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mf" ContentType="image/x-w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
  </p:notesMasterIdLst>
  <p:sldIdLst>
    <p:sldId id="256" r:id="rId3"/>
    <p:sldId id="264" r:id="rId5"/>
    <p:sldId id="265" r:id="rId6"/>
    <p:sldId id="354" r:id="rId7"/>
    <p:sldId id="355" r:id="rId8"/>
    <p:sldId id="356" r:id="rId9"/>
    <p:sldId id="357" r:id="rId10"/>
    <p:sldId id="358" r:id="rId11"/>
    <p:sldId id="266" r:id="rId12"/>
    <p:sldId id="360" r:id="rId13"/>
    <p:sldId id="359" r:id="rId14"/>
    <p:sldId id="361" r:id="rId15"/>
    <p:sldId id="400" r:id="rId16"/>
    <p:sldId id="401" r:id="rId17"/>
    <p:sldId id="548" r:id="rId18"/>
    <p:sldId id="402" r:id="rId19"/>
    <p:sldId id="403" r:id="rId20"/>
    <p:sldId id="404" r:id="rId21"/>
    <p:sldId id="270" r:id="rId22"/>
    <p:sldId id="483" r:id="rId23"/>
    <p:sldId id="484" r:id="rId24"/>
    <p:sldId id="486" r:id="rId25"/>
    <p:sldId id="487" r:id="rId26"/>
    <p:sldId id="488" r:id="rId27"/>
    <p:sldId id="526" r:id="rId28"/>
    <p:sldId id="529" r:id="rId29"/>
    <p:sldId id="530" r:id="rId30"/>
    <p:sldId id="531" r:id="rId31"/>
    <p:sldId id="532" r:id="rId32"/>
    <p:sldId id="533" r:id="rId33"/>
    <p:sldId id="534" r:id="rId34"/>
    <p:sldId id="535" r:id="rId35"/>
    <p:sldId id="536" r:id="rId36"/>
    <p:sldId id="491" r:id="rId37"/>
    <p:sldId id="537" r:id="rId38"/>
    <p:sldId id="490" r:id="rId39"/>
    <p:sldId id="552" r:id="rId40"/>
    <p:sldId id="492" r:id="rId41"/>
    <p:sldId id="538" r:id="rId42"/>
    <p:sldId id="549" r:id="rId43"/>
    <p:sldId id="539" r:id="rId44"/>
    <p:sldId id="623" r:id="rId45"/>
    <p:sldId id="622" r:id="rId46"/>
    <p:sldId id="621" r:id="rId47"/>
    <p:sldId id="540" r:id="rId48"/>
    <p:sldId id="541" r:id="rId49"/>
    <p:sldId id="542" r:id="rId50"/>
    <p:sldId id="555" r:id="rId51"/>
    <p:sldId id="556" r:id="rId52"/>
    <p:sldId id="557" r:id="rId53"/>
    <p:sldId id="596" r:id="rId54"/>
    <p:sldId id="590" r:id="rId55"/>
    <p:sldId id="592" r:id="rId56"/>
    <p:sldId id="593" r:id="rId57"/>
    <p:sldId id="594" r:id="rId58"/>
    <p:sldId id="595" r:id="rId59"/>
    <p:sldId id="597" r:id="rId60"/>
    <p:sldId id="604" r:id="rId61"/>
    <p:sldId id="605" r:id="rId62"/>
    <p:sldId id="606" r:id="rId63"/>
    <p:sldId id="610" r:id="rId64"/>
    <p:sldId id="612" r:id="rId65"/>
    <p:sldId id="607" r:id="rId66"/>
    <p:sldId id="608" r:id="rId67"/>
    <p:sldId id="609" r:id="rId68"/>
    <p:sldId id="614" r:id="rId69"/>
    <p:sldId id="617" r:id="rId70"/>
    <p:sldId id="615" r:id="rId71"/>
    <p:sldId id="616" r:id="rId72"/>
    <p:sldId id="398" r:id="rId7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5" autoAdjust="0"/>
    <p:restoredTop sz="94660"/>
  </p:normalViewPr>
  <p:slideViewPr>
    <p:cSldViewPr snapToGrid="0">
      <p:cViewPr varScale="1">
        <p:scale>
          <a:sx n="74" d="100"/>
          <a:sy n="74" d="100"/>
        </p:scale>
        <p:origin x="498"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6" Type="http://schemas.openxmlformats.org/officeDocument/2006/relationships/tableStyles" Target="tableStyles.xml"/><Relationship Id="rId75" Type="http://schemas.openxmlformats.org/officeDocument/2006/relationships/viewProps" Target="viewProps.xml"/><Relationship Id="rId74" Type="http://schemas.openxmlformats.org/officeDocument/2006/relationships/presProps" Target="presProps.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55FBAF-A654-4740-9614-4DDEDD971BF6}" type="datetimeFigureOut">
              <a:rPr lang="en-US" smtClean="0"/>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44BD98-DC88-4403-A9D3-CB5202450553}"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44BD98-DC88-4403-A9D3-CB5202450553}"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PhAnim="0"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descr="关系图"/>
          <p:cNvPicPr>
            <a:picLocks noChangeAspect="1"/>
          </p:cNvPicPr>
          <p:nvPr/>
        </p:nvPicPr>
        <p:blipFill>
          <a:blip r:embed="rId2"/>
          <a:srcRect r="2528" b="10909"/>
          <a:stretch>
            <a:fillRect/>
          </a:stretch>
        </p:blipFill>
        <p:spPr>
          <a:xfrm>
            <a:off x="239184" y="692150"/>
            <a:ext cx="11885083" cy="6110288"/>
          </a:xfrm>
          <a:prstGeom prst="rect">
            <a:avLst/>
          </a:prstGeom>
          <a:noFill/>
          <a:ln w="9525">
            <a:noFill/>
          </a:ln>
        </p:spPr>
      </p:pic>
      <p:sp>
        <p:nvSpPr>
          <p:cNvPr id="10" name="Rectangle 7"/>
          <p:cNvSpPr>
            <a:spLocks noChangeArrowheads="1"/>
          </p:cNvSpPr>
          <p:nvPr/>
        </p:nvSpPr>
        <p:spPr bwMode="auto">
          <a:xfrm>
            <a:off x="2117" y="549275"/>
            <a:ext cx="12192000" cy="1511300"/>
          </a:xfrm>
          <a:prstGeom prst="rect">
            <a:avLst/>
          </a:prstGeom>
          <a:gradFill rotWithShape="0">
            <a:gsLst>
              <a:gs pos="0">
                <a:schemeClr val="bg2">
                  <a:gamma/>
                  <a:tint val="0"/>
                  <a:invGamma/>
                </a:schemeClr>
              </a:gs>
              <a:gs pos="100000">
                <a:schemeClr val="bg2">
                  <a:alpha val="53999"/>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2051" name="Rectangle 3"/>
          <p:cNvSpPr>
            <a:spLocks noChangeArrowheads="1"/>
          </p:cNvSpPr>
          <p:nvPr>
            <p:ph type="subTitle" idx="1"/>
          </p:nvPr>
        </p:nvSpPr>
        <p:spPr>
          <a:xfrm>
            <a:off x="2544233" y="2492375"/>
            <a:ext cx="7393517" cy="1222375"/>
          </a:xfrm>
        </p:spPr>
        <p:txBody>
          <a:bodyPr anchor="ctr"/>
          <a:lstStyle>
            <a:lvl1pPr marL="0" indent="0" algn="ctr">
              <a:buFontTx/>
              <a:buNone/>
              <a:defRPr/>
            </a:lvl1pPr>
          </a:lstStyle>
          <a:p>
            <a:pPr lvl="0"/>
            <a:r>
              <a:rPr lang="en-US" altLang="zh-CN" noProof="0" smtClean="0"/>
              <a:t>Click to edit Master subtitle style</a:t>
            </a:r>
            <a:endParaRPr lang="en-US" altLang="zh-CN" noProof="0" smtClean="0"/>
          </a:p>
        </p:txBody>
      </p:sp>
      <p:sp>
        <p:nvSpPr>
          <p:cNvPr id="2056" name="Rectangle 8"/>
          <p:cNvSpPr>
            <a:spLocks noChangeArrowheads="1"/>
          </p:cNvSpPr>
          <p:nvPr>
            <p:ph type="ctrTitle"/>
          </p:nvPr>
        </p:nvSpPr>
        <p:spPr>
          <a:xfrm>
            <a:off x="1007533" y="620713"/>
            <a:ext cx="10363200" cy="1470025"/>
          </a:xfrm>
        </p:spPr>
        <p:txBody>
          <a:bodyPr/>
          <a:lstStyle>
            <a:lvl1pPr>
              <a:defRPr sz="3600"/>
            </a:lvl1pPr>
          </a:lstStyle>
          <a:p>
            <a:pPr lvl="0"/>
            <a:r>
              <a:rPr lang="en-US" altLang="zh-CN" noProof="0" smtClean="0"/>
              <a:t>Click to edit Master title style</a:t>
            </a:r>
            <a:endParaRPr lang="en-US" altLang="zh-CN" noProof="0" smtClean="0"/>
          </a:p>
        </p:txBody>
      </p:sp>
      <p:sp>
        <p:nvSpPr>
          <p:cNvPr id="11" name="Rectangle 4"/>
          <p:cNvSpPr>
            <a:spLocks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B7B27B6E-E55D-4325-8AB3-9358735E38CB}" type="datetime1">
              <a:rPr lang="en-US" smtClean="0"/>
            </a:fld>
            <a:endParaRPr lang="en-US" dirty="0"/>
          </a:p>
        </p:txBody>
      </p:sp>
      <p:sp>
        <p:nvSpPr>
          <p:cNvPr id="12" name="Rectangle 5"/>
          <p:cNvSpPr>
            <a:spLocks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dirty="0"/>
          </a:p>
        </p:txBody>
      </p:sp>
      <p:sp>
        <p:nvSpPr>
          <p:cNvPr id="13" name="Rectangle 6"/>
          <p:cNvSpPr>
            <a:spLocks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D57F1E4F-1CFF-5643-939E-217C01CDF56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ppt_x</p:attrName>
                                        </p:attrNameLst>
                                      </p:cBhvr>
                                      <p:tavLst>
                                        <p:tav tm="0">
                                          <p:val>
                                            <p:strVal val="#ppt_x-.2"/>
                                          </p:val>
                                        </p:tav>
                                        <p:tav tm="100000">
                                          <p:val>
                                            <p:strVal val="#ppt_x"/>
                                          </p:val>
                                        </p:tav>
                                      </p:tavLst>
                                    </p:anim>
                                    <p:anim calcmode="lin" valueType="num">
                                      <p:cBhvr>
                                        <p:cTn id="8"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731ABE5E-D0C2-408D-95E6-624C29106FB3}" type="datetime1">
              <a:rPr lang="en-US" smtClean="0"/>
            </a:fld>
            <a:endParaRPr lang="en-US" dirty="0"/>
          </a:p>
        </p:txBody>
      </p:sp>
      <p:sp>
        <p:nvSpPr>
          <p:cNvPr id="5" name="Footer Placeholder 4"/>
          <p:cNvSpPr>
            <a:spLocks noGrp="1"/>
          </p:cNvSpPr>
          <p:nvPr>
            <p:ph type="ftr" sz="quarter" idx="11"/>
          </p:nvPr>
        </p:nvSpPr>
        <p:spPr/>
        <p:txBody>
          <a:bodyPr/>
          <a:p>
            <a:endParaRPr lang="en-US" dirty="0"/>
          </a:p>
        </p:txBody>
      </p:sp>
      <p:sp>
        <p:nvSpPr>
          <p:cNvPr id="6" name="Slide Number Placeholder 5"/>
          <p:cNvSpPr>
            <a:spLocks noGrp="1"/>
          </p:cNvSpPr>
          <p:nvPr>
            <p:ph type="sldNum" sz="quarter" idx="12"/>
          </p:nvPr>
        </p:nvSpPr>
        <p:spPr/>
        <p:txBody>
          <a:bodyPr/>
          <a:p>
            <a:fld id="{D57F1E4F-1CFF-5643-939E-217C01CDF565}" type="slidenum">
              <a:rPr lang="en-US" dirty="0"/>
            </a:fld>
            <a:endParaRPr lang="en-US" dirty="0"/>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264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813FDE63-899C-4483-91B4-0DB25AA94326}" type="datetime1">
              <a:rPr lang="en-US" smtClean="0"/>
            </a:fld>
            <a:endParaRPr lang="en-US" dirty="0"/>
          </a:p>
        </p:txBody>
      </p:sp>
      <p:sp>
        <p:nvSpPr>
          <p:cNvPr id="5" name="Footer Placeholder 4"/>
          <p:cNvSpPr>
            <a:spLocks noGrp="1"/>
          </p:cNvSpPr>
          <p:nvPr>
            <p:ph type="ftr" sz="quarter" idx="11"/>
          </p:nvPr>
        </p:nvSpPr>
        <p:spPr/>
        <p:txBody>
          <a:bodyPr/>
          <a:p>
            <a:endParaRPr lang="en-US" dirty="0"/>
          </a:p>
        </p:txBody>
      </p:sp>
      <p:sp>
        <p:nvSpPr>
          <p:cNvPr id="6" name="Slide Number Placeholder 5"/>
          <p:cNvSpPr>
            <a:spLocks noGrp="1"/>
          </p:cNvSpPr>
          <p:nvPr>
            <p:ph type="sldNum" sz="quarter" idx="12"/>
          </p:nvPr>
        </p:nvSpPr>
        <p:spPr/>
        <p:txBody>
          <a:bodyPr/>
          <a:p>
            <a:fld id="{D57F1E4F-1CFF-5643-939E-217C01CDF565}" type="slidenum">
              <a:rPr lang="en-US" dirty="0"/>
            </a:fld>
            <a:endParaRPr lang="en-US" dirty="0"/>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fld id="{D57F1E4F-1CFF-5643-939E-217C01CDF565}" type="slidenum">
              <a:rPr lang="en-US" smtClean="0"/>
            </a:fld>
            <a:endParaRPr lang="en-US" dirty="0"/>
          </a:p>
        </p:txBody>
      </p:sp>
      <p:cxnSp>
        <p:nvCxnSpPr>
          <p:cNvPr id="7" name="Straight Connector 6"/>
          <p:cNvCxnSpPr/>
          <p:nvPr userDrawn="1"/>
        </p:nvCxnSpPr>
        <p:spPr>
          <a:xfrm>
            <a:off x="1371600" y="952500"/>
            <a:ext cx="10820400" cy="0"/>
          </a:xfrm>
          <a:prstGeom prst="line">
            <a:avLst/>
          </a:prstGeom>
          <a:ln>
            <a:solidFill>
              <a:srgbClr val="0070C0"/>
            </a:solidFill>
          </a:ln>
        </p:spPr>
        <p:style>
          <a:lnRef idx="3">
            <a:schemeClr val="accent1"/>
          </a:lnRef>
          <a:fillRef idx="0">
            <a:schemeClr val="accent1"/>
          </a:fillRef>
          <a:effectRef idx="2">
            <a:schemeClr val="accent1"/>
          </a:effectRef>
          <a:fontRef idx="minor">
            <a:schemeClr val="tx1"/>
          </a:fontRef>
        </p:style>
      </p:cxnSp>
      <p:sp>
        <p:nvSpPr>
          <p:cNvPr id="8" name="5-Point Star 7"/>
          <p:cNvSpPr/>
          <p:nvPr userDrawn="1"/>
        </p:nvSpPr>
        <p:spPr>
          <a:xfrm>
            <a:off x="1155700" y="749300"/>
            <a:ext cx="328610" cy="317501"/>
          </a:xfrm>
          <a:prstGeom prst="star5">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AA523156-FF57-4402-881B-CB11F70E6F88}" type="datetime1">
              <a:rPr lang="en-US" smtClean="0"/>
            </a:fld>
            <a:endParaRPr lang="en-US" dirty="0"/>
          </a:p>
        </p:txBody>
      </p:sp>
      <p:sp>
        <p:nvSpPr>
          <p:cNvPr id="5" name="Footer Placeholder 4"/>
          <p:cNvSpPr>
            <a:spLocks noGrp="1"/>
          </p:cNvSpPr>
          <p:nvPr>
            <p:ph type="ftr" sz="quarter" idx="11"/>
          </p:nvPr>
        </p:nvSpPr>
        <p:spPr/>
        <p:txBody>
          <a:bodyPr/>
          <a:p>
            <a:endParaRPr lang="en-US" dirty="0"/>
          </a:p>
        </p:txBody>
      </p:sp>
      <p:sp>
        <p:nvSpPr>
          <p:cNvPr id="6" name="Slide Number Placeholder 5"/>
          <p:cNvSpPr>
            <a:spLocks noGrp="1"/>
          </p:cNvSpPr>
          <p:nvPr>
            <p:ph type="sldNum" sz="quarter" idx="12"/>
          </p:nvPr>
        </p:nvSpPr>
        <p:spPr/>
        <p:txBody>
          <a:bodyPr/>
          <a:p>
            <a:fld id="{D57F1E4F-1CFF-5643-939E-217C01CDF565}" type="slidenum">
              <a:rPr lang="en-US" dirty="0"/>
            </a:fld>
            <a:endParaRPr lang="en-US" dirty="0"/>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84800"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600200"/>
            <a:ext cx="5384800"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405B82D4-132B-412F-AAA8-66A49DB52A62}" type="datetime1">
              <a:rPr lang="en-US" smtClean="0"/>
            </a:fld>
            <a:endParaRPr lang="en-US" dirty="0"/>
          </a:p>
        </p:txBody>
      </p:sp>
      <p:sp>
        <p:nvSpPr>
          <p:cNvPr id="6" name="Footer Placeholder 5"/>
          <p:cNvSpPr>
            <a:spLocks noGrp="1"/>
          </p:cNvSpPr>
          <p:nvPr>
            <p:ph type="ftr" sz="quarter" idx="11"/>
          </p:nvPr>
        </p:nvSpPr>
        <p:spPr/>
        <p:txBody>
          <a:bodyPr/>
          <a:p>
            <a:endParaRPr lang="en-US" dirty="0"/>
          </a:p>
        </p:txBody>
      </p:sp>
      <p:sp>
        <p:nvSpPr>
          <p:cNvPr id="7" name="Slide Number Placeholder 6"/>
          <p:cNvSpPr>
            <a:spLocks noGrp="1"/>
          </p:cNvSpPr>
          <p:nvPr>
            <p:ph type="sldNum" sz="quarter" idx="12"/>
          </p:nvPr>
        </p:nvSpPr>
        <p:spPr/>
        <p:txBody>
          <a:bodyPr/>
          <a:p>
            <a:fld id="{D57F1E4F-1CFF-5643-939E-217C01CDF565}" type="slidenum">
              <a:rPr lang="en-US" dirty="0"/>
            </a:fld>
            <a:endParaRPr lang="en-US" dirty="0"/>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6C6CB15E-EAB0-4B43-8090-B6024CDDBE96}" type="datetime1">
              <a:rPr lang="en-US" smtClean="0"/>
            </a:fld>
            <a:endParaRPr lang="en-US" dirty="0"/>
          </a:p>
        </p:txBody>
      </p:sp>
      <p:sp>
        <p:nvSpPr>
          <p:cNvPr id="8" name="Footer Placeholder 7"/>
          <p:cNvSpPr>
            <a:spLocks noGrp="1"/>
          </p:cNvSpPr>
          <p:nvPr>
            <p:ph type="ftr" sz="quarter" idx="11"/>
          </p:nvPr>
        </p:nvSpPr>
        <p:spPr/>
        <p:txBody>
          <a:bodyPr/>
          <a:p>
            <a:endParaRPr lang="en-US" dirty="0"/>
          </a:p>
        </p:txBody>
      </p:sp>
      <p:sp>
        <p:nvSpPr>
          <p:cNvPr id="9" name="Slide Number Placeholder 8"/>
          <p:cNvSpPr>
            <a:spLocks noGrp="1"/>
          </p:cNvSpPr>
          <p:nvPr>
            <p:ph type="sldNum" sz="quarter" idx="12"/>
          </p:nvPr>
        </p:nvSpPr>
        <p:spPr/>
        <p:txBody>
          <a:bodyPr/>
          <a:p>
            <a:fld id="{D57F1E4F-1CFF-5643-939E-217C01CDF565}" type="slidenum">
              <a:rPr lang="en-US" dirty="0"/>
            </a:fld>
            <a:endParaRPr lang="en-US" dirty="0"/>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0F51C72B-567F-4ABB-9984-40814FBCE3E6}" type="datetime1">
              <a:rPr lang="en-US" smtClean="0"/>
            </a:fld>
            <a:endParaRPr lang="en-US" dirty="0"/>
          </a:p>
        </p:txBody>
      </p:sp>
      <p:sp>
        <p:nvSpPr>
          <p:cNvPr id="4" name="Footer Placeholder 3"/>
          <p:cNvSpPr>
            <a:spLocks noGrp="1"/>
          </p:cNvSpPr>
          <p:nvPr>
            <p:ph type="ftr" sz="quarter" idx="11"/>
          </p:nvPr>
        </p:nvSpPr>
        <p:spPr/>
        <p:txBody>
          <a:bodyPr/>
          <a:p>
            <a:endParaRPr lang="en-US" dirty="0"/>
          </a:p>
        </p:txBody>
      </p:sp>
      <p:sp>
        <p:nvSpPr>
          <p:cNvPr id="5" name="Slide Number Placeholder 4"/>
          <p:cNvSpPr>
            <a:spLocks noGrp="1"/>
          </p:cNvSpPr>
          <p:nvPr>
            <p:ph type="sldNum" sz="quarter" idx="12"/>
          </p:nvPr>
        </p:nvSpPr>
        <p:spPr/>
        <p:txBody>
          <a:bodyPr/>
          <a:p>
            <a:fld id="{D57F1E4F-1CFF-5643-939E-217C01CDF565}" type="slidenum">
              <a:rPr lang="en-US" dirty="0"/>
            </a:fld>
            <a:endParaRPr lang="en-US" dirty="0"/>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17E5F753-D1D7-4125-B785-D37666019608}" type="datetime1">
              <a:rPr lang="en-US" smtClean="0"/>
            </a:fld>
            <a:endParaRPr lang="en-US" dirty="0"/>
          </a:p>
        </p:txBody>
      </p:sp>
      <p:sp>
        <p:nvSpPr>
          <p:cNvPr id="3" name="Footer Placeholder 2"/>
          <p:cNvSpPr>
            <a:spLocks noGrp="1"/>
          </p:cNvSpPr>
          <p:nvPr>
            <p:ph type="ftr" sz="quarter" idx="11"/>
          </p:nvPr>
        </p:nvSpPr>
        <p:spPr/>
        <p:txBody>
          <a:bodyPr/>
          <a:p>
            <a:endParaRPr lang="en-US" dirty="0"/>
          </a:p>
        </p:txBody>
      </p:sp>
      <p:sp>
        <p:nvSpPr>
          <p:cNvPr id="4" name="Slide Number Placeholder 3"/>
          <p:cNvSpPr>
            <a:spLocks noGrp="1"/>
          </p:cNvSpPr>
          <p:nvPr>
            <p:ph type="sldNum" sz="quarter" idx="12"/>
          </p:nvPr>
        </p:nvSpPr>
        <p:spPr/>
        <p:txBody>
          <a:bodyPr/>
          <a:p>
            <a:fld id="{D57F1E4F-1CFF-5643-939E-217C01CDF565}" type="slidenum">
              <a:rPr lang="en-US" dirty="0"/>
            </a:fld>
            <a:endParaRPr lang="en-US" dirty="0"/>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190CEA69-BCA9-48D1-B857-F6666CAEB373}" type="datetime1">
              <a:rPr lang="en-US" smtClean="0"/>
            </a:fld>
            <a:endParaRPr lang="en-US" dirty="0"/>
          </a:p>
        </p:txBody>
      </p:sp>
      <p:sp>
        <p:nvSpPr>
          <p:cNvPr id="6" name="Footer Placeholder 5"/>
          <p:cNvSpPr>
            <a:spLocks noGrp="1"/>
          </p:cNvSpPr>
          <p:nvPr>
            <p:ph type="ftr" sz="quarter" idx="11"/>
          </p:nvPr>
        </p:nvSpPr>
        <p:spPr/>
        <p:txBody>
          <a:bodyPr/>
          <a:p>
            <a:endParaRPr lang="en-US" dirty="0"/>
          </a:p>
        </p:txBody>
      </p:sp>
      <p:sp>
        <p:nvSpPr>
          <p:cNvPr id="7" name="Slide Number Placeholder 6"/>
          <p:cNvSpPr>
            <a:spLocks noGrp="1"/>
          </p:cNvSpPr>
          <p:nvPr>
            <p:ph type="sldNum" sz="quarter" idx="12"/>
          </p:nvPr>
        </p:nvSpPr>
        <p:spPr/>
        <p:txBody>
          <a:bodyPr/>
          <a:p>
            <a:fld id="{D57F1E4F-1CFF-5643-939E-217C01CDF565}" type="slidenum">
              <a:rPr lang="en-US" dirty="0"/>
            </a:fld>
            <a:endParaRPr lang="en-US" dirty="0"/>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C2B52DAA-E68B-4643-8E44-42CE3B8D1B60}" type="datetime1">
              <a:rPr lang="en-US" smtClean="0"/>
            </a:fld>
            <a:endParaRPr lang="en-US" dirty="0"/>
          </a:p>
        </p:txBody>
      </p:sp>
      <p:sp>
        <p:nvSpPr>
          <p:cNvPr id="6" name="Footer Placeholder 5"/>
          <p:cNvSpPr>
            <a:spLocks noGrp="1"/>
          </p:cNvSpPr>
          <p:nvPr>
            <p:ph type="ftr" sz="quarter" idx="11"/>
          </p:nvPr>
        </p:nvSpPr>
        <p:spPr/>
        <p:txBody>
          <a:bodyPr/>
          <a:p>
            <a:endParaRPr lang="en-US" dirty="0"/>
          </a:p>
        </p:txBody>
      </p:sp>
      <p:sp>
        <p:nvSpPr>
          <p:cNvPr id="7" name="Slide Number Placeholder 6"/>
          <p:cNvSpPr>
            <a:spLocks noGrp="1"/>
          </p:cNvSpPr>
          <p:nvPr>
            <p:ph type="sldNum" sz="quarter" idx="12"/>
          </p:nvPr>
        </p:nvSpPr>
        <p:spPr/>
        <p:txBody>
          <a:bodyPr/>
          <a:p>
            <a:fld id="{D57F1E4F-1CFF-5643-939E-217C01CDF565}" type="slidenum">
              <a:rPr lang="en-US" dirty="0"/>
            </a:fld>
            <a:endParaRPr lang="en-US" dirty="0"/>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
          <p:cNvSpPr>
            <a:spLocks noChangeArrowheads="1"/>
          </p:cNvSpPr>
          <p:nvPr/>
        </p:nvSpPr>
        <p:spPr bwMode="auto">
          <a:xfrm>
            <a:off x="2117" y="333375"/>
            <a:ext cx="12192000" cy="1009650"/>
          </a:xfrm>
          <a:prstGeom prst="rect">
            <a:avLst/>
          </a:prstGeom>
          <a:gradFill rotWithShape="0">
            <a:gsLst>
              <a:gs pos="0">
                <a:schemeClr val="bg2">
                  <a:gamma/>
                  <a:tint val="0"/>
                  <a:invGamma/>
                </a:schemeClr>
              </a:gs>
              <a:gs pos="100000">
                <a:schemeClr val="bg2">
                  <a:alpha val="53999"/>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pic>
        <p:nvPicPr>
          <p:cNvPr id="1027" name="Picture 3" descr="关系图"/>
          <p:cNvPicPr>
            <a:picLocks noChangeAspect="1"/>
          </p:cNvPicPr>
          <p:nvPr/>
        </p:nvPicPr>
        <p:blipFill>
          <a:blip r:embed="rId12"/>
          <a:srcRect t="1094" r="8122" b="13318"/>
          <a:stretch>
            <a:fillRect/>
          </a:stretch>
        </p:blipFill>
        <p:spPr>
          <a:xfrm>
            <a:off x="7730067" y="4438650"/>
            <a:ext cx="4453467" cy="2333625"/>
          </a:xfrm>
          <a:prstGeom prst="rect">
            <a:avLst/>
          </a:prstGeom>
          <a:noFill/>
          <a:ln w="9525">
            <a:noFill/>
          </a:ln>
        </p:spPr>
      </p:pic>
      <p:sp>
        <p:nvSpPr>
          <p:cNvPr id="1028" name="Rectangle 4"/>
          <p:cNvSpPr/>
          <p:nvPr>
            <p:ph type="title"/>
          </p:nvPr>
        </p:nvSpPr>
        <p:spPr>
          <a:xfrm>
            <a:off x="609600" y="274638"/>
            <a:ext cx="10972800" cy="1143000"/>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9" name="Rectangle 5"/>
          <p:cNvSpPr/>
          <p:nvPr>
            <p:ph type="body" idx="1"/>
          </p:nvPr>
        </p:nvSpPr>
        <p:spPr>
          <a:xfrm>
            <a:off x="609600" y="1600200"/>
            <a:ext cx="10972800" cy="4525963"/>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30" name="Rectangle 6"/>
          <p:cNvSpPr>
            <a:spLocks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BA6D7460-C38B-41E6-847B-B0D62E4C31BB}" type="datetime1">
              <a:rPr lang="en-US" smtClean="0"/>
            </a:fld>
            <a:endParaRPr lang="en-US" dirty="0"/>
          </a:p>
        </p:txBody>
      </p:sp>
      <p:sp>
        <p:nvSpPr>
          <p:cNvPr id="1031" name="Rectangle 7"/>
          <p:cNvSpPr>
            <a:spLocks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dirty="0"/>
          </a:p>
        </p:txBody>
      </p:sp>
      <p:sp>
        <p:nvSpPr>
          <p:cNvPr id="1032" name="Rectangle 8"/>
          <p:cNvSpPr>
            <a:spLocks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D57F1E4F-1CFF-5643-939E-217C01CDF565}" type="slidenum">
              <a:rPr lang="en-US" dirty="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ppt_x</p:attrName>
                                        </p:attrNameLst>
                                      </p:cBhvr>
                                      <p:tavLst>
                                        <p:tav tm="0">
                                          <p:val>
                                            <p:strVal val="#ppt_x-.2"/>
                                          </p:val>
                                        </p:tav>
                                        <p:tav tm="100000">
                                          <p:val>
                                            <p:strVal val="#ppt_x"/>
                                          </p:val>
                                        </p:tav>
                                      </p:tavLst>
                                    </p:anim>
                                    <p:anim calcmode="lin" valueType="num">
                                      <p:cBhvr>
                                        <p:cTn id="8" dur="1000" fill="hold"/>
                                        <p:tgtEl>
                                          <p:spTgt spid="1026"/>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26"/>
                                        </p:tgtEl>
                                      </p:cBhvr>
                                    </p:animEffect>
                                  </p:childTnLst>
                                </p:cTn>
                              </p:par>
                              <p:par>
                                <p:cTn id="10" presetID="29" presetClass="entr" presetSubtype="0" fill="hold" grpId="0" nodeType="withEffect">
                                  <p:stCondLst>
                                    <p:cond delay="0"/>
                                  </p:stCondLst>
                                  <p:childTnLst>
                                    <p:set>
                                      <p:cBhvr>
                                        <p:cTn id="11" dur="1" fill="hold">
                                          <p:stCondLst>
                                            <p:cond delay="0"/>
                                          </p:stCondLst>
                                        </p:cTn>
                                        <p:tgtEl>
                                          <p:spTgt spid="1028"/>
                                        </p:tgtEl>
                                        <p:attrNameLst>
                                          <p:attrName>style.visibility</p:attrName>
                                        </p:attrNameLst>
                                      </p:cBhvr>
                                      <p:to>
                                        <p:strVal val="visible"/>
                                      </p:to>
                                    </p:set>
                                    <p:anim calcmode="lin" valueType="num">
                                      <p:cBhvr>
                                        <p:cTn id="12" dur="1000" fill="hold"/>
                                        <p:tgtEl>
                                          <p:spTgt spid="1028"/>
                                        </p:tgtEl>
                                        <p:attrNameLst>
                                          <p:attrName>ppt_x</p:attrName>
                                        </p:attrNameLst>
                                      </p:cBhvr>
                                      <p:tavLst>
                                        <p:tav tm="0">
                                          <p:val>
                                            <p:strVal val="#ppt_x-.2"/>
                                          </p:val>
                                        </p:tav>
                                        <p:tav tm="100000">
                                          <p:val>
                                            <p:strVal val="#ppt_x"/>
                                          </p:val>
                                        </p:tav>
                                      </p:tavLst>
                                    </p:anim>
                                    <p:anim calcmode="lin" valueType="num">
                                      <p:cBhvr>
                                        <p:cTn id="13" dur="1000" fill="hold"/>
                                        <p:tgtEl>
                                          <p:spTgt spid="1028"/>
                                        </p:tgtEl>
                                        <p:attrNameLst>
                                          <p:attrName>ppt_y</p:attrName>
                                        </p:attrNameLst>
                                      </p:cBhvr>
                                      <p:tavLst>
                                        <p:tav tm="0">
                                          <p:val>
                                            <p:strVal val="#ppt_y"/>
                                          </p:val>
                                        </p:tav>
                                        <p:tav tm="100000">
                                          <p:val>
                                            <p:strVal val="#ppt_y"/>
                                          </p:val>
                                        </p:tav>
                                      </p:tavLst>
                                    </p:anim>
                                    <p:animEffect transition="in" filter="wipe(right)" prLst="gradientSize: 0.1">
                                      <p:cBhvr>
                                        <p:cTn id="14" dur="10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bldLvl="0" animBg="1"/>
      <p:bldP spid="1028" grpId="0" bldLvl="0"/>
    </p:bldLst>
  </p:timing>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4.xml"/><Relationship Id="rId2" Type="http://schemas.openxmlformats.org/officeDocument/2006/relationships/image" Target="../media/image4.wmf"/><Relationship Id="rId1"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4.xml"/><Relationship Id="rId2" Type="http://schemas.openxmlformats.org/officeDocument/2006/relationships/image" Target="../media/image6.wmf"/><Relationship Id="rId1" Type="http://schemas.openxmlformats.org/officeDocument/2006/relationships/oleObject" Target="../embeddings/oleObject2.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4.xml"/><Relationship Id="rId2" Type="http://schemas.openxmlformats.org/officeDocument/2006/relationships/image" Target="../media/image7.wmf"/><Relationship Id="rId1" Type="http://schemas.openxmlformats.org/officeDocument/2006/relationships/oleObject" Target="../embeddings/oleObject3.bin"/></Relationships>
</file>

<file path=ppt/slides/_rels/slide21.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4.xml"/><Relationship Id="rId2" Type="http://schemas.openxmlformats.org/officeDocument/2006/relationships/image" Target="../media/image8.wmf"/><Relationship Id="rId1" Type="http://schemas.openxmlformats.org/officeDocument/2006/relationships/oleObject" Target="../embeddings/oleObject4.bin"/></Relationships>
</file>

<file path=ppt/slides/_rels/slide22.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4.xml"/><Relationship Id="rId2" Type="http://schemas.openxmlformats.org/officeDocument/2006/relationships/image" Target="../media/image9.wmf"/><Relationship Id="rId1" Type="http://schemas.openxmlformats.org/officeDocument/2006/relationships/oleObject" Target="../embeddings/oleObject5.bin"/></Relationships>
</file>

<file path=ppt/slides/_rels/slide23.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4.xml"/><Relationship Id="rId2" Type="http://schemas.openxmlformats.org/officeDocument/2006/relationships/image" Target="../media/image10.wmf"/><Relationship Id="rId1" Type="http://schemas.openxmlformats.org/officeDocument/2006/relationships/oleObject" Target="../embeddings/oleObject6.bin"/></Relationships>
</file>

<file path=ppt/slides/_rels/slide24.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4.xml"/><Relationship Id="rId2" Type="http://schemas.openxmlformats.org/officeDocument/2006/relationships/image" Target="../media/image11.wmf"/><Relationship Id="rId1" Type="http://schemas.openxmlformats.org/officeDocument/2006/relationships/oleObject" Target="../embeddings/oleObject7.bin"/></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4.xml"/><Relationship Id="rId2" Type="http://schemas.openxmlformats.org/officeDocument/2006/relationships/image" Target="../media/image12.wmf"/><Relationship Id="rId1" Type="http://schemas.openxmlformats.org/officeDocument/2006/relationships/oleObject" Target="../embeddings/oleObject8.bin"/></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4.xml"/><Relationship Id="rId2" Type="http://schemas.openxmlformats.org/officeDocument/2006/relationships/image" Target="../media/image13.wmf"/><Relationship Id="rId1" Type="http://schemas.openxmlformats.org/officeDocument/2006/relationships/oleObject" Target="../embeddings/oleObject9.bin"/></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4.xml"/><Relationship Id="rId2" Type="http://schemas.openxmlformats.org/officeDocument/2006/relationships/image" Target="../media/image14.wmf"/><Relationship Id="rId1" Type="http://schemas.openxmlformats.org/officeDocument/2006/relationships/oleObject" Target="../embeddings/oleObject10.bin"/></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4" Type="http://schemas.openxmlformats.org/officeDocument/2006/relationships/vmlDrawing" Target="../drawings/vmlDrawing11.vml"/><Relationship Id="rId3" Type="http://schemas.openxmlformats.org/officeDocument/2006/relationships/slideLayout" Target="../slideLayouts/slideLayout2.xml"/><Relationship Id="rId2" Type="http://schemas.openxmlformats.org/officeDocument/2006/relationships/image" Target="../media/image15.wmf"/><Relationship Id="rId1" Type="http://schemas.openxmlformats.org/officeDocument/2006/relationships/oleObject" Target="../embeddings/oleObject11.bin"/></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43.xml.rels><?xml version="1.0" encoding="UTF-8" standalone="yes"?>
<Relationships xmlns="http://schemas.openxmlformats.org/package/2006/relationships"><Relationship Id="rId4" Type="http://schemas.openxmlformats.org/officeDocument/2006/relationships/vmlDrawing" Target="../drawings/vmlDrawing12.vml"/><Relationship Id="rId3" Type="http://schemas.openxmlformats.org/officeDocument/2006/relationships/slideLayout" Target="../slideLayouts/slideLayout2.xml"/><Relationship Id="rId2" Type="http://schemas.openxmlformats.org/officeDocument/2006/relationships/image" Target="../media/image17.wmf"/><Relationship Id="rId1" Type="http://schemas.openxmlformats.org/officeDocument/2006/relationships/oleObject" Target="../embeddings/oleObject12.bin"/></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4" Type="http://schemas.openxmlformats.org/officeDocument/2006/relationships/vmlDrawing" Target="../drawings/vmlDrawing13.vml"/><Relationship Id="rId3" Type="http://schemas.openxmlformats.org/officeDocument/2006/relationships/slideLayout" Target="../slideLayouts/slideLayout2.xml"/><Relationship Id="rId2" Type="http://schemas.openxmlformats.org/officeDocument/2006/relationships/image" Target="../media/image18.wmf"/><Relationship Id="rId1" Type="http://schemas.openxmlformats.org/officeDocument/2006/relationships/oleObject" Target="../embeddings/oleObject13.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4" Type="http://schemas.openxmlformats.org/officeDocument/2006/relationships/vmlDrawing" Target="../drawings/vmlDrawing14.vml"/><Relationship Id="rId3" Type="http://schemas.openxmlformats.org/officeDocument/2006/relationships/slideLayout" Target="../slideLayouts/slideLayout2.xml"/><Relationship Id="rId2" Type="http://schemas.openxmlformats.org/officeDocument/2006/relationships/image" Target="../media/image19.wmf"/><Relationship Id="rId1" Type="http://schemas.openxmlformats.org/officeDocument/2006/relationships/oleObject" Target="../embeddings/oleObject14.bin"/></Relationships>
</file>

<file path=ppt/slides/_rels/slide51.xml.rels><?xml version="1.0" encoding="UTF-8" standalone="yes"?>
<Relationships xmlns="http://schemas.openxmlformats.org/package/2006/relationships"><Relationship Id="rId6" Type="http://schemas.openxmlformats.org/officeDocument/2006/relationships/vmlDrawing" Target="../drawings/vmlDrawing15.vml"/><Relationship Id="rId5" Type="http://schemas.openxmlformats.org/officeDocument/2006/relationships/slideLayout" Target="../slideLayouts/slideLayout4.xml"/><Relationship Id="rId4" Type="http://schemas.openxmlformats.org/officeDocument/2006/relationships/image" Target="../media/image21.wmf"/><Relationship Id="rId3" Type="http://schemas.openxmlformats.org/officeDocument/2006/relationships/oleObject" Target="../embeddings/oleObject16.bin"/><Relationship Id="rId2" Type="http://schemas.openxmlformats.org/officeDocument/2006/relationships/image" Target="../media/image20.wmf"/><Relationship Id="rId1" Type="http://schemas.openxmlformats.org/officeDocument/2006/relationships/oleObject" Target="../embeddings/oleObject15.bin"/></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6" Type="http://schemas.openxmlformats.org/officeDocument/2006/relationships/vmlDrawing" Target="../drawings/vmlDrawing16.vml"/><Relationship Id="rId5" Type="http://schemas.openxmlformats.org/officeDocument/2006/relationships/slideLayout" Target="../slideLayouts/slideLayout4.xml"/><Relationship Id="rId4" Type="http://schemas.openxmlformats.org/officeDocument/2006/relationships/image" Target="../media/image23.wmf"/><Relationship Id="rId3" Type="http://schemas.openxmlformats.org/officeDocument/2006/relationships/oleObject" Target="../embeddings/oleObject18.bin"/><Relationship Id="rId2" Type="http://schemas.openxmlformats.org/officeDocument/2006/relationships/image" Target="../media/image22.wmf"/><Relationship Id="rId1" Type="http://schemas.openxmlformats.org/officeDocument/2006/relationships/oleObject" Target="../embeddings/oleObject17.bin"/></Relationships>
</file>

<file path=ppt/slides/_rels/slide55.xml.rels><?xml version="1.0" encoding="UTF-8" standalone="yes"?>
<Relationships xmlns="http://schemas.openxmlformats.org/package/2006/relationships"><Relationship Id="rId4" Type="http://schemas.openxmlformats.org/officeDocument/2006/relationships/vmlDrawing" Target="../drawings/vmlDrawing17.vml"/><Relationship Id="rId3" Type="http://schemas.openxmlformats.org/officeDocument/2006/relationships/slideLayout" Target="../slideLayouts/slideLayout4.xml"/><Relationship Id="rId2" Type="http://schemas.openxmlformats.org/officeDocument/2006/relationships/image" Target="../media/image24.wmf"/><Relationship Id="rId1" Type="http://schemas.openxmlformats.org/officeDocument/2006/relationships/oleObject" Target="../embeddings/oleObject19.bin"/></Relationships>
</file>

<file path=ppt/slides/_rels/slide56.xml.rels><?xml version="1.0" encoding="UTF-8" standalone="yes"?>
<Relationships xmlns="http://schemas.openxmlformats.org/package/2006/relationships"><Relationship Id="rId6" Type="http://schemas.openxmlformats.org/officeDocument/2006/relationships/vmlDrawing" Target="../drawings/vmlDrawing18.vml"/><Relationship Id="rId5" Type="http://schemas.openxmlformats.org/officeDocument/2006/relationships/slideLayout" Target="../slideLayouts/slideLayout4.xml"/><Relationship Id="rId4" Type="http://schemas.openxmlformats.org/officeDocument/2006/relationships/image" Target="../media/image26.wmf"/><Relationship Id="rId3" Type="http://schemas.openxmlformats.org/officeDocument/2006/relationships/oleObject" Target="../embeddings/oleObject21.bin"/><Relationship Id="rId2" Type="http://schemas.openxmlformats.org/officeDocument/2006/relationships/image" Target="../media/image25.wmf"/><Relationship Id="rId1" Type="http://schemas.openxmlformats.org/officeDocument/2006/relationships/oleObject" Target="../embeddings/oleObject20.bin"/></Relationships>
</file>

<file path=ppt/slides/_rels/slide57.xml.rels><?xml version="1.0" encoding="UTF-8" standalone="yes"?>
<Relationships xmlns="http://schemas.openxmlformats.org/package/2006/relationships"><Relationship Id="rId4" Type="http://schemas.openxmlformats.org/officeDocument/2006/relationships/vmlDrawing" Target="../drawings/vmlDrawing19.vml"/><Relationship Id="rId3" Type="http://schemas.openxmlformats.org/officeDocument/2006/relationships/slideLayout" Target="../slideLayouts/slideLayout4.xml"/><Relationship Id="rId2" Type="http://schemas.openxmlformats.org/officeDocument/2006/relationships/image" Target="../media/image27.wmf"/><Relationship Id="rId1" Type="http://schemas.openxmlformats.org/officeDocument/2006/relationships/oleObject" Target="../embeddings/oleObject22.bin"/></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4" Type="http://schemas.openxmlformats.org/officeDocument/2006/relationships/vmlDrawing" Target="../drawings/vmlDrawing20.vml"/><Relationship Id="rId3" Type="http://schemas.openxmlformats.org/officeDocument/2006/relationships/slideLayout" Target="../slideLayouts/slideLayout2.xml"/><Relationship Id="rId2" Type="http://schemas.openxmlformats.org/officeDocument/2006/relationships/image" Target="../media/image28.wmf"/><Relationship Id="rId1" Type="http://schemas.openxmlformats.org/officeDocument/2006/relationships/oleObject" Target="../embeddings/oleObject23.bin"/></Relationships>
</file>

<file path=ppt/slides/_rels/slide62.xml.rels><?xml version="1.0" encoding="UTF-8" standalone="yes"?>
<Relationships xmlns="http://schemas.openxmlformats.org/package/2006/relationships"><Relationship Id="rId4" Type="http://schemas.openxmlformats.org/officeDocument/2006/relationships/vmlDrawing" Target="../drawings/vmlDrawing21.vml"/><Relationship Id="rId3" Type="http://schemas.openxmlformats.org/officeDocument/2006/relationships/slideLayout" Target="../slideLayouts/slideLayout2.xml"/><Relationship Id="rId2" Type="http://schemas.openxmlformats.org/officeDocument/2006/relationships/image" Target="../media/image29.wmf"/><Relationship Id="rId1" Type="http://schemas.openxmlformats.org/officeDocument/2006/relationships/oleObject" Target="../embeddings/oleObject24.bin"/></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4" Type="http://schemas.openxmlformats.org/officeDocument/2006/relationships/vmlDrawing" Target="../drawings/vmlDrawing22.vml"/><Relationship Id="rId3" Type="http://schemas.openxmlformats.org/officeDocument/2006/relationships/slideLayout" Target="../slideLayouts/slideLayout2.xml"/><Relationship Id="rId2" Type="http://schemas.openxmlformats.org/officeDocument/2006/relationships/image" Target="../media/image30.wmf"/><Relationship Id="rId1" Type="http://schemas.openxmlformats.org/officeDocument/2006/relationships/oleObject" Target="../embeddings/oleObject25.bin"/></Relationships>
</file>

<file path=ppt/slides/_rels/slide67.xml.rels><?xml version="1.0" encoding="UTF-8" standalone="yes"?>
<Relationships xmlns="http://schemas.openxmlformats.org/package/2006/relationships"><Relationship Id="rId4" Type="http://schemas.openxmlformats.org/officeDocument/2006/relationships/vmlDrawing" Target="../drawings/vmlDrawing23.vml"/><Relationship Id="rId3" Type="http://schemas.openxmlformats.org/officeDocument/2006/relationships/slideLayout" Target="../slideLayouts/slideLayout2.xml"/><Relationship Id="rId2" Type="http://schemas.openxmlformats.org/officeDocument/2006/relationships/image" Target="../media/image31.wmf"/><Relationship Id="rId1" Type="http://schemas.openxmlformats.org/officeDocument/2006/relationships/oleObject" Target="../embeddings/oleObject26.bin"/></Relationships>
</file>

<file path=ppt/slides/_rels/slide68.xml.rels><?xml version="1.0" encoding="UTF-8" standalone="yes"?>
<Relationships xmlns="http://schemas.openxmlformats.org/package/2006/relationships"><Relationship Id="rId4" Type="http://schemas.openxmlformats.org/officeDocument/2006/relationships/vmlDrawing" Target="../drawings/vmlDrawing24.vml"/><Relationship Id="rId3" Type="http://schemas.openxmlformats.org/officeDocument/2006/relationships/slideLayout" Target="../slideLayouts/slideLayout2.xml"/><Relationship Id="rId2" Type="http://schemas.openxmlformats.org/officeDocument/2006/relationships/image" Target="../media/image32.wmf"/><Relationship Id="rId1" Type="http://schemas.openxmlformats.org/officeDocument/2006/relationships/oleObject" Target="../embeddings/oleObject27.bin"/></Relationships>
</file>

<file path=ppt/slides/_rels/slide69.xml.rels><?xml version="1.0" encoding="UTF-8" standalone="yes"?>
<Relationships xmlns="http://schemas.openxmlformats.org/package/2006/relationships"><Relationship Id="rId4" Type="http://schemas.openxmlformats.org/officeDocument/2006/relationships/vmlDrawing" Target="../drawings/vmlDrawing25.vml"/><Relationship Id="rId3" Type="http://schemas.openxmlformats.org/officeDocument/2006/relationships/slideLayout" Target="../slideLayouts/slideLayout2.xml"/><Relationship Id="rId2" Type="http://schemas.openxmlformats.org/officeDocument/2006/relationships/image" Target="../media/image33.wmf"/><Relationship Id="rId1" Type="http://schemas.openxmlformats.org/officeDocument/2006/relationships/oleObject" Target="../embeddings/oleObject28.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err="1" smtClean="0"/>
              <a:t>Môn</a:t>
            </a:r>
            <a:r>
              <a:rPr lang="en-US" dirty="0" smtClean="0"/>
              <a:t>: </a:t>
            </a:r>
            <a:r>
              <a:rPr lang="en-US" dirty="0" err="1" smtClean="0"/>
              <a:t>Lập</a:t>
            </a:r>
            <a:r>
              <a:rPr lang="en-US" dirty="0" smtClean="0"/>
              <a:t> </a:t>
            </a:r>
            <a:r>
              <a:rPr lang="en-US" dirty="0" err="1" smtClean="0"/>
              <a:t>trình</a:t>
            </a:r>
            <a:r>
              <a:rPr lang="en-US" dirty="0" smtClean="0"/>
              <a:t> </a:t>
            </a:r>
            <a:r>
              <a:rPr lang="en-US" dirty="0" err="1" smtClean="0"/>
              <a:t>Hướng</a:t>
            </a:r>
            <a:r>
              <a:rPr lang="en-US" dirty="0" smtClean="0"/>
              <a:t> </a:t>
            </a:r>
            <a:r>
              <a:rPr lang="en-US" dirty="0" err="1" smtClean="0"/>
              <a:t>đối</a:t>
            </a:r>
            <a:r>
              <a:rPr lang="en-US" dirty="0" smtClean="0"/>
              <a:t> </a:t>
            </a:r>
            <a:r>
              <a:rPr lang="en-US" dirty="0" err="1" smtClean="0"/>
              <a:t>tượng</a:t>
            </a:r>
            <a:br>
              <a:rPr lang="en-US" dirty="0" smtClean="0"/>
            </a:br>
            <a:r>
              <a:rPr lang="en-US" dirty="0" smtClean="0"/>
              <a:t>(Object Oriented Programming)</a:t>
            </a:r>
            <a:endParaRPr lang="en-US" dirty="0"/>
          </a:p>
        </p:txBody>
      </p:sp>
      <p:sp>
        <p:nvSpPr>
          <p:cNvPr id="3" name="Subtitle 2"/>
          <p:cNvSpPr>
            <a:spLocks noGrp="1"/>
          </p:cNvSpPr>
          <p:nvPr>
            <p:ph type="subTitle" idx="1"/>
          </p:nvPr>
        </p:nvSpPr>
        <p:spPr>
          <a:xfrm>
            <a:off x="2429510" y="2492375"/>
            <a:ext cx="7508240" cy="1597025"/>
          </a:xfrm>
        </p:spPr>
        <p:txBody>
          <a:bodyPr>
            <a:normAutofit fontScale="87500"/>
          </a:bodyPr>
          <a:lstStyle/>
          <a:p>
            <a:r>
              <a:rPr lang="en-US"/>
              <a:t>Chương 2. Những khái niệm cơ bản của </a:t>
            </a:r>
            <a:r>
              <a:rPr lang="en-US" dirty="0" err="1" smtClean="0">
                <a:sym typeface="+mn-ea"/>
              </a:rPr>
              <a:t>Lập</a:t>
            </a:r>
            <a:r>
              <a:rPr lang="en-US" dirty="0" smtClean="0">
                <a:sym typeface="+mn-ea"/>
              </a:rPr>
              <a:t> </a:t>
            </a:r>
            <a:r>
              <a:rPr lang="en-US" dirty="0" err="1" smtClean="0">
                <a:sym typeface="+mn-ea"/>
              </a:rPr>
              <a:t>trình</a:t>
            </a:r>
            <a:r>
              <a:rPr lang="en-US" dirty="0" smtClean="0">
                <a:sym typeface="+mn-ea"/>
              </a:rPr>
              <a:t> </a:t>
            </a:r>
            <a:r>
              <a:rPr lang="en-US" dirty="0" err="1" smtClean="0">
                <a:sym typeface="+mn-ea"/>
              </a:rPr>
              <a:t>Hướng</a:t>
            </a:r>
            <a:r>
              <a:rPr lang="en-US" dirty="0" smtClean="0">
                <a:sym typeface="+mn-ea"/>
              </a:rPr>
              <a:t> </a:t>
            </a:r>
            <a:r>
              <a:rPr lang="en-US" dirty="0" err="1" smtClean="0">
                <a:sym typeface="+mn-ea"/>
              </a:rPr>
              <a:t>đối</a:t>
            </a:r>
            <a:r>
              <a:rPr lang="en-US" dirty="0" smtClean="0">
                <a:sym typeface="+mn-ea"/>
              </a:rPr>
              <a:t> </a:t>
            </a:r>
            <a:r>
              <a:rPr lang="en-US" dirty="0" err="1" smtClean="0">
                <a:sym typeface="+mn-ea"/>
              </a:rPr>
              <a:t>tượng.</a:t>
            </a:r>
            <a:endParaRPr lang="en-US" dirty="0"/>
          </a:p>
          <a:p>
            <a:r>
              <a:rPr lang="en-US" dirty="0" smtClean="0"/>
              <a:t> </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03188"/>
            <a:ext cx="10972800" cy="1143000"/>
          </a:xfrm>
        </p:spPr>
        <p:txBody>
          <a:bodyPr>
            <a:normAutofit/>
          </a:bodyPr>
          <a:lstStyle/>
          <a:p>
            <a:pPr algn="l"/>
            <a:r>
              <a:rPr lang="en-US" sz="3600" dirty="0" err="1"/>
              <a:t>	Khai</a:t>
            </a:r>
            <a:r>
              <a:rPr lang="en-US" sz="3600" dirty="0"/>
              <a:t> </a:t>
            </a:r>
            <a:r>
              <a:rPr lang="en-US" sz="3600" dirty="0" err="1"/>
              <a:t>báo</a:t>
            </a:r>
            <a:r>
              <a:rPr lang="en-US" sz="3600" dirty="0"/>
              <a:t> </a:t>
            </a:r>
            <a:r>
              <a:rPr lang="en-US" sz="3600" dirty="0" err="1"/>
              <a:t>định</a:t>
            </a:r>
            <a:r>
              <a:rPr lang="en-US" sz="3600" dirty="0"/>
              <a:t> </a:t>
            </a:r>
            <a:r>
              <a:rPr lang="en-US" sz="3600" dirty="0" err="1"/>
              <a:t>nghĩa</a:t>
            </a:r>
            <a:r>
              <a:rPr lang="en-US" sz="3600" dirty="0"/>
              <a:t> </a:t>
            </a:r>
            <a:r>
              <a:rPr lang="en-US" sz="3600" dirty="0" err="1" smtClean="0"/>
              <a:t>lớp</a:t>
            </a:r>
            <a:endParaRPr lang="en-US" sz="3600" dirty="0"/>
          </a:p>
        </p:txBody>
      </p:sp>
      <p:sp>
        <p:nvSpPr>
          <p:cNvPr id="3" name="Content Placeholder 2"/>
          <p:cNvSpPr>
            <a:spLocks noGrp="1"/>
          </p:cNvSpPr>
          <p:nvPr>
            <p:ph idx="1"/>
          </p:nvPr>
        </p:nvSpPr>
        <p:spPr>
          <a:xfrm>
            <a:off x="1484310" y="1104900"/>
            <a:ext cx="10567990" cy="5753099"/>
          </a:xfrm>
        </p:spPr>
        <p:txBody>
          <a:bodyPr>
            <a:noAutofit/>
          </a:bodyPr>
          <a:lstStyle/>
          <a:p>
            <a:pPr marL="0" indent="0">
              <a:buNone/>
            </a:pPr>
            <a:r>
              <a:rPr lang="en-US" b="1" dirty="0" smtClean="0">
                <a:latin typeface="Courier New" panose="02070309020205020404" pitchFamily="49" charset="0"/>
                <a:cs typeface="Courier New" panose="02070309020205020404" pitchFamily="49" charset="0"/>
              </a:rPr>
              <a:t>Nội dung lớp:</a:t>
            </a:r>
            <a:r>
              <a:rPr lang="en-US" i="1" dirty="0" smtClean="0">
                <a:latin typeface="Courier New" panose="02070309020205020404" pitchFamily="49" charset="0"/>
                <a:cs typeface="Courier New" panose="02070309020205020404" pitchFamily="49" charset="0"/>
              </a:rPr>
              <a:t> </a:t>
            </a:r>
            <a:endParaRPr lang="en-US" i="1" dirty="0" smtClean="0">
              <a:latin typeface="Courier New" panose="02070309020205020404" pitchFamily="49" charset="0"/>
              <a:cs typeface="Courier New" panose="02070309020205020404" pitchFamily="49" charset="0"/>
            </a:endParaRPr>
          </a:p>
          <a:p>
            <a:r>
              <a:rPr lang="vi-VN" dirty="0" smtClean="0">
                <a:solidFill>
                  <a:srgbClr val="FF0000"/>
                </a:solidFill>
              </a:rPr>
              <a:t>class</a:t>
            </a:r>
            <a:r>
              <a:rPr lang="vi-VN" dirty="0"/>
              <a:t>: là từ khóa của </a:t>
            </a:r>
            <a:r>
              <a:rPr lang="en-US" dirty="0" smtClean="0"/>
              <a:t>J</a:t>
            </a:r>
            <a:r>
              <a:rPr lang="vi-VN" dirty="0" smtClean="0"/>
              <a:t>ava</a:t>
            </a:r>
            <a:endParaRPr lang="en-US" dirty="0" smtClean="0"/>
          </a:p>
          <a:p>
            <a:r>
              <a:rPr lang="en-US" dirty="0" smtClean="0">
                <a:sym typeface="+mn-ea"/>
              </a:rPr>
              <a:t>Tên Lớp</a:t>
            </a:r>
            <a:r>
              <a:rPr lang="vi-VN" dirty="0"/>
              <a:t>: là </a:t>
            </a:r>
            <a:r>
              <a:rPr lang="en-US" dirty="0" err="1" smtClean="0"/>
              <a:t>tên</a:t>
            </a:r>
            <a:r>
              <a:rPr lang="en-US" dirty="0" smtClean="0"/>
              <a:t> </a:t>
            </a:r>
            <a:r>
              <a:rPr lang="en-US" dirty="0" err="1" smtClean="0"/>
              <a:t>của</a:t>
            </a:r>
            <a:r>
              <a:rPr lang="en-US" dirty="0" smtClean="0"/>
              <a:t> </a:t>
            </a:r>
            <a:r>
              <a:rPr lang="vi-VN" dirty="0" smtClean="0"/>
              <a:t>lớp</a:t>
            </a:r>
            <a:endParaRPr lang="en-US" dirty="0" smtClean="0"/>
          </a:p>
          <a:p>
            <a:r>
              <a:rPr lang="en-US" dirty="0">
                <a:latin typeface="Arial" panose="020B0604020202020204" pitchFamily="34" charset="0"/>
                <a:cs typeface="Arial" panose="020B0604020202020204" pitchFamily="34" charset="0"/>
                <a:sym typeface="+mn-ea"/>
              </a:rPr>
              <a:t>property 1, property 2</a:t>
            </a:r>
            <a:r>
              <a:rPr lang="vi-VN" dirty="0">
                <a:latin typeface="Arial" panose="020B0604020202020204" pitchFamily="34" charset="0"/>
                <a:cs typeface="Arial" panose="020B0604020202020204" pitchFamily="34" charset="0"/>
              </a:rPr>
              <a:t>:</a:t>
            </a:r>
            <a:r>
              <a:rPr lang="vi-VN" dirty="0"/>
              <a:t> các thuộc tính</a:t>
            </a:r>
            <a:r>
              <a:rPr lang="en-US" altLang="vi-VN" dirty="0"/>
              <a:t> (</a:t>
            </a:r>
            <a:r>
              <a:rPr lang="vi-VN" dirty="0"/>
              <a:t>các biến, hay các thành phần dữ liệu của </a:t>
            </a:r>
            <a:r>
              <a:rPr lang="vi-VN" dirty="0" smtClean="0"/>
              <a:t>lớp</a:t>
            </a:r>
            <a:r>
              <a:rPr lang="en-US" altLang="vi-VN" dirty="0" smtClean="0"/>
              <a:t>)</a:t>
            </a:r>
            <a:r>
              <a:rPr lang="vi-VN" dirty="0" smtClean="0"/>
              <a:t>.</a:t>
            </a:r>
            <a:endParaRPr lang="vi-VN" dirty="0" smtClean="0"/>
          </a:p>
          <a:p>
            <a:r>
              <a:rPr lang="vi-VN" dirty="0" smtClean="0">
                <a:solidFill>
                  <a:srgbClr val="FF0000"/>
                </a:solidFill>
              </a:rPr>
              <a:t>constructor</a:t>
            </a:r>
            <a:r>
              <a:rPr lang="en-US" altLang="vi-VN" dirty="0" smtClean="0">
                <a:solidFill>
                  <a:srgbClr val="FF0000"/>
                </a:solidFill>
              </a:rPr>
              <a:t> 1, </a:t>
            </a:r>
            <a:r>
              <a:rPr lang="vi-VN" dirty="0" smtClean="0">
                <a:solidFill>
                  <a:srgbClr val="FF0000"/>
                </a:solidFill>
                <a:sym typeface="+mn-ea"/>
              </a:rPr>
              <a:t>constructor</a:t>
            </a:r>
            <a:r>
              <a:rPr lang="en-US" altLang="vi-VN" dirty="0" smtClean="0">
                <a:solidFill>
                  <a:srgbClr val="FF0000"/>
                </a:solidFill>
                <a:sym typeface="+mn-ea"/>
              </a:rPr>
              <a:t> 2</a:t>
            </a:r>
            <a:r>
              <a:rPr lang="vi-VN" dirty="0"/>
              <a:t>: </a:t>
            </a:r>
            <a:r>
              <a:rPr lang="en-US" altLang="vi-VN" dirty="0"/>
              <a:t>hàm khởi tạo (</a:t>
            </a:r>
            <a:r>
              <a:rPr lang="en-US" dirty="0" err="1" smtClean="0"/>
              <a:t>hàm</a:t>
            </a:r>
            <a:r>
              <a:rPr lang="vi-VN" dirty="0" smtClean="0"/>
              <a:t> </a:t>
            </a:r>
            <a:r>
              <a:rPr lang="vi-VN" dirty="0"/>
              <a:t>dựng</a:t>
            </a:r>
            <a:r>
              <a:rPr lang="en-US" altLang="vi-VN" dirty="0"/>
              <a:t>)</a:t>
            </a:r>
            <a:r>
              <a:rPr lang="vi-VN" dirty="0"/>
              <a:t>, khởi tạo đối tượng </a:t>
            </a:r>
            <a:r>
              <a:rPr lang="vi-VN" dirty="0" smtClean="0"/>
              <a:t>lớp.</a:t>
            </a:r>
            <a:endParaRPr lang="vi-VN" dirty="0" smtClean="0"/>
          </a:p>
          <a:p>
            <a:r>
              <a:rPr lang="vi-VN" dirty="0" smtClean="0">
                <a:solidFill>
                  <a:srgbClr val="FF0000"/>
                </a:solidFill>
                <a:sym typeface="+mn-ea"/>
              </a:rPr>
              <a:t>method_1</a:t>
            </a:r>
            <a:r>
              <a:rPr lang="vi-VN" dirty="0">
                <a:solidFill>
                  <a:srgbClr val="FF0000"/>
                </a:solidFill>
                <a:sym typeface="+mn-ea"/>
              </a:rPr>
              <a:t>, method_2</a:t>
            </a:r>
            <a:r>
              <a:rPr lang="vi-VN" dirty="0">
                <a:sym typeface="+mn-ea"/>
              </a:rPr>
              <a:t>: là các phương thức</a:t>
            </a:r>
            <a:r>
              <a:rPr lang="en-US" altLang="vi-VN" dirty="0">
                <a:sym typeface="+mn-ea"/>
              </a:rPr>
              <a:t> (</a:t>
            </a:r>
            <a:r>
              <a:rPr lang="vi-VN" dirty="0">
                <a:sym typeface="+mn-ea"/>
              </a:rPr>
              <a:t>hàm</a:t>
            </a:r>
            <a:r>
              <a:rPr lang="en-US" altLang="vi-VN" dirty="0">
                <a:sym typeface="+mn-ea"/>
              </a:rPr>
              <a:t>)</a:t>
            </a:r>
            <a:r>
              <a:rPr lang="vi-VN" dirty="0">
                <a:sym typeface="+mn-ea"/>
              </a:rPr>
              <a:t> thể hiện các thao tác xử lý, tác động lên các thành phần dữ liệu của lớp</a:t>
            </a:r>
            <a:r>
              <a:rPr lang="vi-VN" dirty="0" smtClean="0">
                <a:sym typeface="+mn-ea"/>
              </a:rPr>
              <a:t>.</a:t>
            </a:r>
            <a:endParaRPr lang="vi-VN" dirty="0" smtClean="0"/>
          </a:p>
          <a:p>
            <a:endParaRPr lang="en-US" dirty="0" smtClean="0"/>
          </a:p>
        </p:txBody>
      </p:sp>
      <p:sp>
        <p:nvSpPr>
          <p:cNvPr id="4" name="Slide Number Placeholder 3"/>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34303"/>
            <a:ext cx="10972800" cy="1143000"/>
          </a:xfrm>
        </p:spPr>
        <p:txBody>
          <a:bodyPr>
            <a:normAutofit/>
          </a:bodyPr>
          <a:lstStyle/>
          <a:p>
            <a:pPr algn="l"/>
            <a:r>
              <a:rPr lang="en-US" sz="3600" dirty="0" err="1"/>
              <a:t>	Khai</a:t>
            </a:r>
            <a:r>
              <a:rPr lang="en-US" sz="3600" dirty="0"/>
              <a:t> </a:t>
            </a:r>
            <a:r>
              <a:rPr lang="en-US" sz="3600" dirty="0" err="1"/>
              <a:t>báo</a:t>
            </a:r>
            <a:r>
              <a:rPr lang="en-US" sz="3600" dirty="0"/>
              <a:t> </a:t>
            </a:r>
            <a:r>
              <a:rPr lang="en-US" sz="3600" dirty="0" err="1"/>
              <a:t>định</a:t>
            </a:r>
            <a:r>
              <a:rPr lang="en-US" sz="3600" dirty="0"/>
              <a:t> </a:t>
            </a:r>
            <a:r>
              <a:rPr lang="en-US" sz="3600" dirty="0" err="1"/>
              <a:t>nghĩa</a:t>
            </a:r>
            <a:r>
              <a:rPr lang="en-US" sz="3600" dirty="0"/>
              <a:t> </a:t>
            </a:r>
            <a:r>
              <a:rPr lang="en-US" sz="3600" dirty="0" err="1" smtClean="0"/>
              <a:t>lớp</a:t>
            </a:r>
            <a:endParaRPr lang="en-US" sz="3600" dirty="0"/>
          </a:p>
        </p:txBody>
      </p:sp>
      <p:sp>
        <p:nvSpPr>
          <p:cNvPr id="3" name="Content Placeholder 2"/>
          <p:cNvSpPr>
            <a:spLocks noGrp="1"/>
          </p:cNvSpPr>
          <p:nvPr>
            <p:ph idx="1"/>
          </p:nvPr>
        </p:nvSpPr>
        <p:spPr>
          <a:xfrm>
            <a:off x="1484310" y="1104900"/>
            <a:ext cx="10567990" cy="5753099"/>
          </a:xfrm>
        </p:spPr>
        <p:txBody>
          <a:bodyPr>
            <a:normAutofit lnSpcReduction="10000"/>
          </a:bodyPr>
          <a:lstStyle/>
          <a:p>
            <a:r>
              <a:rPr lang="en-US" sz="3000" dirty="0" smtClean="0"/>
              <a:t>Cú pháp khai báo lớp sử dụng </a:t>
            </a:r>
            <a:r>
              <a:rPr lang="en-US" sz="3000" dirty="0" smtClean="0">
                <a:sym typeface="+mn-ea"/>
              </a:rPr>
              <a:t>access modifier</a:t>
            </a:r>
            <a:r>
              <a:rPr lang="en-US" sz="3000" dirty="0" smtClean="0"/>
              <a:t>:</a:t>
            </a:r>
            <a:endParaRPr lang="en-US" sz="3000" dirty="0" smtClean="0"/>
          </a:p>
          <a:p>
            <a:pPr marL="0" indent="0">
              <a:buNone/>
            </a:pPr>
            <a:r>
              <a:rPr lang="en-US" sz="3000" dirty="0" smtClean="0"/>
              <a:t>	access modifier class &lt;Tên Lớp&gt; {</a:t>
            </a:r>
            <a:endParaRPr lang="en-US" sz="3000" dirty="0" smtClean="0"/>
          </a:p>
          <a:p>
            <a:pPr marL="0" indent="0">
              <a:buNone/>
            </a:pPr>
            <a:r>
              <a:rPr lang="en-US" sz="3000" dirty="0" smtClean="0"/>
              <a:t> // Nội dung lớp</a:t>
            </a:r>
            <a:endParaRPr lang="en-US" sz="3000" dirty="0" smtClean="0"/>
          </a:p>
          <a:p>
            <a:pPr marL="0" indent="0">
              <a:buNone/>
            </a:pPr>
            <a:r>
              <a:rPr lang="en-US" sz="3000" dirty="0" smtClean="0"/>
              <a:t>}</a:t>
            </a:r>
            <a:endParaRPr lang="en-US" sz="3000" dirty="0" smtClean="0"/>
          </a:p>
          <a:p>
            <a:pPr marL="0" indent="0">
              <a:buNone/>
            </a:pPr>
            <a:endParaRPr lang="en-US" sz="3000" dirty="0" smtClean="0">
              <a:sym typeface="+mn-ea"/>
            </a:endParaRPr>
          </a:p>
          <a:p>
            <a:pPr marL="0" indent="0">
              <a:buNone/>
            </a:pPr>
            <a:r>
              <a:rPr lang="en-US" sz="3000" dirty="0" smtClean="0">
                <a:sym typeface="+mn-ea"/>
              </a:rPr>
              <a:t>access modifier</a:t>
            </a:r>
            <a:r>
              <a:rPr lang="en-US" sz="3000" dirty="0" smtClean="0"/>
              <a:t>: </a:t>
            </a:r>
            <a:endParaRPr lang="en-US" sz="3000" dirty="0" smtClean="0"/>
          </a:p>
          <a:p>
            <a:pPr marL="0" indent="0">
              <a:buNone/>
            </a:pPr>
            <a:r>
              <a:rPr lang="en-US" sz="3000" dirty="0" smtClean="0"/>
              <a:t>+ public: Lớp có thể được truy cập từ bất cứ đâu, kể cả bên </a:t>
            </a:r>
            <a:endParaRPr lang="en-US" sz="3000" dirty="0" smtClean="0"/>
          </a:p>
          <a:p>
            <a:pPr marL="0" indent="0">
              <a:buNone/>
            </a:pPr>
            <a:r>
              <a:rPr lang="en-US" sz="3000" dirty="0" smtClean="0"/>
              <a:t>ngoài package chứa lớp đó.</a:t>
            </a:r>
            <a:endParaRPr lang="en-US" sz="3000" dirty="0" smtClean="0"/>
          </a:p>
          <a:p>
            <a:pPr marL="0" indent="0">
              <a:buNone/>
            </a:pPr>
            <a:r>
              <a:rPr lang="en-US" sz="3000" dirty="0" smtClean="0"/>
              <a:t>+ mặc định: Lớp có thể được truy cập từ bên trong package </a:t>
            </a:r>
            <a:endParaRPr lang="en-US" sz="3000" dirty="0" smtClean="0"/>
          </a:p>
          <a:p>
            <a:pPr marL="0" indent="0">
              <a:buNone/>
            </a:pPr>
            <a:r>
              <a:rPr lang="en-US" sz="3000" dirty="0" smtClean="0"/>
              <a:t>chứa lớp đó.</a:t>
            </a:r>
            <a:endParaRPr lang="en-US" sz="3000" dirty="0" smtClean="0"/>
          </a:p>
        </p:txBody>
      </p:sp>
      <p:sp>
        <p:nvSpPr>
          <p:cNvPr id="4" name="Slide Number Placeholder 3"/>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49543"/>
            <a:ext cx="10972800" cy="1143000"/>
          </a:xfrm>
        </p:spPr>
        <p:txBody>
          <a:bodyPr>
            <a:normAutofit/>
          </a:bodyPr>
          <a:lstStyle/>
          <a:p>
            <a:pPr algn="l"/>
            <a:r>
              <a:rPr lang="en-US" sz="3600" dirty="0" err="1"/>
              <a:t>	Khai</a:t>
            </a:r>
            <a:r>
              <a:rPr lang="en-US" sz="3600" dirty="0"/>
              <a:t> </a:t>
            </a:r>
            <a:r>
              <a:rPr lang="en-US" sz="3600" dirty="0" err="1"/>
              <a:t>báo</a:t>
            </a:r>
            <a:r>
              <a:rPr lang="en-US" sz="3600" dirty="0"/>
              <a:t> </a:t>
            </a:r>
            <a:r>
              <a:rPr lang="en-US" sz="3600" dirty="0" err="1"/>
              <a:t>định</a:t>
            </a:r>
            <a:r>
              <a:rPr lang="en-US" sz="3600" dirty="0"/>
              <a:t> </a:t>
            </a:r>
            <a:r>
              <a:rPr lang="en-US" sz="3600" dirty="0" err="1"/>
              <a:t>nghĩa</a:t>
            </a:r>
            <a:r>
              <a:rPr lang="en-US" sz="3600" dirty="0"/>
              <a:t> </a:t>
            </a:r>
            <a:r>
              <a:rPr lang="en-US" sz="3600" dirty="0" err="1" smtClean="0"/>
              <a:t>lớp</a:t>
            </a:r>
            <a:endParaRPr lang="en-US" sz="3600" dirty="0"/>
          </a:p>
        </p:txBody>
      </p:sp>
      <p:sp>
        <p:nvSpPr>
          <p:cNvPr id="3" name="Content Placeholder 2"/>
          <p:cNvSpPr>
            <a:spLocks noGrp="1"/>
          </p:cNvSpPr>
          <p:nvPr>
            <p:ph idx="1"/>
          </p:nvPr>
        </p:nvSpPr>
        <p:spPr>
          <a:xfrm>
            <a:off x="1325245" y="1191260"/>
            <a:ext cx="10568305" cy="5307330"/>
          </a:xfrm>
        </p:spPr>
        <p:txBody>
          <a:bodyPr>
            <a:normAutofit lnSpcReduction="10000"/>
          </a:bodyPr>
          <a:lstStyle/>
          <a:p>
            <a:r>
              <a:rPr lang="en-US" sz="3000" dirty="0" smtClean="0"/>
              <a:t>Khai báo thuộc tính:</a:t>
            </a:r>
            <a:endParaRPr lang="en-US" sz="3000" dirty="0" smtClean="0"/>
          </a:p>
          <a:p>
            <a:pPr marL="0" indent="0">
              <a:buNone/>
            </a:pPr>
            <a:r>
              <a:rPr lang="en-US" sz="3000" dirty="0" smtClean="0">
                <a:sym typeface="+mn-ea"/>
              </a:rPr>
              <a:t>	accessmodifier kiểu tênThuộcTính;</a:t>
            </a:r>
            <a:endParaRPr lang="en-US" sz="3000" dirty="0" smtClean="0"/>
          </a:p>
          <a:p>
            <a:pPr marL="0" indent="0">
              <a:buNone/>
            </a:pPr>
            <a:r>
              <a:rPr lang="en-US" sz="3000" dirty="0" smtClean="0">
                <a:sym typeface="+mn-ea"/>
              </a:rPr>
              <a:t>	Khai báo: tương tự như biến</a:t>
            </a:r>
            <a:endParaRPr lang="en-US" sz="3000" dirty="0" smtClean="0"/>
          </a:p>
          <a:p>
            <a:r>
              <a:rPr lang="en-US" sz="3000" dirty="0" smtClean="0">
                <a:sym typeface="+mn-ea"/>
              </a:rPr>
              <a:t>Khai báo phương thức:</a:t>
            </a:r>
            <a:endParaRPr lang="en-US" sz="3000" dirty="0" smtClean="0"/>
          </a:p>
          <a:p>
            <a:pPr marL="0" indent="0">
              <a:buNone/>
            </a:pPr>
            <a:r>
              <a:rPr lang="en-US" sz="3000" dirty="0" smtClean="0"/>
              <a:t>	</a:t>
            </a:r>
            <a:r>
              <a:rPr lang="en-US" sz="3000" dirty="0" smtClean="0">
                <a:sym typeface="+mn-ea"/>
              </a:rPr>
              <a:t>accessmodifier kiểuTrảVề tênPhươngThức(ds tham số) {</a:t>
            </a:r>
            <a:endParaRPr lang="en-US" sz="3000" dirty="0" smtClean="0">
              <a:sym typeface="+mn-ea"/>
            </a:endParaRPr>
          </a:p>
          <a:p>
            <a:pPr marL="0" indent="0">
              <a:buNone/>
            </a:pPr>
            <a:r>
              <a:rPr lang="en-US" sz="3000" dirty="0" smtClean="0">
                <a:sym typeface="+mn-ea"/>
              </a:rPr>
              <a:t> // Nội dung phương thức</a:t>
            </a:r>
            <a:endParaRPr lang="en-US" sz="3000" dirty="0" smtClean="0">
              <a:sym typeface="+mn-ea"/>
            </a:endParaRPr>
          </a:p>
          <a:p>
            <a:pPr marL="0" indent="0">
              <a:buNone/>
            </a:pPr>
            <a:r>
              <a:rPr lang="en-US" sz="3000" dirty="0" smtClean="0">
                <a:sym typeface="+mn-ea"/>
              </a:rPr>
              <a:t>}</a:t>
            </a:r>
            <a:endParaRPr lang="en-US" sz="3000" dirty="0" smtClean="0">
              <a:sym typeface="+mn-ea"/>
            </a:endParaRPr>
          </a:p>
          <a:p>
            <a:pPr marL="0" indent="0">
              <a:buNone/>
            </a:pPr>
            <a:r>
              <a:rPr lang="en-US" sz="3000" dirty="0" smtClean="0">
                <a:sym typeface="+mn-ea"/>
              </a:rPr>
              <a:t>	Khai báo: tương tự như hàm</a:t>
            </a:r>
            <a:endParaRPr lang="en-US" sz="3000" dirty="0" smtClean="0"/>
          </a:p>
          <a:p>
            <a:pPr marL="0" indent="0">
              <a:buNone/>
            </a:pPr>
            <a:endParaRPr lang="en-US" sz="3000" dirty="0" smtClean="0"/>
          </a:p>
        </p:txBody>
      </p:sp>
      <p:sp>
        <p:nvSpPr>
          <p:cNvPr id="4" name="Slide Number Placeholder 3"/>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60982" y="346214"/>
            <a:ext cx="2230755" cy="567055"/>
          </a:xfrm>
          <a:prstGeom prst="rect">
            <a:avLst/>
          </a:prstGeom>
        </p:spPr>
        <p:txBody>
          <a:bodyPr vert="horz" wrap="square" lIns="0" tIns="13335" rIns="0" bIns="0" rtlCol="0">
            <a:spAutoFit/>
          </a:bodyPr>
          <a:lstStyle/>
          <a:p>
            <a:pPr marL="12700">
              <a:lnSpc>
                <a:spcPct val="100000"/>
              </a:lnSpc>
              <a:spcBef>
                <a:spcPts val="105"/>
              </a:spcBef>
            </a:pPr>
            <a:r>
              <a:rPr sz="3600" spc="100" dirty="0"/>
              <a:t>Thuộc</a:t>
            </a:r>
            <a:r>
              <a:rPr sz="3600" spc="-395" dirty="0"/>
              <a:t> </a:t>
            </a:r>
            <a:r>
              <a:rPr sz="3600" spc="50" dirty="0"/>
              <a:t>tính</a:t>
            </a:r>
            <a:endParaRPr sz="3600" spc="50" dirty="0"/>
          </a:p>
        </p:txBody>
      </p:sp>
      <p:sp>
        <p:nvSpPr>
          <p:cNvPr id="4" name="object 4"/>
          <p:cNvSpPr txBox="1">
            <a:spLocks noGrp="1"/>
          </p:cNvSpPr>
          <p:nvPr>
            <p:ph type="sldNum" sz="quarter" idx="7"/>
          </p:nvPr>
        </p:nvSpPr>
        <p:spPr>
          <a:xfrm>
            <a:off x="8737600" y="6245225"/>
            <a:ext cx="2844800" cy="221615"/>
          </a:xfrm>
          <a:prstGeom prst="rect">
            <a:avLst/>
          </a:prstGeom>
        </p:spPr>
        <p:txBody>
          <a:bodyPr vert="horz" wrap="square" lIns="0" tIns="6350" rIns="0" bIns="0" rtlCol="0">
            <a:spAutoFit/>
          </a:bodyPr>
          <a:lstStyle/>
          <a:p>
            <a:pPr marL="38100">
              <a:lnSpc>
                <a:spcPct val="100000"/>
              </a:lnSpc>
              <a:spcBef>
                <a:spcPts val="50"/>
              </a:spcBef>
            </a:pPr>
            <a:fld id="{81D60167-4931-47E6-BA6A-407CBD079E47}" type="slidenum">
              <a:rPr spc="-90" dirty="0"/>
            </a:fld>
            <a:endParaRPr spc="-90" dirty="0"/>
          </a:p>
        </p:txBody>
      </p:sp>
      <p:sp>
        <p:nvSpPr>
          <p:cNvPr id="3" name="object 3"/>
          <p:cNvSpPr txBox="1"/>
          <p:nvPr/>
        </p:nvSpPr>
        <p:spPr>
          <a:xfrm>
            <a:off x="2574442" y="1817954"/>
            <a:ext cx="6991984" cy="4157345"/>
          </a:xfrm>
          <a:prstGeom prst="rect">
            <a:avLst/>
          </a:prstGeom>
        </p:spPr>
        <p:txBody>
          <a:bodyPr vert="horz" wrap="square" lIns="0" tIns="12700" rIns="0" bIns="0" rtlCol="0">
            <a:spAutoFit/>
          </a:bodyPr>
          <a:lstStyle/>
          <a:p>
            <a:pPr marL="286385" indent="-274320">
              <a:lnSpc>
                <a:spcPts val="2735"/>
              </a:lnSpc>
              <a:spcBef>
                <a:spcPts val="100"/>
              </a:spcBef>
              <a:buChar char="•"/>
              <a:tabLst>
                <a:tab pos="286385" algn="l"/>
                <a:tab pos="287020" algn="l"/>
              </a:tabLst>
            </a:pPr>
            <a:r>
              <a:rPr sz="2400" spc="-160" dirty="0">
                <a:solidFill>
                  <a:srgbClr val="585858"/>
                </a:solidFill>
                <a:latin typeface="Arial" panose="020B0604020202020204"/>
                <a:cs typeface="Arial" panose="020B0604020202020204"/>
              </a:rPr>
              <a:t>Là </a:t>
            </a:r>
            <a:r>
              <a:rPr sz="2400" spc="-100" dirty="0">
                <a:solidFill>
                  <a:srgbClr val="585858"/>
                </a:solidFill>
                <a:latin typeface="Arial" panose="020B0604020202020204"/>
                <a:cs typeface="Arial" panose="020B0604020202020204"/>
              </a:rPr>
              <a:t>các </a:t>
            </a:r>
            <a:r>
              <a:rPr sz="2400" spc="65" dirty="0">
                <a:solidFill>
                  <a:srgbClr val="585858"/>
                </a:solidFill>
                <a:latin typeface="Arial" panose="020B0604020202020204"/>
                <a:cs typeface="Arial" panose="020B0604020202020204"/>
              </a:rPr>
              <a:t>thông </a:t>
            </a:r>
            <a:r>
              <a:rPr sz="2400" spc="15" dirty="0">
                <a:solidFill>
                  <a:srgbClr val="585858"/>
                </a:solidFill>
                <a:latin typeface="Arial" panose="020B0604020202020204"/>
                <a:cs typeface="Arial" panose="020B0604020202020204"/>
              </a:rPr>
              <a:t>tin, </a:t>
            </a:r>
            <a:r>
              <a:rPr sz="2400" spc="35" dirty="0">
                <a:solidFill>
                  <a:srgbClr val="585858"/>
                </a:solidFill>
                <a:latin typeface="Arial" panose="020B0604020202020204"/>
                <a:cs typeface="Arial" panose="020B0604020202020204"/>
              </a:rPr>
              <a:t>trạng </a:t>
            </a:r>
            <a:r>
              <a:rPr sz="2400" spc="25" dirty="0">
                <a:solidFill>
                  <a:srgbClr val="585858"/>
                </a:solidFill>
                <a:latin typeface="Arial" panose="020B0604020202020204"/>
                <a:cs typeface="Arial" panose="020B0604020202020204"/>
              </a:rPr>
              <a:t>thái </a:t>
            </a:r>
            <a:r>
              <a:rPr sz="2400" spc="-25" dirty="0">
                <a:solidFill>
                  <a:srgbClr val="585858"/>
                </a:solidFill>
                <a:latin typeface="Arial" panose="020B0604020202020204"/>
                <a:cs typeface="Arial" panose="020B0604020202020204"/>
              </a:rPr>
              <a:t>mà </a:t>
            </a:r>
            <a:r>
              <a:rPr sz="2400" spc="65" dirty="0">
                <a:solidFill>
                  <a:srgbClr val="585858"/>
                </a:solidFill>
                <a:latin typeface="Arial" panose="020B0604020202020204"/>
                <a:cs typeface="Arial" panose="020B0604020202020204"/>
              </a:rPr>
              <a:t>đối </a:t>
            </a:r>
            <a:r>
              <a:rPr sz="2400" spc="-20" dirty="0">
                <a:solidFill>
                  <a:srgbClr val="585858"/>
                </a:solidFill>
                <a:latin typeface="Arial" panose="020B0604020202020204"/>
                <a:cs typeface="Arial" panose="020B0604020202020204"/>
              </a:rPr>
              <a:t>tượng </a:t>
            </a:r>
            <a:r>
              <a:rPr sz="2400" spc="-65" dirty="0">
                <a:solidFill>
                  <a:srgbClr val="585858"/>
                </a:solidFill>
                <a:latin typeface="Arial" panose="020B0604020202020204"/>
                <a:cs typeface="Arial" panose="020B0604020202020204"/>
              </a:rPr>
              <a:t>của</a:t>
            </a:r>
            <a:r>
              <a:rPr sz="2400" spc="75" dirty="0">
                <a:solidFill>
                  <a:srgbClr val="585858"/>
                </a:solidFill>
                <a:latin typeface="Arial" panose="020B0604020202020204"/>
                <a:cs typeface="Arial" panose="020B0604020202020204"/>
              </a:rPr>
              <a:t> </a:t>
            </a:r>
            <a:r>
              <a:rPr sz="2400" spc="-15" dirty="0">
                <a:solidFill>
                  <a:srgbClr val="585858"/>
                </a:solidFill>
                <a:latin typeface="Arial" panose="020B0604020202020204"/>
                <a:cs typeface="Arial" panose="020B0604020202020204"/>
              </a:rPr>
              <a:t>lớp</a:t>
            </a:r>
            <a:endParaRPr sz="2400">
              <a:latin typeface="Arial" panose="020B0604020202020204"/>
              <a:cs typeface="Arial" panose="020B0604020202020204"/>
            </a:endParaRPr>
          </a:p>
          <a:p>
            <a:pPr marL="286385">
              <a:lnSpc>
                <a:spcPts val="2735"/>
              </a:lnSpc>
            </a:pPr>
            <a:r>
              <a:rPr sz="2400" spc="75" dirty="0">
                <a:solidFill>
                  <a:srgbClr val="585858"/>
                </a:solidFill>
                <a:latin typeface="Arial" panose="020B0604020202020204"/>
                <a:cs typeface="Arial" panose="020B0604020202020204"/>
              </a:rPr>
              <a:t>đó </a:t>
            </a:r>
            <a:r>
              <a:rPr sz="2400" spc="-10" dirty="0">
                <a:solidFill>
                  <a:srgbClr val="585858"/>
                </a:solidFill>
                <a:latin typeface="Arial" panose="020B0604020202020204"/>
                <a:cs typeface="Arial" panose="020B0604020202020204"/>
              </a:rPr>
              <a:t>có </a:t>
            </a:r>
            <a:r>
              <a:rPr sz="2400" spc="30" dirty="0">
                <a:solidFill>
                  <a:srgbClr val="585858"/>
                </a:solidFill>
                <a:latin typeface="Arial" panose="020B0604020202020204"/>
                <a:cs typeface="Arial" panose="020B0604020202020204"/>
              </a:rPr>
              <a:t>thể</a:t>
            </a:r>
            <a:r>
              <a:rPr sz="2400" spc="-80" dirty="0">
                <a:solidFill>
                  <a:srgbClr val="585858"/>
                </a:solidFill>
                <a:latin typeface="Arial" panose="020B0604020202020204"/>
                <a:cs typeface="Arial" panose="020B0604020202020204"/>
              </a:rPr>
              <a:t> </a:t>
            </a:r>
            <a:r>
              <a:rPr sz="2400" spc="5" dirty="0">
                <a:solidFill>
                  <a:srgbClr val="585858"/>
                </a:solidFill>
                <a:latin typeface="Arial" panose="020B0604020202020204"/>
                <a:cs typeface="Arial" panose="020B0604020202020204"/>
              </a:rPr>
              <a:t>mang</a:t>
            </a:r>
            <a:endParaRPr sz="2400">
              <a:latin typeface="Arial" panose="020B0604020202020204"/>
              <a:cs typeface="Arial" panose="020B0604020202020204"/>
            </a:endParaRPr>
          </a:p>
          <a:p>
            <a:pPr marL="286385" indent="-274320">
              <a:lnSpc>
                <a:spcPct val="100000"/>
              </a:lnSpc>
              <a:spcBef>
                <a:spcPts val="1515"/>
              </a:spcBef>
              <a:buChar char="•"/>
              <a:tabLst>
                <a:tab pos="286385" algn="l"/>
                <a:tab pos="287020" algn="l"/>
              </a:tabLst>
            </a:pPr>
            <a:r>
              <a:rPr sz="2400" spc="-155" dirty="0">
                <a:solidFill>
                  <a:srgbClr val="585858"/>
                </a:solidFill>
                <a:latin typeface="Arial" panose="020B0604020202020204"/>
                <a:cs typeface="Arial" panose="020B0604020202020204"/>
              </a:rPr>
              <a:t>Các </a:t>
            </a:r>
            <a:r>
              <a:rPr sz="2400" spc="30" dirty="0">
                <a:solidFill>
                  <a:srgbClr val="585858"/>
                </a:solidFill>
                <a:latin typeface="Arial" panose="020B0604020202020204"/>
                <a:cs typeface="Arial" panose="020B0604020202020204"/>
              </a:rPr>
              <a:t>thuộc </a:t>
            </a:r>
            <a:r>
              <a:rPr sz="2400" spc="25" dirty="0">
                <a:solidFill>
                  <a:srgbClr val="585858"/>
                </a:solidFill>
                <a:latin typeface="Arial" panose="020B0604020202020204"/>
                <a:cs typeface="Arial" panose="020B0604020202020204"/>
              </a:rPr>
              <a:t>tính </a:t>
            </a:r>
            <a:r>
              <a:rPr sz="2400" spc="5" dirty="0">
                <a:solidFill>
                  <a:srgbClr val="585858"/>
                </a:solidFill>
                <a:latin typeface="Arial" panose="020B0604020202020204"/>
                <a:cs typeface="Arial" panose="020B0604020202020204"/>
              </a:rPr>
              <a:t>phải </a:t>
            </a:r>
            <a:r>
              <a:rPr sz="2400" spc="-90" dirty="0">
                <a:solidFill>
                  <a:srgbClr val="585858"/>
                </a:solidFill>
                <a:latin typeface="Arial" panose="020B0604020202020204"/>
                <a:cs typeface="Arial" panose="020B0604020202020204"/>
              </a:rPr>
              <a:t>được </a:t>
            </a:r>
            <a:r>
              <a:rPr sz="2400" spc="-20" dirty="0">
                <a:solidFill>
                  <a:srgbClr val="585858"/>
                </a:solidFill>
                <a:latin typeface="Arial" panose="020B0604020202020204"/>
                <a:cs typeface="Arial" panose="020B0604020202020204"/>
              </a:rPr>
              <a:t>khai </a:t>
            </a:r>
            <a:r>
              <a:rPr sz="2400" spc="-5" dirty="0">
                <a:solidFill>
                  <a:srgbClr val="585858"/>
                </a:solidFill>
                <a:latin typeface="Arial" panose="020B0604020202020204"/>
                <a:cs typeface="Arial" panose="020B0604020202020204"/>
              </a:rPr>
              <a:t>báo </a:t>
            </a:r>
            <a:r>
              <a:rPr sz="2400" spc="5" dirty="0">
                <a:solidFill>
                  <a:srgbClr val="585858"/>
                </a:solidFill>
                <a:latin typeface="Arial" panose="020B0604020202020204"/>
                <a:cs typeface="Arial" panose="020B0604020202020204"/>
              </a:rPr>
              <a:t>bên </a:t>
            </a:r>
            <a:r>
              <a:rPr sz="2400" spc="65" dirty="0">
                <a:solidFill>
                  <a:srgbClr val="585858"/>
                </a:solidFill>
                <a:latin typeface="Arial" panose="020B0604020202020204"/>
                <a:cs typeface="Arial" panose="020B0604020202020204"/>
              </a:rPr>
              <a:t>trong</a:t>
            </a:r>
            <a:r>
              <a:rPr sz="2400" spc="215" dirty="0">
                <a:solidFill>
                  <a:srgbClr val="585858"/>
                </a:solidFill>
                <a:latin typeface="Arial" panose="020B0604020202020204"/>
                <a:cs typeface="Arial" panose="020B0604020202020204"/>
              </a:rPr>
              <a:t> </a:t>
            </a:r>
            <a:r>
              <a:rPr sz="2400" spc="-15" dirty="0">
                <a:solidFill>
                  <a:srgbClr val="585858"/>
                </a:solidFill>
                <a:latin typeface="Arial" panose="020B0604020202020204"/>
                <a:cs typeface="Arial" panose="020B0604020202020204"/>
              </a:rPr>
              <a:t>lớp</a:t>
            </a:r>
            <a:endParaRPr sz="2400">
              <a:latin typeface="Arial" panose="020B0604020202020204"/>
              <a:cs typeface="Arial" panose="020B0604020202020204"/>
            </a:endParaRPr>
          </a:p>
          <a:p>
            <a:pPr marL="286385" indent="-274320">
              <a:lnSpc>
                <a:spcPts val="2735"/>
              </a:lnSpc>
              <a:spcBef>
                <a:spcPts val="1510"/>
              </a:spcBef>
              <a:buChar char="•"/>
              <a:tabLst>
                <a:tab pos="286385" algn="l"/>
                <a:tab pos="287020" algn="l"/>
              </a:tabLst>
            </a:pPr>
            <a:r>
              <a:rPr sz="2400" spc="90" dirty="0">
                <a:solidFill>
                  <a:srgbClr val="585858"/>
                </a:solidFill>
                <a:latin typeface="Arial" panose="020B0604020202020204"/>
                <a:cs typeface="Arial" panose="020B0604020202020204"/>
              </a:rPr>
              <a:t>Mỗi </a:t>
            </a:r>
            <a:r>
              <a:rPr sz="2400" spc="65" dirty="0">
                <a:solidFill>
                  <a:srgbClr val="585858"/>
                </a:solidFill>
                <a:latin typeface="Arial" panose="020B0604020202020204"/>
                <a:cs typeface="Arial" panose="020B0604020202020204"/>
              </a:rPr>
              <a:t>đối </a:t>
            </a:r>
            <a:r>
              <a:rPr sz="2400" spc="-20" dirty="0">
                <a:solidFill>
                  <a:srgbClr val="585858"/>
                </a:solidFill>
                <a:latin typeface="Arial" panose="020B0604020202020204"/>
                <a:cs typeface="Arial" panose="020B0604020202020204"/>
              </a:rPr>
              <a:t>tượng </a:t>
            </a:r>
            <a:r>
              <a:rPr sz="2400" spc="-15" dirty="0">
                <a:solidFill>
                  <a:srgbClr val="585858"/>
                </a:solidFill>
                <a:latin typeface="Arial" panose="020B0604020202020204"/>
                <a:cs typeface="Arial" panose="020B0604020202020204"/>
              </a:rPr>
              <a:t>có </a:t>
            </a:r>
            <a:r>
              <a:rPr sz="2400" spc="-5" dirty="0">
                <a:solidFill>
                  <a:srgbClr val="585858"/>
                </a:solidFill>
                <a:latin typeface="Arial" panose="020B0604020202020204"/>
                <a:cs typeface="Arial" panose="020B0604020202020204"/>
              </a:rPr>
              <a:t>bản </a:t>
            </a:r>
            <a:r>
              <a:rPr sz="2400" spc="-80" dirty="0">
                <a:solidFill>
                  <a:srgbClr val="585858"/>
                </a:solidFill>
                <a:latin typeface="Arial" panose="020B0604020202020204"/>
                <a:cs typeface="Arial" panose="020B0604020202020204"/>
              </a:rPr>
              <a:t>sao </a:t>
            </a:r>
            <a:r>
              <a:rPr sz="2400" spc="-100" dirty="0">
                <a:solidFill>
                  <a:srgbClr val="585858"/>
                </a:solidFill>
                <a:latin typeface="Arial" panose="020B0604020202020204"/>
                <a:cs typeface="Arial" panose="020B0604020202020204"/>
              </a:rPr>
              <a:t>các </a:t>
            </a:r>
            <a:r>
              <a:rPr sz="2400" spc="30" dirty="0">
                <a:solidFill>
                  <a:srgbClr val="585858"/>
                </a:solidFill>
                <a:latin typeface="Arial" panose="020B0604020202020204"/>
                <a:cs typeface="Arial" panose="020B0604020202020204"/>
              </a:rPr>
              <a:t>thuộc </a:t>
            </a:r>
            <a:r>
              <a:rPr sz="2400" spc="25" dirty="0">
                <a:solidFill>
                  <a:srgbClr val="585858"/>
                </a:solidFill>
                <a:latin typeface="Arial" panose="020B0604020202020204"/>
                <a:cs typeface="Arial" panose="020B0604020202020204"/>
              </a:rPr>
              <a:t>tính</a:t>
            </a:r>
            <a:r>
              <a:rPr sz="2400" spc="35" dirty="0">
                <a:solidFill>
                  <a:srgbClr val="585858"/>
                </a:solidFill>
                <a:latin typeface="Arial" panose="020B0604020202020204"/>
                <a:cs typeface="Arial" panose="020B0604020202020204"/>
              </a:rPr>
              <a:t> </a:t>
            </a:r>
            <a:r>
              <a:rPr sz="2400" spc="-65" dirty="0">
                <a:solidFill>
                  <a:srgbClr val="585858"/>
                </a:solidFill>
                <a:latin typeface="Arial" panose="020B0604020202020204"/>
                <a:cs typeface="Arial" panose="020B0604020202020204"/>
              </a:rPr>
              <a:t>của</a:t>
            </a:r>
            <a:endParaRPr sz="2400">
              <a:latin typeface="Arial" panose="020B0604020202020204"/>
              <a:cs typeface="Arial" panose="020B0604020202020204"/>
            </a:endParaRPr>
          </a:p>
          <a:p>
            <a:pPr marL="286385">
              <a:lnSpc>
                <a:spcPts val="2735"/>
              </a:lnSpc>
            </a:pPr>
            <a:r>
              <a:rPr sz="2400" spc="20" dirty="0">
                <a:solidFill>
                  <a:srgbClr val="585858"/>
                </a:solidFill>
                <a:latin typeface="Arial" panose="020B0604020202020204"/>
                <a:cs typeface="Arial" panose="020B0604020202020204"/>
              </a:rPr>
              <a:t>riêng</a:t>
            </a:r>
            <a:r>
              <a:rPr sz="2400" spc="-10" dirty="0">
                <a:solidFill>
                  <a:srgbClr val="585858"/>
                </a:solidFill>
                <a:latin typeface="Arial" panose="020B0604020202020204"/>
                <a:cs typeface="Arial" panose="020B0604020202020204"/>
              </a:rPr>
              <a:t> </a:t>
            </a:r>
            <a:r>
              <a:rPr sz="2400" spc="45" dirty="0">
                <a:solidFill>
                  <a:srgbClr val="585858"/>
                </a:solidFill>
                <a:latin typeface="Arial" panose="020B0604020202020204"/>
                <a:cs typeface="Arial" panose="020B0604020202020204"/>
              </a:rPr>
              <a:t>nó</a:t>
            </a:r>
            <a:endParaRPr sz="2400">
              <a:latin typeface="Arial" panose="020B0604020202020204"/>
              <a:cs typeface="Arial" panose="020B0604020202020204"/>
            </a:endParaRPr>
          </a:p>
          <a:p>
            <a:pPr marL="560705" marR="5080" lvl="1" indent="-228600">
              <a:lnSpc>
                <a:spcPts val="2160"/>
              </a:lnSpc>
              <a:spcBef>
                <a:spcPts val="1045"/>
              </a:spcBef>
              <a:buFont typeface="Georgia" panose="02040502050405020303"/>
              <a:buChar char="−"/>
              <a:tabLst>
                <a:tab pos="561340" algn="l"/>
              </a:tabLst>
            </a:pPr>
            <a:r>
              <a:rPr sz="2000" spc="-85" dirty="0">
                <a:solidFill>
                  <a:srgbClr val="585858"/>
                </a:solidFill>
                <a:latin typeface="Arial" panose="020B0604020202020204"/>
                <a:cs typeface="Arial" panose="020B0604020202020204"/>
              </a:rPr>
              <a:t>Giá </a:t>
            </a:r>
            <a:r>
              <a:rPr sz="2000" spc="65" dirty="0">
                <a:solidFill>
                  <a:srgbClr val="585858"/>
                </a:solidFill>
                <a:latin typeface="Arial" panose="020B0604020202020204"/>
                <a:cs typeface="Arial" panose="020B0604020202020204"/>
              </a:rPr>
              <a:t>trị </a:t>
            </a:r>
            <a:r>
              <a:rPr sz="2000" spc="-50" dirty="0">
                <a:solidFill>
                  <a:srgbClr val="585858"/>
                </a:solidFill>
                <a:latin typeface="Arial" panose="020B0604020202020204"/>
                <a:cs typeface="Arial" panose="020B0604020202020204"/>
              </a:rPr>
              <a:t>của </a:t>
            </a:r>
            <a:r>
              <a:rPr sz="2000" spc="75" dirty="0">
                <a:solidFill>
                  <a:srgbClr val="585858"/>
                </a:solidFill>
                <a:latin typeface="Arial" panose="020B0604020202020204"/>
                <a:cs typeface="Arial" panose="020B0604020202020204"/>
              </a:rPr>
              <a:t>một </a:t>
            </a:r>
            <a:r>
              <a:rPr sz="2000" spc="30" dirty="0">
                <a:solidFill>
                  <a:srgbClr val="585858"/>
                </a:solidFill>
                <a:latin typeface="Arial" panose="020B0604020202020204"/>
                <a:cs typeface="Arial" panose="020B0604020202020204"/>
              </a:rPr>
              <a:t>thuộc </a:t>
            </a:r>
            <a:r>
              <a:rPr sz="2000" spc="20" dirty="0">
                <a:solidFill>
                  <a:srgbClr val="585858"/>
                </a:solidFill>
                <a:latin typeface="Arial" panose="020B0604020202020204"/>
                <a:cs typeface="Arial" panose="020B0604020202020204"/>
              </a:rPr>
              <a:t>tính </a:t>
            </a:r>
            <a:r>
              <a:rPr sz="2000" spc="30" dirty="0">
                <a:solidFill>
                  <a:srgbClr val="585858"/>
                </a:solidFill>
                <a:latin typeface="Arial" panose="020B0604020202020204"/>
                <a:cs typeface="Arial" panose="020B0604020202020204"/>
              </a:rPr>
              <a:t>thuộc </a:t>
            </a:r>
            <a:r>
              <a:rPr sz="2000" spc="-85" dirty="0">
                <a:solidFill>
                  <a:srgbClr val="585858"/>
                </a:solidFill>
                <a:latin typeface="Arial" panose="020B0604020202020204"/>
                <a:cs typeface="Arial" panose="020B0604020202020204"/>
              </a:rPr>
              <a:t>các </a:t>
            </a:r>
            <a:r>
              <a:rPr sz="2000" spc="55" dirty="0">
                <a:solidFill>
                  <a:srgbClr val="585858"/>
                </a:solidFill>
                <a:latin typeface="Arial" panose="020B0604020202020204"/>
                <a:cs typeface="Arial" panose="020B0604020202020204"/>
              </a:rPr>
              <a:t>đối </a:t>
            </a:r>
            <a:r>
              <a:rPr sz="2000" spc="-15" dirty="0">
                <a:solidFill>
                  <a:srgbClr val="585858"/>
                </a:solidFill>
                <a:latin typeface="Arial" panose="020B0604020202020204"/>
                <a:cs typeface="Arial" panose="020B0604020202020204"/>
              </a:rPr>
              <a:t>tượng </a:t>
            </a:r>
            <a:r>
              <a:rPr sz="2000" spc="-45" dirty="0">
                <a:solidFill>
                  <a:srgbClr val="585858"/>
                </a:solidFill>
                <a:latin typeface="Arial" panose="020B0604020202020204"/>
                <a:cs typeface="Arial" panose="020B0604020202020204"/>
              </a:rPr>
              <a:t>khác</a:t>
            </a:r>
            <a:r>
              <a:rPr sz="2000" spc="-180" dirty="0">
                <a:solidFill>
                  <a:srgbClr val="585858"/>
                </a:solidFill>
                <a:latin typeface="Arial" panose="020B0604020202020204"/>
                <a:cs typeface="Arial" panose="020B0604020202020204"/>
              </a:rPr>
              <a:t> </a:t>
            </a:r>
            <a:r>
              <a:rPr sz="2000" spc="-5" dirty="0">
                <a:solidFill>
                  <a:srgbClr val="585858"/>
                </a:solidFill>
                <a:latin typeface="Arial" panose="020B0604020202020204"/>
                <a:cs typeface="Arial" panose="020B0604020202020204"/>
              </a:rPr>
              <a:t>nhau  </a:t>
            </a:r>
            <a:r>
              <a:rPr sz="2000" spc="-30" dirty="0">
                <a:solidFill>
                  <a:srgbClr val="585858"/>
                </a:solidFill>
                <a:latin typeface="Arial" panose="020B0604020202020204"/>
                <a:cs typeface="Arial" panose="020B0604020202020204"/>
              </a:rPr>
              <a:t>là </a:t>
            </a:r>
            <a:r>
              <a:rPr sz="2000" spc="-45" dirty="0">
                <a:solidFill>
                  <a:srgbClr val="585858"/>
                </a:solidFill>
                <a:latin typeface="Arial" panose="020B0604020202020204"/>
                <a:cs typeface="Arial" panose="020B0604020202020204"/>
              </a:rPr>
              <a:t>khác</a:t>
            </a:r>
            <a:r>
              <a:rPr sz="2000" dirty="0">
                <a:solidFill>
                  <a:srgbClr val="585858"/>
                </a:solidFill>
                <a:latin typeface="Arial" panose="020B0604020202020204"/>
                <a:cs typeface="Arial" panose="020B0604020202020204"/>
              </a:rPr>
              <a:t> </a:t>
            </a:r>
            <a:r>
              <a:rPr sz="2000" spc="-30" dirty="0">
                <a:solidFill>
                  <a:srgbClr val="585858"/>
                </a:solidFill>
                <a:latin typeface="Arial" panose="020B0604020202020204"/>
                <a:cs typeface="Arial" panose="020B0604020202020204"/>
              </a:rPr>
              <a:t>nhau.</a:t>
            </a:r>
            <a:endParaRPr sz="2000">
              <a:latin typeface="Arial" panose="020B0604020202020204"/>
              <a:cs typeface="Arial" panose="020B0604020202020204"/>
            </a:endParaRPr>
          </a:p>
          <a:p>
            <a:pPr marL="286385" indent="-274320">
              <a:lnSpc>
                <a:spcPts val="2735"/>
              </a:lnSpc>
              <a:spcBef>
                <a:spcPts val="1470"/>
              </a:spcBef>
              <a:buChar char="•"/>
              <a:tabLst>
                <a:tab pos="286385" algn="l"/>
                <a:tab pos="287020" algn="l"/>
              </a:tabLst>
            </a:pPr>
            <a:r>
              <a:rPr sz="2400" spc="-110" dirty="0">
                <a:solidFill>
                  <a:srgbClr val="585858"/>
                </a:solidFill>
                <a:latin typeface="Arial" panose="020B0604020202020204"/>
                <a:cs typeface="Arial" panose="020B0604020202020204"/>
              </a:rPr>
              <a:t>Bản </a:t>
            </a:r>
            <a:r>
              <a:rPr sz="2400" spc="-10" dirty="0">
                <a:solidFill>
                  <a:srgbClr val="585858"/>
                </a:solidFill>
                <a:latin typeface="Arial" panose="020B0604020202020204"/>
                <a:cs typeface="Arial" panose="020B0604020202020204"/>
              </a:rPr>
              <a:t>chất </a:t>
            </a:r>
            <a:r>
              <a:rPr sz="2400" spc="-65" dirty="0">
                <a:solidFill>
                  <a:srgbClr val="585858"/>
                </a:solidFill>
                <a:latin typeface="Arial" panose="020B0604020202020204"/>
                <a:cs typeface="Arial" panose="020B0604020202020204"/>
              </a:rPr>
              <a:t>của </a:t>
            </a:r>
            <a:r>
              <a:rPr sz="2400" spc="-100" dirty="0">
                <a:solidFill>
                  <a:srgbClr val="585858"/>
                </a:solidFill>
                <a:latin typeface="Arial" panose="020B0604020202020204"/>
                <a:cs typeface="Arial" panose="020B0604020202020204"/>
              </a:rPr>
              <a:t>các </a:t>
            </a:r>
            <a:r>
              <a:rPr sz="2400" spc="30" dirty="0">
                <a:solidFill>
                  <a:srgbClr val="585858"/>
                </a:solidFill>
                <a:latin typeface="Arial" panose="020B0604020202020204"/>
                <a:cs typeface="Arial" panose="020B0604020202020204"/>
              </a:rPr>
              <a:t>thuộc </a:t>
            </a:r>
            <a:r>
              <a:rPr sz="2400" spc="25" dirty="0">
                <a:solidFill>
                  <a:srgbClr val="585858"/>
                </a:solidFill>
                <a:latin typeface="Arial" panose="020B0604020202020204"/>
                <a:cs typeface="Arial" panose="020B0604020202020204"/>
              </a:rPr>
              <a:t>tính </a:t>
            </a:r>
            <a:r>
              <a:rPr sz="2400" spc="-35" dirty="0">
                <a:solidFill>
                  <a:srgbClr val="585858"/>
                </a:solidFill>
                <a:latin typeface="Arial" panose="020B0604020202020204"/>
                <a:cs typeface="Arial" panose="020B0604020202020204"/>
              </a:rPr>
              <a:t>là </a:t>
            </a:r>
            <a:r>
              <a:rPr sz="2400" spc="-100" dirty="0">
                <a:solidFill>
                  <a:srgbClr val="585858"/>
                </a:solidFill>
                <a:latin typeface="Arial" panose="020B0604020202020204"/>
                <a:cs typeface="Arial" panose="020B0604020202020204"/>
              </a:rPr>
              <a:t>các </a:t>
            </a:r>
            <a:r>
              <a:rPr sz="2400" spc="20" dirty="0">
                <a:solidFill>
                  <a:srgbClr val="585858"/>
                </a:solidFill>
                <a:latin typeface="Arial" panose="020B0604020202020204"/>
                <a:cs typeface="Arial" panose="020B0604020202020204"/>
              </a:rPr>
              <a:t>thành </a:t>
            </a:r>
            <a:r>
              <a:rPr sz="2400" dirty="0">
                <a:solidFill>
                  <a:srgbClr val="585858"/>
                </a:solidFill>
                <a:latin typeface="Arial" panose="020B0604020202020204"/>
                <a:cs typeface="Arial" panose="020B0604020202020204"/>
              </a:rPr>
              <a:t>phần</a:t>
            </a:r>
            <a:r>
              <a:rPr sz="2400" spc="350" dirty="0">
                <a:solidFill>
                  <a:srgbClr val="585858"/>
                </a:solidFill>
                <a:latin typeface="Arial" panose="020B0604020202020204"/>
                <a:cs typeface="Arial" panose="020B0604020202020204"/>
              </a:rPr>
              <a:t> </a:t>
            </a:r>
            <a:r>
              <a:rPr sz="2400" spc="-60" dirty="0">
                <a:solidFill>
                  <a:srgbClr val="585858"/>
                </a:solidFill>
                <a:latin typeface="Arial" panose="020B0604020202020204"/>
                <a:cs typeface="Arial" panose="020B0604020202020204"/>
              </a:rPr>
              <a:t>dữ</a:t>
            </a:r>
            <a:endParaRPr sz="2400">
              <a:latin typeface="Arial" panose="020B0604020202020204"/>
              <a:cs typeface="Arial" panose="020B0604020202020204"/>
            </a:endParaRPr>
          </a:p>
          <a:p>
            <a:pPr marL="286385">
              <a:lnSpc>
                <a:spcPts val="2735"/>
              </a:lnSpc>
            </a:pPr>
            <a:r>
              <a:rPr sz="2400" spc="5" dirty="0">
                <a:solidFill>
                  <a:srgbClr val="585858"/>
                </a:solidFill>
                <a:latin typeface="Arial" panose="020B0604020202020204"/>
                <a:cs typeface="Arial" panose="020B0604020202020204"/>
              </a:rPr>
              <a:t>liệu </a:t>
            </a:r>
            <a:r>
              <a:rPr sz="2400" spc="-65" dirty="0">
                <a:solidFill>
                  <a:srgbClr val="585858"/>
                </a:solidFill>
                <a:latin typeface="Arial" panose="020B0604020202020204"/>
                <a:cs typeface="Arial" panose="020B0604020202020204"/>
              </a:rPr>
              <a:t>của </a:t>
            </a:r>
            <a:r>
              <a:rPr sz="2400" spc="65" dirty="0">
                <a:solidFill>
                  <a:srgbClr val="585858"/>
                </a:solidFill>
                <a:latin typeface="Arial" panose="020B0604020202020204"/>
                <a:cs typeface="Arial" panose="020B0604020202020204"/>
              </a:rPr>
              <a:t>đối</a:t>
            </a:r>
            <a:r>
              <a:rPr sz="2400" spc="80" dirty="0">
                <a:solidFill>
                  <a:srgbClr val="585858"/>
                </a:solidFill>
                <a:latin typeface="Arial" panose="020B0604020202020204"/>
                <a:cs typeface="Arial" panose="020B0604020202020204"/>
              </a:rPr>
              <a:t> </a:t>
            </a:r>
            <a:r>
              <a:rPr sz="2400" spc="-20" dirty="0">
                <a:solidFill>
                  <a:srgbClr val="585858"/>
                </a:solidFill>
                <a:latin typeface="Arial" panose="020B0604020202020204"/>
                <a:cs typeface="Arial" panose="020B0604020202020204"/>
              </a:rPr>
              <a:t>tượng</a:t>
            </a:r>
            <a:endParaRPr sz="2400">
              <a:latin typeface="Arial" panose="020B0604020202020204"/>
              <a:cs typeface="Arial" panose="020B0604020202020204"/>
            </a:endParaRPr>
          </a:p>
          <a:p>
            <a:pPr marL="560705" lvl="1" indent="-229235">
              <a:lnSpc>
                <a:spcPct val="100000"/>
              </a:lnSpc>
              <a:spcBef>
                <a:spcPts val="770"/>
              </a:spcBef>
              <a:buFont typeface="Georgia" panose="02040502050405020303"/>
              <a:buChar char="−"/>
              <a:tabLst>
                <a:tab pos="561340" algn="l"/>
              </a:tabLst>
            </a:pPr>
            <a:r>
              <a:rPr sz="2000" spc="-55" dirty="0">
                <a:solidFill>
                  <a:srgbClr val="585858"/>
                </a:solidFill>
                <a:latin typeface="Arial" panose="020B0604020202020204"/>
                <a:cs typeface="Arial" panose="020B0604020202020204"/>
              </a:rPr>
              <a:t>Khai </a:t>
            </a:r>
            <a:r>
              <a:rPr sz="2000" spc="-30" dirty="0">
                <a:solidFill>
                  <a:srgbClr val="585858"/>
                </a:solidFill>
                <a:latin typeface="Arial" panose="020B0604020202020204"/>
                <a:cs typeface="Arial" panose="020B0604020202020204"/>
              </a:rPr>
              <a:t>báo: </a:t>
            </a:r>
            <a:r>
              <a:rPr sz="2000" spc="-15" dirty="0">
                <a:solidFill>
                  <a:srgbClr val="585858"/>
                </a:solidFill>
                <a:latin typeface="Arial" panose="020B0604020202020204"/>
                <a:cs typeface="Arial" panose="020B0604020202020204"/>
              </a:rPr>
              <a:t>tương </a:t>
            </a:r>
            <a:r>
              <a:rPr sz="2000" spc="-20" dirty="0">
                <a:solidFill>
                  <a:srgbClr val="585858"/>
                </a:solidFill>
                <a:latin typeface="Arial" panose="020B0604020202020204"/>
                <a:cs typeface="Arial" panose="020B0604020202020204"/>
              </a:rPr>
              <a:t>tự </a:t>
            </a:r>
            <a:r>
              <a:rPr sz="2000" spc="-40" dirty="0">
                <a:solidFill>
                  <a:srgbClr val="585858"/>
                </a:solidFill>
                <a:latin typeface="Arial" panose="020B0604020202020204"/>
                <a:cs typeface="Arial" panose="020B0604020202020204"/>
              </a:rPr>
              <a:t>như</a:t>
            </a:r>
            <a:r>
              <a:rPr sz="2000" spc="25" dirty="0">
                <a:solidFill>
                  <a:srgbClr val="585858"/>
                </a:solidFill>
                <a:latin typeface="Arial" panose="020B0604020202020204"/>
                <a:cs typeface="Arial" panose="020B0604020202020204"/>
              </a:rPr>
              <a:t> </a:t>
            </a:r>
            <a:r>
              <a:rPr sz="2000" spc="10" dirty="0">
                <a:solidFill>
                  <a:srgbClr val="585858"/>
                </a:solidFill>
                <a:latin typeface="Arial" panose="020B0604020202020204"/>
                <a:cs typeface="Arial" panose="020B0604020202020204"/>
              </a:rPr>
              <a:t>biến</a:t>
            </a:r>
            <a:endParaRPr sz="2000">
              <a:latin typeface="Arial" panose="020B0604020202020204"/>
              <a:cs typeface="Arial" panose="020B06040202020202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55597" y="283349"/>
            <a:ext cx="2230755" cy="567055"/>
          </a:xfrm>
          <a:prstGeom prst="rect">
            <a:avLst/>
          </a:prstGeom>
        </p:spPr>
        <p:txBody>
          <a:bodyPr vert="horz" wrap="square" lIns="0" tIns="13335" rIns="0" bIns="0" rtlCol="0">
            <a:spAutoFit/>
          </a:bodyPr>
          <a:lstStyle/>
          <a:p>
            <a:pPr marL="12700">
              <a:lnSpc>
                <a:spcPct val="100000"/>
              </a:lnSpc>
              <a:spcBef>
                <a:spcPts val="105"/>
              </a:spcBef>
            </a:pPr>
            <a:r>
              <a:rPr sz="3600" spc="100" dirty="0"/>
              <a:t>Thuộc</a:t>
            </a:r>
            <a:r>
              <a:rPr sz="3600" spc="-395" dirty="0"/>
              <a:t> </a:t>
            </a:r>
            <a:r>
              <a:rPr sz="3600" spc="50" dirty="0"/>
              <a:t>tính</a:t>
            </a:r>
            <a:endParaRPr sz="3600" spc="50" dirty="0"/>
          </a:p>
        </p:txBody>
      </p:sp>
      <p:sp>
        <p:nvSpPr>
          <p:cNvPr id="3" name="object 3"/>
          <p:cNvSpPr txBox="1"/>
          <p:nvPr/>
        </p:nvSpPr>
        <p:spPr>
          <a:xfrm>
            <a:off x="2574442" y="1737162"/>
            <a:ext cx="7026909" cy="2498725"/>
          </a:xfrm>
          <a:prstGeom prst="rect">
            <a:avLst/>
          </a:prstGeom>
        </p:spPr>
        <p:txBody>
          <a:bodyPr vert="horz" wrap="square" lIns="0" tIns="93345" rIns="0" bIns="0" rtlCol="0">
            <a:spAutoFit/>
          </a:bodyPr>
          <a:lstStyle/>
          <a:p>
            <a:pPr marL="286385" indent="-274320">
              <a:lnSpc>
                <a:spcPct val="100000"/>
              </a:lnSpc>
              <a:spcBef>
                <a:spcPts val="735"/>
              </a:spcBef>
              <a:buChar char="•"/>
              <a:tabLst>
                <a:tab pos="286385" algn="l"/>
                <a:tab pos="287020" algn="l"/>
              </a:tabLst>
            </a:pPr>
            <a:r>
              <a:rPr sz="2400" spc="-114" dirty="0">
                <a:solidFill>
                  <a:srgbClr val="585858"/>
                </a:solidFill>
                <a:latin typeface="Arial" panose="020B0604020202020204"/>
                <a:cs typeface="Arial" panose="020B0604020202020204"/>
              </a:rPr>
              <a:t>Cú </a:t>
            </a:r>
            <a:r>
              <a:rPr sz="2400" spc="15" dirty="0">
                <a:solidFill>
                  <a:srgbClr val="585858"/>
                </a:solidFill>
                <a:latin typeface="Arial" panose="020B0604020202020204"/>
                <a:cs typeface="Arial" panose="020B0604020202020204"/>
              </a:rPr>
              <a:t>pháp </a:t>
            </a:r>
            <a:r>
              <a:rPr sz="2400" spc="-15" dirty="0">
                <a:solidFill>
                  <a:srgbClr val="585858"/>
                </a:solidFill>
                <a:latin typeface="Arial" panose="020B0604020202020204"/>
                <a:cs typeface="Arial" panose="020B0604020202020204"/>
              </a:rPr>
              <a:t>khai </a:t>
            </a:r>
            <a:r>
              <a:rPr sz="2400" dirty="0">
                <a:solidFill>
                  <a:srgbClr val="585858"/>
                </a:solidFill>
                <a:latin typeface="Arial" panose="020B0604020202020204"/>
                <a:cs typeface="Arial" panose="020B0604020202020204"/>
              </a:rPr>
              <a:t>báo </a:t>
            </a:r>
            <a:r>
              <a:rPr sz="2400" spc="30" dirty="0">
                <a:solidFill>
                  <a:srgbClr val="585858"/>
                </a:solidFill>
                <a:latin typeface="Arial" panose="020B0604020202020204"/>
                <a:cs typeface="Arial" panose="020B0604020202020204"/>
              </a:rPr>
              <a:t>thuộc</a:t>
            </a:r>
            <a:r>
              <a:rPr sz="2400" spc="105" dirty="0">
                <a:solidFill>
                  <a:srgbClr val="585858"/>
                </a:solidFill>
                <a:latin typeface="Arial" panose="020B0604020202020204"/>
                <a:cs typeface="Arial" panose="020B0604020202020204"/>
              </a:rPr>
              <a:t> </a:t>
            </a:r>
            <a:r>
              <a:rPr sz="2400" spc="25" dirty="0">
                <a:solidFill>
                  <a:srgbClr val="585858"/>
                </a:solidFill>
                <a:latin typeface="Arial" panose="020B0604020202020204"/>
                <a:cs typeface="Arial" panose="020B0604020202020204"/>
              </a:rPr>
              <a:t>tính</a:t>
            </a:r>
            <a:endParaRPr sz="2400">
              <a:latin typeface="Arial" panose="020B0604020202020204"/>
              <a:cs typeface="Arial" panose="020B0604020202020204"/>
            </a:endParaRPr>
          </a:p>
          <a:p>
            <a:pPr marL="332105">
              <a:lnSpc>
                <a:spcPct val="100000"/>
              </a:lnSpc>
              <a:spcBef>
                <a:spcPts val="640"/>
              </a:spcBef>
              <a:tabLst>
                <a:tab pos="2854325" algn="l"/>
                <a:tab pos="3698240" algn="l"/>
              </a:tabLst>
            </a:pPr>
            <a:r>
              <a:rPr sz="2400" spc="175" dirty="0">
                <a:solidFill>
                  <a:srgbClr val="006FC0"/>
                </a:solidFill>
                <a:latin typeface="Arial" panose="020B0604020202020204"/>
                <a:cs typeface="Arial" panose="020B0604020202020204"/>
              </a:rPr>
              <a:t>accessmodifier	</a:t>
            </a:r>
            <a:r>
              <a:rPr sz="2400" spc="220" dirty="0">
                <a:solidFill>
                  <a:srgbClr val="006FC0"/>
                </a:solidFill>
                <a:latin typeface="Arial" panose="020B0604020202020204"/>
                <a:cs typeface="Arial" panose="020B0604020202020204"/>
              </a:rPr>
              <a:t>kiểu	</a:t>
            </a:r>
            <a:r>
              <a:rPr sz="2400" spc="130" dirty="0">
                <a:solidFill>
                  <a:srgbClr val="585858"/>
                </a:solidFill>
                <a:latin typeface="Arial" panose="020B0604020202020204"/>
                <a:cs typeface="Arial" panose="020B0604020202020204"/>
              </a:rPr>
              <a:t>tênThuộcTính;</a:t>
            </a:r>
            <a:endParaRPr sz="2400">
              <a:latin typeface="Arial" panose="020B0604020202020204"/>
              <a:cs typeface="Arial" panose="020B0604020202020204"/>
            </a:endParaRPr>
          </a:p>
          <a:p>
            <a:pPr marL="286385" marR="5080" indent="-274320">
              <a:lnSpc>
                <a:spcPts val="2590"/>
              </a:lnSpc>
              <a:spcBef>
                <a:spcPts val="1840"/>
              </a:spcBef>
              <a:buChar char="•"/>
              <a:tabLst>
                <a:tab pos="286385" algn="l"/>
                <a:tab pos="287020" algn="l"/>
                <a:tab pos="1294765" algn="l"/>
                <a:tab pos="2135505" algn="l"/>
                <a:tab pos="2639695" algn="l"/>
                <a:tab pos="3314065" algn="l"/>
                <a:tab pos="4153535" algn="l"/>
                <a:tab pos="4995545" algn="l"/>
                <a:tab pos="5667375" algn="l"/>
                <a:tab pos="6341745" algn="l"/>
              </a:tabLst>
            </a:pPr>
            <a:r>
              <a:rPr sz="2400" spc="-60" dirty="0">
                <a:solidFill>
                  <a:srgbClr val="585858"/>
                </a:solidFill>
                <a:latin typeface="Arial" panose="020B0604020202020204"/>
                <a:cs typeface="Arial" panose="020B0604020202020204"/>
              </a:rPr>
              <a:t>Th</a:t>
            </a:r>
            <a:r>
              <a:rPr sz="2400" spc="-50" dirty="0">
                <a:solidFill>
                  <a:srgbClr val="585858"/>
                </a:solidFill>
                <a:latin typeface="Arial" panose="020B0604020202020204"/>
                <a:cs typeface="Arial" panose="020B0604020202020204"/>
              </a:rPr>
              <a:t>u</a:t>
            </a:r>
            <a:r>
              <a:rPr sz="2400" spc="50" dirty="0">
                <a:solidFill>
                  <a:srgbClr val="585858"/>
                </a:solidFill>
                <a:latin typeface="Arial" panose="020B0604020202020204"/>
                <a:cs typeface="Arial" panose="020B0604020202020204"/>
              </a:rPr>
              <a:t>ộc</a:t>
            </a:r>
            <a:r>
              <a:rPr sz="2400" dirty="0">
                <a:solidFill>
                  <a:srgbClr val="585858"/>
                </a:solidFill>
                <a:latin typeface="Arial" panose="020B0604020202020204"/>
                <a:cs typeface="Arial" panose="020B0604020202020204"/>
              </a:rPr>
              <a:t>	</a:t>
            </a:r>
            <a:r>
              <a:rPr sz="2400" spc="650" dirty="0">
                <a:solidFill>
                  <a:srgbClr val="585858"/>
                </a:solidFill>
                <a:latin typeface="Arial" panose="020B0604020202020204"/>
                <a:cs typeface="Arial" panose="020B0604020202020204"/>
              </a:rPr>
              <a:t>t</a:t>
            </a:r>
            <a:r>
              <a:rPr sz="2400" spc="660" dirty="0">
                <a:solidFill>
                  <a:srgbClr val="585858"/>
                </a:solidFill>
                <a:latin typeface="Arial" panose="020B0604020202020204"/>
                <a:cs typeface="Arial" panose="020B0604020202020204"/>
              </a:rPr>
              <a:t>í</a:t>
            </a:r>
            <a:r>
              <a:rPr sz="2400" spc="-10" dirty="0">
                <a:solidFill>
                  <a:srgbClr val="585858"/>
                </a:solidFill>
                <a:latin typeface="Arial" panose="020B0604020202020204"/>
                <a:cs typeface="Arial" panose="020B0604020202020204"/>
              </a:rPr>
              <a:t>n</a:t>
            </a:r>
            <a:r>
              <a:rPr sz="2400" spc="-20" dirty="0">
                <a:solidFill>
                  <a:srgbClr val="585858"/>
                </a:solidFill>
                <a:latin typeface="Arial" panose="020B0604020202020204"/>
                <a:cs typeface="Arial" panose="020B0604020202020204"/>
              </a:rPr>
              <a:t>h</a:t>
            </a:r>
            <a:r>
              <a:rPr sz="2400" dirty="0">
                <a:solidFill>
                  <a:srgbClr val="585858"/>
                </a:solidFill>
                <a:latin typeface="Arial" panose="020B0604020202020204"/>
                <a:cs typeface="Arial" panose="020B0604020202020204"/>
              </a:rPr>
              <a:t>	</a:t>
            </a:r>
            <a:r>
              <a:rPr sz="2400" spc="125" dirty="0">
                <a:solidFill>
                  <a:srgbClr val="585858"/>
                </a:solidFill>
                <a:latin typeface="Arial" panose="020B0604020202020204"/>
                <a:cs typeface="Arial" panose="020B0604020202020204"/>
              </a:rPr>
              <a:t>c</a:t>
            </a:r>
            <a:r>
              <a:rPr sz="2400" spc="-20" dirty="0">
                <a:solidFill>
                  <a:srgbClr val="585858"/>
                </a:solidFill>
                <a:latin typeface="Arial" panose="020B0604020202020204"/>
                <a:cs typeface="Arial" panose="020B0604020202020204"/>
              </a:rPr>
              <a:t>ó</a:t>
            </a:r>
            <a:r>
              <a:rPr sz="2400" dirty="0">
                <a:solidFill>
                  <a:srgbClr val="585858"/>
                </a:solidFill>
                <a:latin typeface="Arial" panose="020B0604020202020204"/>
                <a:cs typeface="Arial" panose="020B0604020202020204"/>
              </a:rPr>
              <a:t>	</a:t>
            </a:r>
            <a:r>
              <a:rPr sz="2400" spc="660" dirty="0">
                <a:solidFill>
                  <a:srgbClr val="585858"/>
                </a:solidFill>
                <a:latin typeface="Arial" panose="020B0604020202020204"/>
                <a:cs typeface="Arial" panose="020B0604020202020204"/>
              </a:rPr>
              <a:t>t</a:t>
            </a:r>
            <a:r>
              <a:rPr sz="2400" spc="-20" dirty="0">
                <a:solidFill>
                  <a:srgbClr val="585858"/>
                </a:solidFill>
                <a:latin typeface="Arial" panose="020B0604020202020204"/>
                <a:cs typeface="Arial" panose="020B0604020202020204"/>
              </a:rPr>
              <a:t>hể</a:t>
            </a:r>
            <a:r>
              <a:rPr sz="2400" dirty="0">
                <a:solidFill>
                  <a:srgbClr val="585858"/>
                </a:solidFill>
                <a:latin typeface="Arial" panose="020B0604020202020204"/>
                <a:cs typeface="Arial" panose="020B0604020202020204"/>
              </a:rPr>
              <a:t>	</a:t>
            </a:r>
            <a:r>
              <a:rPr sz="2400" spc="-185" dirty="0">
                <a:solidFill>
                  <a:srgbClr val="585858"/>
                </a:solidFill>
                <a:latin typeface="Arial" panose="020B0604020202020204"/>
                <a:cs typeface="Arial" panose="020B0604020202020204"/>
              </a:rPr>
              <a:t>đư</a:t>
            </a:r>
            <a:r>
              <a:rPr sz="2400" spc="-185" dirty="0">
                <a:solidFill>
                  <a:srgbClr val="585858"/>
                </a:solidFill>
                <a:latin typeface="Arial" panose="020B0604020202020204"/>
                <a:cs typeface="Arial" panose="020B0604020202020204"/>
              </a:rPr>
              <a:t>ợ</a:t>
            </a:r>
            <a:r>
              <a:rPr sz="2400" spc="114" dirty="0">
                <a:solidFill>
                  <a:srgbClr val="585858"/>
                </a:solidFill>
                <a:latin typeface="Arial" panose="020B0604020202020204"/>
                <a:cs typeface="Arial" panose="020B0604020202020204"/>
              </a:rPr>
              <a:t>c</a:t>
            </a:r>
            <a:r>
              <a:rPr sz="2400" dirty="0">
                <a:solidFill>
                  <a:srgbClr val="585858"/>
                </a:solidFill>
                <a:latin typeface="Arial" panose="020B0604020202020204"/>
                <a:cs typeface="Arial" panose="020B0604020202020204"/>
              </a:rPr>
              <a:t>	</a:t>
            </a:r>
            <a:r>
              <a:rPr sz="2400" spc="125" dirty="0">
                <a:solidFill>
                  <a:srgbClr val="585858"/>
                </a:solidFill>
                <a:latin typeface="Arial" panose="020B0604020202020204"/>
                <a:cs typeface="Arial" panose="020B0604020202020204"/>
              </a:rPr>
              <a:t>k</a:t>
            </a:r>
            <a:r>
              <a:rPr sz="2400" spc="-125" dirty="0">
                <a:solidFill>
                  <a:srgbClr val="585858"/>
                </a:solidFill>
                <a:latin typeface="Arial" panose="020B0604020202020204"/>
                <a:cs typeface="Arial" panose="020B0604020202020204"/>
              </a:rPr>
              <a:t>h</a:t>
            </a:r>
            <a:r>
              <a:rPr sz="2400" spc="-140" dirty="0">
                <a:solidFill>
                  <a:srgbClr val="585858"/>
                </a:solidFill>
                <a:latin typeface="Arial" panose="020B0604020202020204"/>
                <a:cs typeface="Arial" panose="020B0604020202020204"/>
              </a:rPr>
              <a:t>ở</a:t>
            </a:r>
            <a:r>
              <a:rPr sz="2400" spc="785" dirty="0">
                <a:solidFill>
                  <a:srgbClr val="585858"/>
                </a:solidFill>
                <a:latin typeface="Arial" panose="020B0604020202020204"/>
                <a:cs typeface="Arial" panose="020B0604020202020204"/>
              </a:rPr>
              <a:t>i</a:t>
            </a:r>
            <a:r>
              <a:rPr sz="2400" dirty="0">
                <a:solidFill>
                  <a:srgbClr val="585858"/>
                </a:solidFill>
                <a:latin typeface="Arial" panose="020B0604020202020204"/>
                <a:cs typeface="Arial" panose="020B0604020202020204"/>
              </a:rPr>
              <a:t>	</a:t>
            </a:r>
            <a:r>
              <a:rPr sz="2400" spc="210" dirty="0">
                <a:solidFill>
                  <a:srgbClr val="585858"/>
                </a:solidFill>
                <a:latin typeface="Arial" panose="020B0604020202020204"/>
                <a:cs typeface="Arial" panose="020B0604020202020204"/>
              </a:rPr>
              <a:t>t</a:t>
            </a:r>
            <a:r>
              <a:rPr sz="2400" spc="434" dirty="0">
                <a:solidFill>
                  <a:srgbClr val="585858"/>
                </a:solidFill>
                <a:latin typeface="Arial" panose="020B0604020202020204"/>
                <a:cs typeface="Arial" panose="020B0604020202020204"/>
              </a:rPr>
              <a:t>ạ</a:t>
            </a:r>
            <a:r>
              <a:rPr sz="2400" spc="-20" dirty="0">
                <a:solidFill>
                  <a:srgbClr val="585858"/>
                </a:solidFill>
                <a:latin typeface="Arial" panose="020B0604020202020204"/>
                <a:cs typeface="Arial" panose="020B0604020202020204"/>
              </a:rPr>
              <a:t>o</a:t>
            </a:r>
            <a:r>
              <a:rPr sz="2400" dirty="0">
                <a:solidFill>
                  <a:srgbClr val="585858"/>
                </a:solidFill>
                <a:latin typeface="Arial" panose="020B0604020202020204"/>
                <a:cs typeface="Arial" panose="020B0604020202020204"/>
              </a:rPr>
              <a:t>	</a:t>
            </a:r>
            <a:r>
              <a:rPr sz="2400" spc="125" dirty="0">
                <a:solidFill>
                  <a:srgbClr val="585858"/>
                </a:solidFill>
                <a:latin typeface="Arial" panose="020B0604020202020204"/>
                <a:cs typeface="Arial" panose="020B0604020202020204"/>
              </a:rPr>
              <a:t>k</a:t>
            </a:r>
            <a:r>
              <a:rPr sz="2400" spc="385" dirty="0">
                <a:solidFill>
                  <a:srgbClr val="585858"/>
                </a:solidFill>
                <a:latin typeface="Arial" panose="020B0604020202020204"/>
                <a:cs typeface="Arial" panose="020B0604020202020204"/>
              </a:rPr>
              <a:t>hi</a:t>
            </a:r>
            <a:r>
              <a:rPr sz="2400" dirty="0">
                <a:solidFill>
                  <a:srgbClr val="585858"/>
                </a:solidFill>
                <a:latin typeface="Arial" panose="020B0604020202020204"/>
                <a:cs typeface="Arial" panose="020B0604020202020204"/>
              </a:rPr>
              <a:t>	</a:t>
            </a:r>
            <a:r>
              <a:rPr sz="2400" spc="25" dirty="0">
                <a:solidFill>
                  <a:srgbClr val="585858"/>
                </a:solidFill>
                <a:latin typeface="Arial" panose="020B0604020202020204"/>
                <a:cs typeface="Arial" panose="020B0604020202020204"/>
              </a:rPr>
              <a:t>kh</a:t>
            </a:r>
            <a:r>
              <a:rPr sz="2400" spc="40" dirty="0">
                <a:solidFill>
                  <a:srgbClr val="585858"/>
                </a:solidFill>
                <a:latin typeface="Arial" panose="020B0604020202020204"/>
                <a:cs typeface="Arial" panose="020B0604020202020204"/>
              </a:rPr>
              <a:t>a</a:t>
            </a:r>
            <a:r>
              <a:rPr sz="2400" spc="915" dirty="0">
                <a:solidFill>
                  <a:srgbClr val="585858"/>
                </a:solidFill>
                <a:latin typeface="Arial" panose="020B0604020202020204"/>
                <a:cs typeface="Arial" panose="020B0604020202020204"/>
              </a:rPr>
              <a:t>i  </a:t>
            </a:r>
            <a:r>
              <a:rPr sz="2400" spc="-20" dirty="0">
                <a:solidFill>
                  <a:srgbClr val="585858"/>
                </a:solidFill>
                <a:latin typeface="Arial" panose="020B0604020202020204"/>
                <a:cs typeface="Arial" panose="020B0604020202020204"/>
              </a:rPr>
              <a:t>báo</a:t>
            </a:r>
            <a:endParaRPr sz="2400">
              <a:latin typeface="Arial" panose="020B0604020202020204"/>
              <a:cs typeface="Arial" panose="020B0604020202020204"/>
            </a:endParaRPr>
          </a:p>
          <a:p>
            <a:pPr marL="560705" marR="31115" indent="-228600">
              <a:lnSpc>
                <a:spcPts val="2160"/>
              </a:lnSpc>
              <a:spcBef>
                <a:spcPts val="1020"/>
              </a:spcBef>
              <a:tabLst>
                <a:tab pos="1120775" algn="l"/>
                <a:tab pos="1261110" algn="l"/>
                <a:tab pos="1679575" algn="l"/>
                <a:tab pos="1958975" algn="l"/>
                <a:tab pos="2237105" algn="l"/>
                <a:tab pos="2797175" algn="l"/>
                <a:tab pos="3495040" algn="l"/>
                <a:tab pos="3912870" algn="l"/>
                <a:tab pos="4612640" algn="l"/>
                <a:tab pos="5031740" algn="l"/>
                <a:tab pos="5730240" algn="l"/>
                <a:tab pos="6289040" algn="l"/>
              </a:tabLst>
            </a:pPr>
            <a:r>
              <a:rPr sz="2000" dirty="0">
                <a:solidFill>
                  <a:srgbClr val="585858"/>
                </a:solidFill>
                <a:latin typeface="Georgia" panose="02040502050405020303"/>
                <a:cs typeface="Georgia" panose="02040502050405020303"/>
              </a:rPr>
              <a:t>−</a:t>
            </a:r>
            <a:r>
              <a:rPr sz="2000" spc="25" dirty="0">
                <a:solidFill>
                  <a:srgbClr val="585858"/>
                </a:solidFill>
                <a:latin typeface="Georgia" panose="02040502050405020303"/>
                <a:cs typeface="Georgia" panose="02040502050405020303"/>
              </a:rPr>
              <a:t> </a:t>
            </a:r>
            <a:r>
              <a:rPr sz="2000" spc="-85" dirty="0">
                <a:solidFill>
                  <a:srgbClr val="585858"/>
                </a:solidFill>
                <a:latin typeface="Arial" panose="020B0604020202020204"/>
                <a:cs typeface="Arial" panose="020B0604020202020204"/>
              </a:rPr>
              <a:t>Các</a:t>
            </a:r>
            <a:r>
              <a:rPr sz="2000" dirty="0">
                <a:solidFill>
                  <a:srgbClr val="585858"/>
                </a:solidFill>
                <a:latin typeface="Arial" panose="020B0604020202020204"/>
                <a:cs typeface="Arial" panose="020B0604020202020204"/>
              </a:rPr>
              <a:t>	</a:t>
            </a:r>
            <a:r>
              <a:rPr sz="2000" spc="210" dirty="0">
                <a:solidFill>
                  <a:srgbClr val="585858"/>
                </a:solidFill>
                <a:latin typeface="Arial" panose="020B0604020202020204"/>
                <a:cs typeface="Arial" panose="020B0604020202020204"/>
              </a:rPr>
              <a:t>giá</a:t>
            </a:r>
            <a:r>
              <a:rPr sz="2000" dirty="0">
                <a:solidFill>
                  <a:srgbClr val="585858"/>
                </a:solidFill>
                <a:latin typeface="Arial" panose="020B0604020202020204"/>
                <a:cs typeface="Arial" panose="020B0604020202020204"/>
              </a:rPr>
              <a:t>	</a:t>
            </a:r>
            <a:r>
              <a:rPr sz="2000" spc="445" dirty="0">
                <a:solidFill>
                  <a:srgbClr val="585858"/>
                </a:solidFill>
                <a:latin typeface="Arial" panose="020B0604020202020204"/>
                <a:cs typeface="Arial" panose="020B0604020202020204"/>
              </a:rPr>
              <a:t>t</a:t>
            </a:r>
            <a:r>
              <a:rPr sz="2000" spc="525" dirty="0">
                <a:solidFill>
                  <a:srgbClr val="585858"/>
                </a:solidFill>
                <a:latin typeface="Arial" panose="020B0604020202020204"/>
                <a:cs typeface="Arial" panose="020B0604020202020204"/>
              </a:rPr>
              <a:t>r</a:t>
            </a:r>
            <a:r>
              <a:rPr sz="2000" spc="655" dirty="0">
                <a:solidFill>
                  <a:srgbClr val="585858"/>
                </a:solidFill>
                <a:latin typeface="Arial" panose="020B0604020202020204"/>
                <a:cs typeface="Arial" panose="020B0604020202020204"/>
              </a:rPr>
              <a:t>ị</a:t>
            </a:r>
            <a:r>
              <a:rPr sz="2000" dirty="0">
                <a:solidFill>
                  <a:srgbClr val="585858"/>
                </a:solidFill>
                <a:latin typeface="Arial" panose="020B0604020202020204"/>
                <a:cs typeface="Arial" panose="020B0604020202020204"/>
              </a:rPr>
              <a:t>	</a:t>
            </a:r>
            <a:r>
              <a:rPr sz="2000" spc="-160" dirty="0">
                <a:solidFill>
                  <a:srgbClr val="585858"/>
                </a:solidFill>
                <a:latin typeface="Arial" panose="020B0604020202020204"/>
                <a:cs typeface="Arial" panose="020B0604020202020204"/>
              </a:rPr>
              <a:t>mặc</a:t>
            </a:r>
            <a:r>
              <a:rPr sz="2000" dirty="0">
                <a:solidFill>
                  <a:srgbClr val="585858"/>
                </a:solidFill>
                <a:latin typeface="Arial" panose="020B0604020202020204"/>
                <a:cs typeface="Arial" panose="020B0604020202020204"/>
              </a:rPr>
              <a:t>	</a:t>
            </a:r>
            <a:r>
              <a:rPr sz="2000" spc="459" dirty="0">
                <a:solidFill>
                  <a:srgbClr val="585858"/>
                </a:solidFill>
                <a:latin typeface="Arial" panose="020B0604020202020204"/>
                <a:cs typeface="Arial" panose="020B0604020202020204"/>
              </a:rPr>
              <a:t>đ</a:t>
            </a:r>
            <a:r>
              <a:rPr sz="2000" spc="165" dirty="0">
                <a:solidFill>
                  <a:srgbClr val="585858"/>
                </a:solidFill>
                <a:latin typeface="Arial" panose="020B0604020202020204"/>
                <a:cs typeface="Arial" panose="020B0604020202020204"/>
              </a:rPr>
              <a:t>ị</a:t>
            </a:r>
            <a:r>
              <a:rPr sz="2000" spc="-15" dirty="0">
                <a:solidFill>
                  <a:srgbClr val="585858"/>
                </a:solidFill>
                <a:latin typeface="Arial" panose="020B0604020202020204"/>
                <a:cs typeface="Arial" panose="020B0604020202020204"/>
              </a:rPr>
              <a:t>nh</a:t>
            </a:r>
            <a:r>
              <a:rPr sz="2000" dirty="0">
                <a:solidFill>
                  <a:srgbClr val="585858"/>
                </a:solidFill>
                <a:latin typeface="Arial" panose="020B0604020202020204"/>
                <a:cs typeface="Arial" panose="020B0604020202020204"/>
              </a:rPr>
              <a:t>	</a:t>
            </a:r>
            <a:r>
              <a:rPr sz="2000" spc="90" dirty="0">
                <a:solidFill>
                  <a:srgbClr val="585858"/>
                </a:solidFill>
                <a:latin typeface="Arial" panose="020B0604020202020204"/>
                <a:cs typeface="Arial" panose="020B0604020202020204"/>
              </a:rPr>
              <a:t>s</a:t>
            </a:r>
            <a:r>
              <a:rPr sz="2000" spc="-15" dirty="0">
                <a:solidFill>
                  <a:srgbClr val="585858"/>
                </a:solidFill>
                <a:latin typeface="Arial" panose="020B0604020202020204"/>
                <a:cs typeface="Arial" panose="020B0604020202020204"/>
              </a:rPr>
              <a:t>ẽ</a:t>
            </a:r>
            <a:r>
              <a:rPr sz="2000" dirty="0">
                <a:solidFill>
                  <a:srgbClr val="585858"/>
                </a:solidFill>
                <a:latin typeface="Arial" panose="020B0604020202020204"/>
                <a:cs typeface="Arial" panose="020B0604020202020204"/>
              </a:rPr>
              <a:t>	</a:t>
            </a:r>
            <a:r>
              <a:rPr sz="2000" spc="-90" dirty="0">
                <a:solidFill>
                  <a:srgbClr val="585858"/>
                </a:solidFill>
                <a:latin typeface="Arial" panose="020B0604020202020204"/>
                <a:cs typeface="Arial" panose="020B0604020202020204"/>
              </a:rPr>
              <a:t>được</a:t>
            </a:r>
            <a:r>
              <a:rPr sz="2000" dirty="0">
                <a:solidFill>
                  <a:srgbClr val="585858"/>
                </a:solidFill>
                <a:latin typeface="Arial" panose="020B0604020202020204"/>
                <a:cs typeface="Arial" panose="020B0604020202020204"/>
              </a:rPr>
              <a:t>	</a:t>
            </a:r>
            <a:r>
              <a:rPr sz="2000" spc="-70" dirty="0">
                <a:solidFill>
                  <a:srgbClr val="585858"/>
                </a:solidFill>
                <a:latin typeface="Arial" panose="020B0604020202020204"/>
                <a:cs typeface="Arial" panose="020B0604020202020204"/>
              </a:rPr>
              <a:t>sử</a:t>
            </a:r>
            <a:r>
              <a:rPr sz="2000" dirty="0">
                <a:solidFill>
                  <a:srgbClr val="585858"/>
                </a:solidFill>
                <a:latin typeface="Arial" panose="020B0604020202020204"/>
                <a:cs typeface="Arial" panose="020B0604020202020204"/>
              </a:rPr>
              <a:t>	</a:t>
            </a:r>
            <a:r>
              <a:rPr sz="2000" spc="-25" dirty="0">
                <a:solidFill>
                  <a:srgbClr val="585858"/>
                </a:solidFill>
                <a:latin typeface="Arial" panose="020B0604020202020204"/>
                <a:cs typeface="Arial" panose="020B0604020202020204"/>
              </a:rPr>
              <a:t>d</a:t>
            </a:r>
            <a:r>
              <a:rPr sz="2000" spc="-15" dirty="0">
                <a:solidFill>
                  <a:srgbClr val="585858"/>
                </a:solidFill>
                <a:latin typeface="Arial" panose="020B0604020202020204"/>
                <a:cs typeface="Arial" panose="020B0604020202020204"/>
              </a:rPr>
              <a:t>ụng</a:t>
            </a:r>
            <a:r>
              <a:rPr sz="2000" dirty="0">
                <a:solidFill>
                  <a:srgbClr val="585858"/>
                </a:solidFill>
                <a:latin typeface="Arial" panose="020B0604020202020204"/>
                <a:cs typeface="Arial" panose="020B0604020202020204"/>
              </a:rPr>
              <a:t>	</a:t>
            </a:r>
            <a:r>
              <a:rPr sz="2000" spc="-15" dirty="0">
                <a:solidFill>
                  <a:srgbClr val="585858"/>
                </a:solidFill>
                <a:latin typeface="Arial" panose="020B0604020202020204"/>
                <a:cs typeface="Arial" panose="020B0604020202020204"/>
              </a:rPr>
              <a:t>nếu</a:t>
            </a:r>
            <a:r>
              <a:rPr sz="2000" dirty="0">
                <a:solidFill>
                  <a:srgbClr val="585858"/>
                </a:solidFill>
                <a:latin typeface="Arial" panose="020B0604020202020204"/>
                <a:cs typeface="Arial" panose="020B0604020202020204"/>
              </a:rPr>
              <a:t>	</a:t>
            </a:r>
            <a:r>
              <a:rPr sz="2000" spc="40" dirty="0">
                <a:solidFill>
                  <a:srgbClr val="585858"/>
                </a:solidFill>
                <a:latin typeface="Arial" panose="020B0604020202020204"/>
                <a:cs typeface="Arial" panose="020B0604020202020204"/>
              </a:rPr>
              <a:t>k</a:t>
            </a:r>
            <a:r>
              <a:rPr sz="2000" spc="35" dirty="0">
                <a:solidFill>
                  <a:srgbClr val="585858"/>
                </a:solidFill>
                <a:latin typeface="Arial" panose="020B0604020202020204"/>
                <a:cs typeface="Arial" panose="020B0604020202020204"/>
              </a:rPr>
              <a:t>h</a:t>
            </a:r>
            <a:r>
              <a:rPr sz="2000" spc="-25" dirty="0">
                <a:solidFill>
                  <a:srgbClr val="585858"/>
                </a:solidFill>
                <a:latin typeface="Arial" panose="020B0604020202020204"/>
                <a:cs typeface="Arial" panose="020B0604020202020204"/>
              </a:rPr>
              <a:t>ô</a:t>
            </a:r>
            <a:r>
              <a:rPr sz="2000" spc="-10" dirty="0">
                <a:solidFill>
                  <a:srgbClr val="585858"/>
                </a:solidFill>
                <a:latin typeface="Arial" panose="020B0604020202020204"/>
                <a:cs typeface="Arial" panose="020B0604020202020204"/>
              </a:rPr>
              <a:t>ng  </a:t>
            </a:r>
            <a:r>
              <a:rPr sz="2000" spc="-90" dirty="0">
                <a:solidFill>
                  <a:srgbClr val="585858"/>
                </a:solidFill>
                <a:latin typeface="Arial" panose="020B0604020202020204"/>
                <a:cs typeface="Arial" panose="020B0604020202020204"/>
              </a:rPr>
              <a:t>được	</a:t>
            </a:r>
            <a:r>
              <a:rPr sz="2000" spc="130" dirty="0">
                <a:solidFill>
                  <a:srgbClr val="585858"/>
                </a:solidFill>
                <a:latin typeface="Arial" panose="020B0604020202020204"/>
                <a:cs typeface="Arial" panose="020B0604020202020204"/>
              </a:rPr>
              <a:t>khởi	</a:t>
            </a:r>
            <a:r>
              <a:rPr sz="2000" spc="265" dirty="0">
                <a:solidFill>
                  <a:srgbClr val="585858"/>
                </a:solidFill>
                <a:latin typeface="Arial" panose="020B0604020202020204"/>
                <a:cs typeface="Arial" panose="020B0604020202020204"/>
              </a:rPr>
              <a:t>tạo.</a:t>
            </a:r>
            <a:endParaRPr sz="2000">
              <a:latin typeface="Arial" panose="020B0604020202020204"/>
              <a:cs typeface="Arial" panose="020B0604020202020204"/>
            </a:endParaRPr>
          </a:p>
        </p:txBody>
      </p:sp>
      <p:sp>
        <p:nvSpPr>
          <p:cNvPr id="4" name="object 4"/>
          <p:cNvSpPr/>
          <p:nvPr/>
        </p:nvSpPr>
        <p:spPr>
          <a:xfrm>
            <a:off x="9525000" y="152349"/>
            <a:ext cx="1025829" cy="1025829"/>
          </a:xfrm>
          <a:prstGeom prst="rect">
            <a:avLst/>
          </a:prstGeom>
          <a:blipFill>
            <a:blip r:embed="rId1" cstate="print"/>
            <a:stretch>
              <a:fillRect/>
            </a:stretch>
          </a:blipFill>
        </p:spPr>
        <p:txBody>
          <a:bodyPr wrap="square" lIns="0" tIns="0" rIns="0" bIns="0" rtlCol="0"/>
          <a:lstStyle/>
          <a:p/>
        </p:txBody>
      </p:sp>
      <p:sp>
        <p:nvSpPr>
          <p:cNvPr id="5" name="object 5"/>
          <p:cNvSpPr/>
          <p:nvPr/>
        </p:nvSpPr>
        <p:spPr>
          <a:xfrm>
            <a:off x="3886200" y="4483265"/>
            <a:ext cx="5486400" cy="2140458"/>
          </a:xfrm>
          <a:prstGeom prst="rect">
            <a:avLst/>
          </a:prstGeom>
          <a:blipFill>
            <a:blip r:embed="rId2" cstate="print"/>
            <a:stretch>
              <a:fillRect/>
            </a:stretch>
          </a:blipFill>
        </p:spPr>
        <p:txBody>
          <a:bodyPr wrap="square" lIns="0" tIns="0" rIns="0" bIns="0" rtlCol="0"/>
          <a:lstStyle/>
          <a:p/>
        </p:txBody>
      </p:sp>
      <p:sp>
        <p:nvSpPr>
          <p:cNvPr id="6" name="object 6"/>
          <p:cNvSpPr txBox="1">
            <a:spLocks noGrp="1"/>
          </p:cNvSpPr>
          <p:nvPr>
            <p:ph type="sldNum" sz="quarter" idx="7"/>
          </p:nvPr>
        </p:nvSpPr>
        <p:spPr>
          <a:xfrm>
            <a:off x="8737600" y="6245225"/>
            <a:ext cx="2844800" cy="221615"/>
          </a:xfrm>
          <a:prstGeom prst="rect">
            <a:avLst/>
          </a:prstGeom>
        </p:spPr>
        <p:txBody>
          <a:bodyPr vert="horz" wrap="square" lIns="0" tIns="6350" rIns="0" bIns="0" rtlCol="0">
            <a:spAutoFit/>
          </a:bodyPr>
          <a:lstStyle/>
          <a:p>
            <a:pPr marL="38100">
              <a:lnSpc>
                <a:spcPct val="100000"/>
              </a:lnSpc>
              <a:spcBef>
                <a:spcPts val="50"/>
              </a:spcBef>
            </a:pPr>
            <a:fld id="{81D60167-4931-47E6-BA6A-407CBD079E47}" type="slidenum">
              <a:rPr spc="-90" dirty="0"/>
            </a:fld>
            <a:endParaRPr spc="-9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lgn="l"/>
            <a:r>
              <a:rPr lang="en-US" sz="3600" dirty="0"/>
              <a:t>Thuộc tính và biến cục bộ:</a:t>
            </a:r>
            <a:endParaRPr lang="en-US" sz="3600" dirty="0"/>
          </a:p>
        </p:txBody>
      </p:sp>
      <p:sp>
        <p:nvSpPr>
          <p:cNvPr id="3" name="Content Placeholder 2"/>
          <p:cNvSpPr>
            <a:spLocks noGrp="1"/>
          </p:cNvSpPr>
          <p:nvPr>
            <p:ph sz="half" idx="1"/>
          </p:nvPr>
        </p:nvSpPr>
        <p:spPr/>
        <p:txBody>
          <a:bodyPr/>
          <a:lstStyle/>
          <a:p>
            <a:pPr marL="0" indent="0">
              <a:buNone/>
            </a:pPr>
            <a:endParaRPr lang="en-US" dirty="0" smtClean="0">
              <a:latin typeface="Courier New" panose="02070309020205020404" pitchFamily="49" charset="0"/>
              <a:cs typeface="Courier New" panose="02070309020205020404" pitchFamily="49" charset="0"/>
            </a:endParaRPr>
          </a:p>
          <a:p>
            <a:pPr marL="0" indent="0">
              <a:buNone/>
            </a:pP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fld>
            <a:endParaRPr lang="en-US" dirty="0"/>
          </a:p>
        </p:txBody>
      </p:sp>
      <p:graphicFrame>
        <p:nvGraphicFramePr>
          <p:cNvPr id="14" name="Content Placeholder 13"/>
          <p:cNvGraphicFramePr>
            <a:graphicFrameLocks noChangeAspect="1"/>
          </p:cNvGraphicFramePr>
          <p:nvPr>
            <p:ph sz="half" idx="2"/>
          </p:nvPr>
        </p:nvGraphicFramePr>
        <p:xfrm>
          <a:off x="2526665" y="1600200"/>
          <a:ext cx="7567295" cy="4785995"/>
        </p:xfrm>
        <a:graphic>
          <a:graphicData uri="http://schemas.openxmlformats.org/presentationml/2006/ole">
            <mc:AlternateContent xmlns:mc="http://schemas.openxmlformats.org/markup-compatibility/2006">
              <mc:Choice xmlns:v="urn:schemas-microsoft-com:vml" Requires="v">
                <p:oleObj spid="_x0000_s15" name="" r:id="rId1" imgW="5857875" imgH="3705225" progId="Paint.Picture">
                  <p:embed/>
                </p:oleObj>
              </mc:Choice>
              <mc:Fallback>
                <p:oleObj name="" r:id="rId1" imgW="5857875" imgH="3705225" progId="Paint.Picture">
                  <p:embed/>
                  <p:pic>
                    <p:nvPicPr>
                      <p:cNvPr id="0" name="Picture 14"/>
                      <p:cNvPicPr/>
                      <p:nvPr/>
                    </p:nvPicPr>
                    <p:blipFill>
                      <a:blip r:embed="rId2"/>
                      <a:stretch>
                        <a:fillRect/>
                      </a:stretch>
                    </p:blipFill>
                    <p:spPr>
                      <a:xfrm>
                        <a:off x="2526665" y="1600200"/>
                        <a:ext cx="7567295" cy="4785995"/>
                      </a:xfrm>
                      <a:prstGeom prst="rect">
                        <a:avLst/>
                      </a:prstGeom>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45742" y="328117"/>
            <a:ext cx="2680970" cy="505460"/>
          </a:xfrm>
          <a:prstGeom prst="rect">
            <a:avLst/>
          </a:prstGeom>
        </p:spPr>
        <p:txBody>
          <a:bodyPr vert="horz" wrap="square" lIns="0" tIns="13335" rIns="0" bIns="0" rtlCol="0">
            <a:spAutoFit/>
          </a:bodyPr>
          <a:lstStyle/>
          <a:p>
            <a:pPr marL="12700">
              <a:lnSpc>
                <a:spcPct val="100000"/>
              </a:lnSpc>
              <a:spcBef>
                <a:spcPts val="105"/>
              </a:spcBef>
            </a:pPr>
            <a:r>
              <a:rPr sz="3200" spc="125" dirty="0"/>
              <a:t>Phương</a:t>
            </a:r>
            <a:r>
              <a:rPr sz="3200" spc="-415" dirty="0"/>
              <a:t> </a:t>
            </a:r>
            <a:r>
              <a:rPr sz="3200" spc="60" dirty="0"/>
              <a:t>thức</a:t>
            </a:r>
            <a:endParaRPr sz="3200" spc="60" dirty="0"/>
          </a:p>
        </p:txBody>
      </p:sp>
      <p:sp>
        <p:nvSpPr>
          <p:cNvPr id="3" name="object 3"/>
          <p:cNvSpPr txBox="1"/>
          <p:nvPr/>
        </p:nvSpPr>
        <p:spPr>
          <a:xfrm>
            <a:off x="765810" y="1741170"/>
            <a:ext cx="11004550" cy="4660900"/>
          </a:xfrm>
          <a:prstGeom prst="rect">
            <a:avLst/>
          </a:prstGeom>
        </p:spPr>
        <p:txBody>
          <a:bodyPr vert="horz" wrap="square" lIns="0" tIns="12700" rIns="0" bIns="0" rtlCol="0">
            <a:spAutoFit/>
          </a:bodyPr>
          <a:lstStyle/>
          <a:p>
            <a:pPr marL="286385" indent="-274320">
              <a:lnSpc>
                <a:spcPts val="2735"/>
              </a:lnSpc>
              <a:spcBef>
                <a:spcPts val="100"/>
              </a:spcBef>
              <a:buChar char="•"/>
              <a:tabLst>
                <a:tab pos="286385" algn="l"/>
                <a:tab pos="287020" algn="l"/>
              </a:tabLst>
            </a:pPr>
            <a:r>
              <a:rPr sz="3200" spc="-130" dirty="0">
                <a:solidFill>
                  <a:srgbClr val="585858"/>
                </a:solidFill>
                <a:latin typeface="Arial" panose="020B0604020202020204"/>
                <a:cs typeface="Arial" panose="020B0604020202020204"/>
              </a:rPr>
              <a:t>Xác </a:t>
            </a:r>
            <a:r>
              <a:rPr sz="3200" spc="40" dirty="0">
                <a:solidFill>
                  <a:srgbClr val="585858"/>
                </a:solidFill>
                <a:latin typeface="Arial" panose="020B0604020202020204"/>
                <a:cs typeface="Arial" panose="020B0604020202020204"/>
              </a:rPr>
              <a:t>định </a:t>
            </a:r>
            <a:r>
              <a:rPr sz="3200" spc="-70" dirty="0">
                <a:solidFill>
                  <a:srgbClr val="585858"/>
                </a:solidFill>
                <a:latin typeface="Arial" panose="020B0604020202020204"/>
                <a:cs typeface="Arial" panose="020B0604020202020204"/>
              </a:rPr>
              <a:t>cách </a:t>
            </a:r>
            <a:r>
              <a:rPr sz="3200" spc="90" dirty="0">
                <a:solidFill>
                  <a:srgbClr val="585858"/>
                </a:solidFill>
                <a:latin typeface="Arial" panose="020B0604020202020204"/>
                <a:cs typeface="Arial" panose="020B0604020202020204"/>
              </a:rPr>
              <a:t>một </a:t>
            </a:r>
            <a:r>
              <a:rPr sz="3200" spc="65" dirty="0">
                <a:solidFill>
                  <a:srgbClr val="585858"/>
                </a:solidFill>
                <a:latin typeface="Arial" panose="020B0604020202020204"/>
                <a:cs typeface="Arial" panose="020B0604020202020204"/>
              </a:rPr>
              <a:t>đối </a:t>
            </a:r>
            <a:r>
              <a:rPr sz="3200" spc="-20" dirty="0">
                <a:solidFill>
                  <a:srgbClr val="585858"/>
                </a:solidFill>
                <a:latin typeface="Arial" panose="020B0604020202020204"/>
                <a:cs typeface="Arial" panose="020B0604020202020204"/>
              </a:rPr>
              <a:t>tượng </a:t>
            </a:r>
            <a:r>
              <a:rPr sz="3200" spc="15" dirty="0">
                <a:solidFill>
                  <a:srgbClr val="585858"/>
                </a:solidFill>
                <a:latin typeface="Arial" panose="020B0604020202020204"/>
                <a:cs typeface="Arial" panose="020B0604020202020204"/>
              </a:rPr>
              <a:t>đáp </a:t>
            </a:r>
            <a:r>
              <a:rPr sz="3200" spc="-30" dirty="0">
                <a:solidFill>
                  <a:srgbClr val="585858"/>
                </a:solidFill>
                <a:latin typeface="Arial" panose="020B0604020202020204"/>
                <a:cs typeface="Arial" panose="020B0604020202020204"/>
              </a:rPr>
              <a:t>ứng </a:t>
            </a:r>
            <a:r>
              <a:rPr sz="3200" spc="-10" dirty="0">
                <a:solidFill>
                  <a:srgbClr val="585858"/>
                </a:solidFill>
                <a:latin typeface="Arial" panose="020B0604020202020204"/>
                <a:cs typeface="Arial" panose="020B0604020202020204"/>
              </a:rPr>
              <a:t>lại</a:t>
            </a:r>
            <a:r>
              <a:rPr sz="3200" spc="5" dirty="0">
                <a:solidFill>
                  <a:srgbClr val="585858"/>
                </a:solidFill>
                <a:latin typeface="Arial" panose="020B0604020202020204"/>
                <a:cs typeface="Arial" panose="020B0604020202020204"/>
              </a:rPr>
              <a:t> </a:t>
            </a:r>
            <a:r>
              <a:rPr sz="3200" spc="65" dirty="0">
                <a:solidFill>
                  <a:srgbClr val="585858"/>
                </a:solidFill>
                <a:latin typeface="Arial" panose="020B0604020202020204"/>
                <a:cs typeface="Arial" panose="020B0604020202020204"/>
              </a:rPr>
              <a:t>thông</a:t>
            </a:r>
            <a:r>
              <a:rPr lang="en-US" sz="3200" spc="65" dirty="0">
                <a:solidFill>
                  <a:srgbClr val="585858"/>
                </a:solidFill>
                <a:latin typeface="Arial" panose="020B0604020202020204"/>
                <a:cs typeface="Arial" panose="020B0604020202020204"/>
              </a:rPr>
              <a:t> </a:t>
            </a:r>
            <a:r>
              <a:rPr sz="3200" spc="30" dirty="0">
                <a:solidFill>
                  <a:srgbClr val="585858"/>
                </a:solidFill>
                <a:latin typeface="Arial" panose="020B0604020202020204"/>
                <a:cs typeface="Arial" panose="020B0604020202020204"/>
              </a:rPr>
              <a:t>điệp</a:t>
            </a:r>
            <a:endParaRPr sz="3200">
              <a:latin typeface="Arial" panose="020B0604020202020204"/>
              <a:cs typeface="Arial" panose="020B0604020202020204"/>
            </a:endParaRPr>
          </a:p>
          <a:p>
            <a:pPr marL="332105">
              <a:lnSpc>
                <a:spcPct val="100000"/>
              </a:lnSpc>
              <a:spcBef>
                <a:spcPts val="775"/>
              </a:spcBef>
            </a:pPr>
            <a:r>
              <a:rPr sz="3200" dirty="0">
                <a:solidFill>
                  <a:srgbClr val="585858"/>
                </a:solidFill>
                <a:latin typeface="Georgia" panose="02040502050405020303"/>
                <a:cs typeface="Georgia" panose="02040502050405020303"/>
              </a:rPr>
              <a:t>− </a:t>
            </a:r>
            <a:r>
              <a:rPr sz="3200" spc="-55" dirty="0">
                <a:solidFill>
                  <a:srgbClr val="585858"/>
                </a:solidFill>
                <a:latin typeface="Arial" panose="020B0604020202020204"/>
                <a:cs typeface="Arial" panose="020B0604020202020204"/>
              </a:rPr>
              <a:t>Khai </a:t>
            </a:r>
            <a:r>
              <a:rPr sz="3200" spc="-30" dirty="0">
                <a:solidFill>
                  <a:srgbClr val="585858"/>
                </a:solidFill>
                <a:latin typeface="Arial" panose="020B0604020202020204"/>
                <a:cs typeface="Arial" panose="020B0604020202020204"/>
              </a:rPr>
              <a:t>báo: </a:t>
            </a:r>
            <a:r>
              <a:rPr sz="3200" spc="-15" dirty="0">
                <a:solidFill>
                  <a:srgbClr val="585858"/>
                </a:solidFill>
                <a:latin typeface="Arial" panose="020B0604020202020204"/>
                <a:cs typeface="Arial" panose="020B0604020202020204"/>
              </a:rPr>
              <a:t>tương </a:t>
            </a:r>
            <a:r>
              <a:rPr sz="3200" spc="-20" dirty="0">
                <a:solidFill>
                  <a:srgbClr val="585858"/>
                </a:solidFill>
                <a:latin typeface="Arial" panose="020B0604020202020204"/>
                <a:cs typeface="Arial" panose="020B0604020202020204"/>
              </a:rPr>
              <a:t>tự </a:t>
            </a:r>
            <a:r>
              <a:rPr sz="3200" spc="-15" dirty="0">
                <a:solidFill>
                  <a:srgbClr val="585858"/>
                </a:solidFill>
                <a:latin typeface="Arial" panose="020B0604020202020204"/>
                <a:cs typeface="Arial" panose="020B0604020202020204"/>
              </a:rPr>
              <a:t>khai </a:t>
            </a:r>
            <a:r>
              <a:rPr sz="3200" dirty="0">
                <a:solidFill>
                  <a:srgbClr val="585858"/>
                </a:solidFill>
                <a:latin typeface="Arial" panose="020B0604020202020204"/>
                <a:cs typeface="Arial" panose="020B0604020202020204"/>
              </a:rPr>
              <a:t>báo</a:t>
            </a:r>
            <a:r>
              <a:rPr sz="3200" spc="50" dirty="0">
                <a:solidFill>
                  <a:srgbClr val="585858"/>
                </a:solidFill>
                <a:latin typeface="Arial" panose="020B0604020202020204"/>
                <a:cs typeface="Arial" panose="020B0604020202020204"/>
              </a:rPr>
              <a:t> </a:t>
            </a:r>
            <a:r>
              <a:rPr sz="3200" spc="-5" dirty="0">
                <a:solidFill>
                  <a:srgbClr val="585858"/>
                </a:solidFill>
                <a:latin typeface="Arial" panose="020B0604020202020204"/>
                <a:cs typeface="Arial" panose="020B0604020202020204"/>
              </a:rPr>
              <a:t>hàm</a:t>
            </a:r>
            <a:endParaRPr sz="3200">
              <a:latin typeface="Arial" panose="020B0604020202020204"/>
              <a:cs typeface="Arial" panose="020B0604020202020204"/>
            </a:endParaRPr>
          </a:p>
          <a:p>
            <a:pPr marL="286385" indent="-274320">
              <a:lnSpc>
                <a:spcPct val="100000"/>
              </a:lnSpc>
              <a:spcBef>
                <a:spcPts val="1495"/>
              </a:spcBef>
              <a:buChar char="•"/>
              <a:tabLst>
                <a:tab pos="286385" algn="l"/>
                <a:tab pos="287020" algn="l"/>
              </a:tabLst>
            </a:pPr>
            <a:r>
              <a:rPr sz="3200" spc="-85" dirty="0">
                <a:solidFill>
                  <a:srgbClr val="585858"/>
                </a:solidFill>
                <a:latin typeface="Arial" panose="020B0604020202020204"/>
                <a:cs typeface="Arial" panose="020B0604020202020204"/>
              </a:rPr>
              <a:t>Phương </a:t>
            </a:r>
            <a:r>
              <a:rPr sz="3200" spc="-30" dirty="0">
                <a:solidFill>
                  <a:srgbClr val="585858"/>
                </a:solidFill>
                <a:latin typeface="Arial" panose="020B0604020202020204"/>
                <a:cs typeface="Arial" panose="020B0604020202020204"/>
              </a:rPr>
              <a:t>thức </a:t>
            </a:r>
            <a:r>
              <a:rPr sz="3200" spc="-105" dirty="0">
                <a:solidFill>
                  <a:srgbClr val="585858"/>
                </a:solidFill>
                <a:latin typeface="Arial" panose="020B0604020202020204"/>
                <a:cs typeface="Arial" panose="020B0604020202020204"/>
              </a:rPr>
              <a:t>xác </a:t>
            </a:r>
            <a:r>
              <a:rPr sz="3200" spc="40" dirty="0">
                <a:solidFill>
                  <a:srgbClr val="585858"/>
                </a:solidFill>
                <a:latin typeface="Arial" panose="020B0604020202020204"/>
                <a:cs typeface="Arial" panose="020B0604020202020204"/>
              </a:rPr>
              <a:t>định </a:t>
            </a:r>
            <a:r>
              <a:rPr sz="3200" spc="-100" dirty="0">
                <a:solidFill>
                  <a:srgbClr val="585858"/>
                </a:solidFill>
                <a:latin typeface="Arial" panose="020B0604020202020204"/>
                <a:cs typeface="Arial" panose="020B0604020202020204"/>
              </a:rPr>
              <a:t>các </a:t>
            </a:r>
            <a:r>
              <a:rPr sz="3200" spc="30" dirty="0">
                <a:solidFill>
                  <a:srgbClr val="585858"/>
                </a:solidFill>
                <a:latin typeface="Arial" panose="020B0604020202020204"/>
                <a:cs typeface="Arial" panose="020B0604020202020204"/>
              </a:rPr>
              <a:t>hoạt </a:t>
            </a:r>
            <a:r>
              <a:rPr sz="3200" spc="60" dirty="0">
                <a:solidFill>
                  <a:srgbClr val="585858"/>
                </a:solidFill>
                <a:latin typeface="Arial" panose="020B0604020202020204"/>
                <a:cs typeface="Arial" panose="020B0604020202020204"/>
              </a:rPr>
              <a:t>động </a:t>
            </a:r>
            <a:r>
              <a:rPr sz="3200" spc="-65" dirty="0">
                <a:solidFill>
                  <a:srgbClr val="585858"/>
                </a:solidFill>
                <a:latin typeface="Arial" panose="020B0604020202020204"/>
                <a:cs typeface="Arial" panose="020B0604020202020204"/>
              </a:rPr>
              <a:t>của</a:t>
            </a:r>
            <a:r>
              <a:rPr sz="3200" spc="204" dirty="0">
                <a:solidFill>
                  <a:srgbClr val="585858"/>
                </a:solidFill>
                <a:latin typeface="Arial" panose="020B0604020202020204"/>
                <a:cs typeface="Arial" panose="020B0604020202020204"/>
              </a:rPr>
              <a:t> </a:t>
            </a:r>
            <a:r>
              <a:rPr sz="3200" spc="-15" dirty="0">
                <a:solidFill>
                  <a:srgbClr val="585858"/>
                </a:solidFill>
                <a:latin typeface="Arial" panose="020B0604020202020204"/>
                <a:cs typeface="Arial" panose="020B0604020202020204"/>
              </a:rPr>
              <a:t>lớp</a:t>
            </a:r>
            <a:endParaRPr sz="3200">
              <a:latin typeface="Arial" panose="020B0604020202020204"/>
              <a:cs typeface="Arial" panose="020B0604020202020204"/>
            </a:endParaRPr>
          </a:p>
          <a:p>
            <a:pPr marL="286385" marR="5080" indent="-274320">
              <a:lnSpc>
                <a:spcPts val="2590"/>
              </a:lnSpc>
              <a:spcBef>
                <a:spcPts val="1840"/>
              </a:spcBef>
              <a:buChar char="•"/>
              <a:tabLst>
                <a:tab pos="286385" algn="l"/>
                <a:tab pos="287020" algn="l"/>
              </a:tabLst>
            </a:pPr>
            <a:r>
              <a:rPr sz="3200" spc="-70" dirty="0">
                <a:solidFill>
                  <a:srgbClr val="585858"/>
                </a:solidFill>
                <a:latin typeface="Arial" panose="020B0604020202020204"/>
                <a:cs typeface="Arial" panose="020B0604020202020204"/>
              </a:rPr>
              <a:t>Bất </a:t>
            </a:r>
            <a:r>
              <a:rPr sz="3200" spc="-30" dirty="0">
                <a:solidFill>
                  <a:srgbClr val="585858"/>
                </a:solidFill>
                <a:latin typeface="Arial" panose="020B0604020202020204"/>
                <a:cs typeface="Arial" panose="020B0604020202020204"/>
              </a:rPr>
              <a:t>kỳ </a:t>
            </a:r>
            <a:r>
              <a:rPr sz="3200" spc="-25" dirty="0">
                <a:solidFill>
                  <a:srgbClr val="585858"/>
                </a:solidFill>
                <a:latin typeface="Arial" panose="020B0604020202020204"/>
                <a:cs typeface="Arial" panose="020B0604020202020204"/>
              </a:rPr>
              <a:t>phương </a:t>
            </a:r>
            <a:r>
              <a:rPr sz="3200" spc="-30" dirty="0">
                <a:solidFill>
                  <a:srgbClr val="585858"/>
                </a:solidFill>
                <a:latin typeface="Arial" panose="020B0604020202020204"/>
                <a:cs typeface="Arial" panose="020B0604020202020204"/>
              </a:rPr>
              <a:t>thức </a:t>
            </a:r>
            <a:r>
              <a:rPr sz="3200" spc="-10" dirty="0">
                <a:solidFill>
                  <a:srgbClr val="585858"/>
                </a:solidFill>
                <a:latin typeface="Arial" panose="020B0604020202020204"/>
                <a:cs typeface="Arial" panose="020B0604020202020204"/>
              </a:rPr>
              <a:t>nào </a:t>
            </a:r>
            <a:r>
              <a:rPr sz="3200" spc="5" dirty="0">
                <a:solidFill>
                  <a:srgbClr val="585858"/>
                </a:solidFill>
                <a:latin typeface="Arial" panose="020B0604020202020204"/>
                <a:cs typeface="Arial" panose="020B0604020202020204"/>
              </a:rPr>
              <a:t>cũng phải </a:t>
            </a:r>
            <a:r>
              <a:rPr sz="3200" spc="30" dirty="0">
                <a:solidFill>
                  <a:srgbClr val="585858"/>
                </a:solidFill>
                <a:latin typeface="Arial" panose="020B0604020202020204"/>
                <a:cs typeface="Arial" panose="020B0604020202020204"/>
              </a:rPr>
              <a:t>thuộc </a:t>
            </a:r>
            <a:r>
              <a:rPr sz="3200" spc="-65" dirty="0">
                <a:solidFill>
                  <a:srgbClr val="585858"/>
                </a:solidFill>
                <a:latin typeface="Arial" panose="020B0604020202020204"/>
                <a:cs typeface="Arial" panose="020B0604020202020204"/>
              </a:rPr>
              <a:t>về </a:t>
            </a:r>
            <a:r>
              <a:rPr sz="3200" spc="90" dirty="0">
                <a:solidFill>
                  <a:srgbClr val="585858"/>
                </a:solidFill>
                <a:latin typeface="Arial" panose="020B0604020202020204"/>
                <a:cs typeface="Arial" panose="020B0604020202020204"/>
              </a:rPr>
              <a:t>một</a:t>
            </a:r>
            <a:r>
              <a:rPr lang="en-US" sz="3200" spc="90" dirty="0">
                <a:solidFill>
                  <a:srgbClr val="585858"/>
                </a:solidFill>
                <a:latin typeface="Arial" panose="020B0604020202020204"/>
                <a:cs typeface="Arial" panose="020B0604020202020204"/>
              </a:rPr>
              <a:t> </a:t>
            </a:r>
            <a:r>
              <a:rPr sz="3200" spc="-15" dirty="0">
                <a:solidFill>
                  <a:srgbClr val="585858"/>
                </a:solidFill>
                <a:latin typeface="Arial" panose="020B0604020202020204"/>
                <a:cs typeface="Arial" panose="020B0604020202020204"/>
              </a:rPr>
              <a:t>lớp </a:t>
            </a:r>
            <a:r>
              <a:rPr sz="3200" spc="-10" dirty="0">
                <a:solidFill>
                  <a:srgbClr val="585858"/>
                </a:solidFill>
                <a:latin typeface="Arial" panose="020B0604020202020204"/>
                <a:cs typeface="Arial" panose="020B0604020202020204"/>
              </a:rPr>
              <a:t>nào</a:t>
            </a:r>
            <a:r>
              <a:rPr sz="3200" spc="35" dirty="0">
                <a:solidFill>
                  <a:srgbClr val="585858"/>
                </a:solidFill>
                <a:latin typeface="Arial" panose="020B0604020202020204"/>
                <a:cs typeface="Arial" panose="020B0604020202020204"/>
              </a:rPr>
              <a:t> </a:t>
            </a:r>
            <a:r>
              <a:rPr sz="3200" spc="75" dirty="0">
                <a:solidFill>
                  <a:srgbClr val="585858"/>
                </a:solidFill>
                <a:latin typeface="Arial" panose="020B0604020202020204"/>
                <a:cs typeface="Arial" panose="020B0604020202020204"/>
              </a:rPr>
              <a:t>đó</a:t>
            </a:r>
            <a:r>
              <a:rPr lang="en-US" sz="3200" spc="75" dirty="0">
                <a:solidFill>
                  <a:srgbClr val="585858"/>
                </a:solidFill>
                <a:latin typeface="Arial" panose="020B0604020202020204"/>
                <a:cs typeface="Arial" panose="020B0604020202020204"/>
              </a:rPr>
              <a:t>.</a:t>
            </a:r>
            <a:endParaRPr lang="en-US" sz="3200" spc="75" dirty="0">
              <a:solidFill>
                <a:srgbClr val="585858"/>
              </a:solidFill>
              <a:latin typeface="Arial" panose="020B0604020202020204"/>
              <a:cs typeface="Arial" panose="020B0604020202020204"/>
            </a:endParaRPr>
          </a:p>
          <a:p>
            <a:pPr marL="286385" marR="5080" indent="-274320">
              <a:lnSpc>
                <a:spcPts val="2590"/>
              </a:lnSpc>
              <a:spcBef>
                <a:spcPts val="1840"/>
              </a:spcBef>
              <a:buChar char="•"/>
              <a:tabLst>
                <a:tab pos="286385" algn="l"/>
                <a:tab pos="287020" algn="l"/>
              </a:tabLst>
            </a:pPr>
            <a:r>
              <a:rPr lang="vi-VN" sz="3200" dirty="0">
                <a:sym typeface="+mn-ea"/>
              </a:rPr>
              <a:t>Có hai loại phương thức trong ngôn ngữ Java:</a:t>
            </a:r>
            <a:endParaRPr lang="vi-VN" sz="3200" dirty="0"/>
          </a:p>
          <a:p>
            <a:pPr lvl="1"/>
            <a:r>
              <a:rPr lang="vi-VN" sz="3200" dirty="0">
                <a:sym typeface="+mn-ea"/>
              </a:rPr>
              <a:t>phương thức</a:t>
            </a:r>
            <a:r>
              <a:rPr lang="en-US" altLang="vi-VN" sz="3200" dirty="0">
                <a:sym typeface="+mn-ea"/>
              </a:rPr>
              <a:t> </a:t>
            </a:r>
            <a:r>
              <a:rPr lang="en-US" sz="3200" dirty="0" err="1">
                <a:sym typeface="+mn-ea"/>
              </a:rPr>
              <a:t>khởi</a:t>
            </a:r>
            <a:r>
              <a:rPr lang="en-US" sz="3200" dirty="0">
                <a:sym typeface="+mn-ea"/>
              </a:rPr>
              <a:t> </a:t>
            </a:r>
            <a:r>
              <a:rPr lang="vi-VN" sz="3200" dirty="0" smtClean="0">
                <a:sym typeface="+mn-ea"/>
              </a:rPr>
              <a:t>tạo</a:t>
            </a:r>
            <a:r>
              <a:rPr lang="en-US" sz="3200" dirty="0" smtClean="0">
                <a:sym typeface="+mn-ea"/>
              </a:rPr>
              <a:t> (Constructor)</a:t>
            </a:r>
            <a:r>
              <a:rPr lang="en-US" sz="3200" dirty="0" smtClean="0"/>
              <a:t> và </a:t>
            </a:r>
            <a:r>
              <a:rPr lang="vi-VN" sz="3200" dirty="0">
                <a:sym typeface="+mn-ea"/>
              </a:rPr>
              <a:t>phương thức</a:t>
            </a:r>
            <a:r>
              <a:rPr lang="en-US" altLang="vi-VN" sz="3200" dirty="0">
                <a:sym typeface="+mn-ea"/>
              </a:rPr>
              <a:t> thường.</a:t>
            </a:r>
            <a:endParaRPr lang="vi-VN" sz="3200" dirty="0"/>
          </a:p>
          <a:p>
            <a:pPr marL="286385" marR="5080" indent="-274320">
              <a:lnSpc>
                <a:spcPts val="2590"/>
              </a:lnSpc>
              <a:spcBef>
                <a:spcPts val="1840"/>
              </a:spcBef>
              <a:buChar char="•"/>
              <a:tabLst>
                <a:tab pos="286385" algn="l"/>
                <a:tab pos="287020" algn="l"/>
              </a:tabLst>
            </a:pPr>
            <a:endParaRPr lang="en-US" sz="3200" spc="75" dirty="0">
              <a:solidFill>
                <a:srgbClr val="585858"/>
              </a:solidFill>
              <a:latin typeface="Arial" panose="020B0604020202020204"/>
              <a:cs typeface="Arial" panose="020B0604020202020204"/>
            </a:endParaRPr>
          </a:p>
        </p:txBody>
      </p:sp>
      <p:sp>
        <p:nvSpPr>
          <p:cNvPr id="5" name="object 5"/>
          <p:cNvSpPr txBox="1">
            <a:spLocks noGrp="1"/>
          </p:cNvSpPr>
          <p:nvPr>
            <p:ph type="sldNum" sz="quarter" idx="7"/>
          </p:nvPr>
        </p:nvSpPr>
        <p:spPr>
          <a:xfrm>
            <a:off x="8737600" y="6245225"/>
            <a:ext cx="2844800" cy="221615"/>
          </a:xfrm>
          <a:prstGeom prst="rect">
            <a:avLst/>
          </a:prstGeom>
        </p:spPr>
        <p:txBody>
          <a:bodyPr vert="horz" wrap="square" lIns="0" tIns="6350" rIns="0" bIns="0" rtlCol="0">
            <a:spAutoFit/>
          </a:bodyPr>
          <a:lstStyle/>
          <a:p>
            <a:pPr marL="38100">
              <a:lnSpc>
                <a:spcPct val="100000"/>
              </a:lnSpc>
              <a:spcBef>
                <a:spcPts val="50"/>
              </a:spcBef>
            </a:pPr>
            <a:fld id="{81D60167-4931-47E6-BA6A-407CBD079E47}" type="slidenum">
              <a:rPr spc="-90" dirty="0"/>
            </a:fld>
            <a:endParaRPr spc="-9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156076" y="3967873"/>
            <a:ext cx="6881749" cy="2433955"/>
          </a:xfrm>
          <a:prstGeom prst="rect">
            <a:avLst/>
          </a:prstGeom>
          <a:blipFill>
            <a:blip r:embed="rId1" cstate="print"/>
            <a:stretch>
              <a:fillRect/>
            </a:stretch>
          </a:blipFill>
        </p:spPr>
        <p:txBody>
          <a:bodyPr wrap="square" lIns="0" tIns="0" rIns="0" bIns="0" rtlCol="0"/>
          <a:lstStyle/>
          <a:p/>
        </p:txBody>
      </p:sp>
      <p:sp>
        <p:nvSpPr>
          <p:cNvPr id="3" name="object 3"/>
          <p:cNvSpPr txBox="1">
            <a:spLocks noGrp="1"/>
          </p:cNvSpPr>
          <p:nvPr>
            <p:ph type="title"/>
          </p:nvPr>
        </p:nvSpPr>
        <p:spPr>
          <a:xfrm>
            <a:off x="1685442" y="314147"/>
            <a:ext cx="2680970" cy="505460"/>
          </a:xfrm>
          <a:prstGeom prst="rect">
            <a:avLst/>
          </a:prstGeom>
        </p:spPr>
        <p:txBody>
          <a:bodyPr vert="horz" wrap="square" lIns="0" tIns="13335" rIns="0" bIns="0" rtlCol="0">
            <a:spAutoFit/>
          </a:bodyPr>
          <a:lstStyle/>
          <a:p>
            <a:pPr marL="12700">
              <a:lnSpc>
                <a:spcPct val="100000"/>
              </a:lnSpc>
              <a:spcBef>
                <a:spcPts val="105"/>
              </a:spcBef>
            </a:pPr>
            <a:r>
              <a:rPr sz="3200" spc="125" dirty="0"/>
              <a:t>Phương</a:t>
            </a:r>
            <a:r>
              <a:rPr sz="3200" spc="-415" dirty="0"/>
              <a:t> </a:t>
            </a:r>
            <a:r>
              <a:rPr sz="3200" spc="60" dirty="0"/>
              <a:t>thức</a:t>
            </a:r>
            <a:endParaRPr sz="3200" spc="60" dirty="0"/>
          </a:p>
        </p:txBody>
      </p:sp>
      <p:sp>
        <p:nvSpPr>
          <p:cNvPr id="4" name="object 4"/>
          <p:cNvSpPr txBox="1"/>
          <p:nvPr/>
        </p:nvSpPr>
        <p:spPr>
          <a:xfrm>
            <a:off x="2574442" y="1763096"/>
            <a:ext cx="7013575" cy="2066925"/>
          </a:xfrm>
          <a:prstGeom prst="rect">
            <a:avLst/>
          </a:prstGeom>
        </p:spPr>
        <p:txBody>
          <a:bodyPr vert="horz" wrap="square" lIns="0" tIns="67945" rIns="0" bIns="0" rtlCol="0">
            <a:spAutoFit/>
          </a:bodyPr>
          <a:lstStyle/>
          <a:p>
            <a:pPr marL="286385" indent="-274320">
              <a:lnSpc>
                <a:spcPct val="100000"/>
              </a:lnSpc>
              <a:spcBef>
                <a:spcPts val="535"/>
              </a:spcBef>
              <a:buChar char="•"/>
              <a:tabLst>
                <a:tab pos="286385" algn="l"/>
                <a:tab pos="287020" algn="l"/>
              </a:tabLst>
            </a:pPr>
            <a:r>
              <a:rPr sz="2400" spc="-114" dirty="0">
                <a:solidFill>
                  <a:srgbClr val="585858"/>
                </a:solidFill>
                <a:latin typeface="Arial" panose="020B0604020202020204"/>
                <a:cs typeface="Arial" panose="020B0604020202020204"/>
              </a:rPr>
              <a:t>Cú</a:t>
            </a:r>
            <a:r>
              <a:rPr sz="2400" spc="-5" dirty="0">
                <a:solidFill>
                  <a:srgbClr val="585858"/>
                </a:solidFill>
                <a:latin typeface="Arial" panose="020B0604020202020204"/>
                <a:cs typeface="Arial" panose="020B0604020202020204"/>
              </a:rPr>
              <a:t> </a:t>
            </a:r>
            <a:r>
              <a:rPr sz="2400" spc="15" dirty="0">
                <a:solidFill>
                  <a:srgbClr val="585858"/>
                </a:solidFill>
                <a:latin typeface="Arial" panose="020B0604020202020204"/>
                <a:cs typeface="Arial" panose="020B0604020202020204"/>
              </a:rPr>
              <a:t>pháp</a:t>
            </a:r>
            <a:endParaRPr sz="2400">
              <a:latin typeface="Arial" panose="020B0604020202020204"/>
              <a:cs typeface="Arial" panose="020B0604020202020204"/>
            </a:endParaRPr>
          </a:p>
          <a:p>
            <a:pPr marL="835660" marR="5080" indent="-229235">
              <a:lnSpc>
                <a:spcPts val="2590"/>
              </a:lnSpc>
              <a:spcBef>
                <a:spcPts val="760"/>
              </a:spcBef>
              <a:tabLst>
                <a:tab pos="1507490" algn="l"/>
                <a:tab pos="2349500" algn="l"/>
                <a:tab pos="3022600" algn="l"/>
                <a:tab pos="3128645" algn="l"/>
                <a:tab pos="4813935" algn="l"/>
              </a:tabLst>
            </a:pPr>
            <a:r>
              <a:rPr sz="2400" spc="75" dirty="0">
                <a:solidFill>
                  <a:srgbClr val="006FC0"/>
                </a:solidFill>
                <a:latin typeface="Arial" panose="020B0604020202020204"/>
                <a:cs typeface="Arial" panose="020B0604020202020204"/>
              </a:rPr>
              <a:t>ac</a:t>
            </a:r>
            <a:r>
              <a:rPr sz="2400" spc="80" dirty="0">
                <a:solidFill>
                  <a:srgbClr val="006FC0"/>
                </a:solidFill>
                <a:latin typeface="Arial" panose="020B0604020202020204"/>
                <a:cs typeface="Arial" panose="020B0604020202020204"/>
              </a:rPr>
              <a:t>c</a:t>
            </a:r>
            <a:r>
              <a:rPr sz="2400" spc="75" dirty="0">
                <a:solidFill>
                  <a:srgbClr val="006FC0"/>
                </a:solidFill>
                <a:latin typeface="Arial" panose="020B0604020202020204"/>
                <a:cs typeface="Arial" panose="020B0604020202020204"/>
              </a:rPr>
              <a:t>es</a:t>
            </a:r>
            <a:r>
              <a:rPr sz="2400" spc="80" dirty="0">
                <a:solidFill>
                  <a:srgbClr val="006FC0"/>
                </a:solidFill>
                <a:latin typeface="Arial" panose="020B0604020202020204"/>
                <a:cs typeface="Arial" panose="020B0604020202020204"/>
              </a:rPr>
              <a:t>s</a:t>
            </a:r>
            <a:r>
              <a:rPr sz="2400" spc="-420" dirty="0">
                <a:solidFill>
                  <a:srgbClr val="006FC0"/>
                </a:solidFill>
                <a:latin typeface="Arial" panose="020B0604020202020204"/>
                <a:cs typeface="Arial" panose="020B0604020202020204"/>
              </a:rPr>
              <a:t>m</a:t>
            </a:r>
            <a:r>
              <a:rPr sz="2400" spc="-270" dirty="0">
                <a:solidFill>
                  <a:srgbClr val="006FC0"/>
                </a:solidFill>
                <a:latin typeface="Arial" panose="020B0604020202020204"/>
                <a:cs typeface="Arial" panose="020B0604020202020204"/>
              </a:rPr>
              <a:t>o</a:t>
            </a:r>
            <a:r>
              <a:rPr sz="2400" spc="-10" dirty="0">
                <a:solidFill>
                  <a:srgbClr val="006FC0"/>
                </a:solidFill>
                <a:latin typeface="Arial" panose="020B0604020202020204"/>
                <a:cs typeface="Arial" panose="020B0604020202020204"/>
              </a:rPr>
              <a:t>d</a:t>
            </a:r>
            <a:r>
              <a:rPr sz="2400" spc="770" dirty="0">
                <a:solidFill>
                  <a:srgbClr val="006FC0"/>
                </a:solidFill>
                <a:latin typeface="Arial" panose="020B0604020202020204"/>
                <a:cs typeface="Arial" panose="020B0604020202020204"/>
              </a:rPr>
              <a:t>if</a:t>
            </a:r>
            <a:r>
              <a:rPr sz="2400" spc="690" dirty="0">
                <a:solidFill>
                  <a:srgbClr val="006FC0"/>
                </a:solidFill>
                <a:latin typeface="Arial" panose="020B0604020202020204"/>
                <a:cs typeface="Arial" panose="020B0604020202020204"/>
              </a:rPr>
              <a:t>i</a:t>
            </a:r>
            <a:r>
              <a:rPr sz="2400" spc="250" dirty="0">
                <a:solidFill>
                  <a:srgbClr val="006FC0"/>
                </a:solidFill>
                <a:latin typeface="Arial" panose="020B0604020202020204"/>
                <a:cs typeface="Arial" panose="020B0604020202020204"/>
              </a:rPr>
              <a:t>er</a:t>
            </a:r>
            <a:r>
              <a:rPr sz="2400" dirty="0">
                <a:solidFill>
                  <a:srgbClr val="006FC0"/>
                </a:solidFill>
                <a:latin typeface="Arial" panose="020B0604020202020204"/>
                <a:cs typeface="Arial" panose="020B0604020202020204"/>
              </a:rPr>
              <a:t>		</a:t>
            </a:r>
            <a:r>
              <a:rPr sz="2400" spc="625" dirty="0">
                <a:solidFill>
                  <a:srgbClr val="006FC0"/>
                </a:solidFill>
                <a:latin typeface="Arial" panose="020B0604020202020204"/>
                <a:cs typeface="Arial" panose="020B0604020202020204"/>
              </a:rPr>
              <a:t>k</a:t>
            </a:r>
            <a:r>
              <a:rPr sz="2400" spc="285" dirty="0">
                <a:solidFill>
                  <a:srgbClr val="006FC0"/>
                </a:solidFill>
                <a:latin typeface="Arial" panose="020B0604020202020204"/>
                <a:cs typeface="Arial" panose="020B0604020202020204"/>
              </a:rPr>
              <a:t>i</a:t>
            </a:r>
            <a:r>
              <a:rPr sz="2400" spc="-10" dirty="0">
                <a:solidFill>
                  <a:srgbClr val="006FC0"/>
                </a:solidFill>
                <a:latin typeface="Arial" panose="020B0604020202020204"/>
                <a:cs typeface="Arial" panose="020B0604020202020204"/>
              </a:rPr>
              <a:t>ể</a:t>
            </a:r>
            <a:r>
              <a:rPr sz="2400" spc="135" dirty="0">
                <a:solidFill>
                  <a:srgbClr val="006FC0"/>
                </a:solidFill>
                <a:latin typeface="Arial" panose="020B0604020202020204"/>
                <a:cs typeface="Arial" panose="020B0604020202020204"/>
              </a:rPr>
              <a:t>uT</a:t>
            </a:r>
            <a:r>
              <a:rPr sz="2400" spc="85" dirty="0">
                <a:solidFill>
                  <a:srgbClr val="006FC0"/>
                </a:solidFill>
                <a:latin typeface="Arial" panose="020B0604020202020204"/>
                <a:cs typeface="Arial" panose="020B0604020202020204"/>
              </a:rPr>
              <a:t>r</a:t>
            </a:r>
            <a:r>
              <a:rPr sz="2400" spc="-105" dirty="0">
                <a:solidFill>
                  <a:srgbClr val="006FC0"/>
                </a:solidFill>
                <a:latin typeface="Arial" panose="020B0604020202020204"/>
                <a:cs typeface="Arial" panose="020B0604020202020204"/>
              </a:rPr>
              <a:t>ảVề</a:t>
            </a:r>
            <a:r>
              <a:rPr sz="2400" dirty="0">
                <a:solidFill>
                  <a:srgbClr val="006FC0"/>
                </a:solidFill>
                <a:latin typeface="Arial" panose="020B0604020202020204"/>
                <a:cs typeface="Arial" panose="020B0604020202020204"/>
              </a:rPr>
              <a:t>	</a:t>
            </a:r>
            <a:r>
              <a:rPr sz="2400" spc="660" dirty="0">
                <a:solidFill>
                  <a:srgbClr val="585858"/>
                </a:solidFill>
                <a:latin typeface="Arial" panose="020B0604020202020204"/>
                <a:cs typeface="Arial" panose="020B0604020202020204"/>
              </a:rPr>
              <a:t>t</a:t>
            </a:r>
            <a:r>
              <a:rPr sz="2400" spc="-10" dirty="0">
                <a:solidFill>
                  <a:srgbClr val="585858"/>
                </a:solidFill>
                <a:latin typeface="Arial" panose="020B0604020202020204"/>
                <a:cs typeface="Arial" panose="020B0604020202020204"/>
              </a:rPr>
              <a:t>ê</a:t>
            </a:r>
            <a:r>
              <a:rPr sz="2400" spc="-110" dirty="0">
                <a:solidFill>
                  <a:srgbClr val="585858"/>
                </a:solidFill>
                <a:latin typeface="Arial" panose="020B0604020202020204"/>
                <a:cs typeface="Arial" panose="020B0604020202020204"/>
              </a:rPr>
              <a:t>nP</a:t>
            </a:r>
            <a:r>
              <a:rPr sz="2400" spc="-90" dirty="0">
                <a:solidFill>
                  <a:srgbClr val="585858"/>
                </a:solidFill>
                <a:latin typeface="Arial" panose="020B0604020202020204"/>
                <a:cs typeface="Arial" panose="020B0604020202020204"/>
              </a:rPr>
              <a:t>h</a:t>
            </a:r>
            <a:r>
              <a:rPr sz="2400" spc="-200" dirty="0">
                <a:solidFill>
                  <a:srgbClr val="585858"/>
                </a:solidFill>
                <a:latin typeface="Arial" panose="020B0604020202020204"/>
                <a:cs typeface="Arial" panose="020B0604020202020204"/>
              </a:rPr>
              <a:t>ươ</a:t>
            </a:r>
            <a:r>
              <a:rPr sz="2400" spc="-155" dirty="0">
                <a:solidFill>
                  <a:srgbClr val="585858"/>
                </a:solidFill>
                <a:latin typeface="Arial" panose="020B0604020202020204"/>
                <a:cs typeface="Arial" panose="020B0604020202020204"/>
              </a:rPr>
              <a:t>n</a:t>
            </a:r>
            <a:r>
              <a:rPr sz="2400" spc="-80" dirty="0">
                <a:solidFill>
                  <a:srgbClr val="585858"/>
                </a:solidFill>
                <a:latin typeface="Arial" panose="020B0604020202020204"/>
                <a:cs typeface="Arial" panose="020B0604020202020204"/>
              </a:rPr>
              <a:t>g</a:t>
            </a:r>
            <a:r>
              <a:rPr sz="2400" spc="-75" dirty="0">
                <a:solidFill>
                  <a:srgbClr val="585858"/>
                </a:solidFill>
                <a:latin typeface="Arial" panose="020B0604020202020204"/>
                <a:cs typeface="Arial" panose="020B0604020202020204"/>
              </a:rPr>
              <a:t>T</a:t>
            </a:r>
            <a:r>
              <a:rPr sz="2400" spc="-10" dirty="0">
                <a:solidFill>
                  <a:srgbClr val="585858"/>
                </a:solidFill>
                <a:latin typeface="Arial" panose="020B0604020202020204"/>
                <a:cs typeface="Arial" panose="020B0604020202020204"/>
              </a:rPr>
              <a:t>h</a:t>
            </a:r>
            <a:r>
              <a:rPr sz="2400" spc="-65" dirty="0">
                <a:solidFill>
                  <a:srgbClr val="585858"/>
                </a:solidFill>
                <a:latin typeface="Arial" panose="020B0604020202020204"/>
                <a:cs typeface="Arial" panose="020B0604020202020204"/>
              </a:rPr>
              <a:t>ức  </a:t>
            </a:r>
            <a:r>
              <a:rPr sz="2400" spc="204" dirty="0">
                <a:solidFill>
                  <a:srgbClr val="585858"/>
                </a:solidFill>
                <a:latin typeface="Arial" panose="020B0604020202020204"/>
                <a:cs typeface="Arial" panose="020B0604020202020204"/>
              </a:rPr>
              <a:t>(ds	</a:t>
            </a:r>
            <a:r>
              <a:rPr sz="2400" spc="-15" dirty="0">
                <a:solidFill>
                  <a:srgbClr val="585858"/>
                </a:solidFill>
                <a:latin typeface="Arial" panose="020B0604020202020204"/>
                <a:cs typeface="Arial" panose="020B0604020202020204"/>
              </a:rPr>
              <a:t>tham	</a:t>
            </a:r>
            <a:r>
              <a:rPr sz="2400" spc="204" dirty="0">
                <a:solidFill>
                  <a:srgbClr val="585858"/>
                </a:solidFill>
                <a:latin typeface="Arial" panose="020B0604020202020204"/>
                <a:cs typeface="Arial" panose="020B0604020202020204"/>
              </a:rPr>
              <a:t>số)	</a:t>
            </a:r>
            <a:r>
              <a:rPr sz="2400" spc="515" dirty="0">
                <a:solidFill>
                  <a:srgbClr val="006FC0"/>
                </a:solidFill>
                <a:latin typeface="Arial" panose="020B0604020202020204"/>
                <a:cs typeface="Arial" panose="020B0604020202020204"/>
              </a:rPr>
              <a:t>{</a:t>
            </a:r>
            <a:endParaRPr sz="2400">
              <a:latin typeface="Arial" panose="020B0604020202020204"/>
              <a:cs typeface="Arial" panose="020B0604020202020204"/>
            </a:endParaRPr>
          </a:p>
          <a:p>
            <a:pPr marL="1278890">
              <a:lnSpc>
                <a:spcPct val="100000"/>
              </a:lnSpc>
              <a:spcBef>
                <a:spcPts val="480"/>
              </a:spcBef>
              <a:tabLst>
                <a:tab pos="1783080" algn="l"/>
                <a:tab pos="2456815" algn="l"/>
                <a:tab pos="3296920" algn="l"/>
                <a:tab pos="4474210" algn="l"/>
              </a:tabLst>
            </a:pPr>
            <a:r>
              <a:rPr sz="2400" spc="650" dirty="0">
                <a:solidFill>
                  <a:srgbClr val="585858"/>
                </a:solidFill>
                <a:latin typeface="Arial" panose="020B0604020202020204"/>
                <a:cs typeface="Arial" panose="020B0604020202020204"/>
              </a:rPr>
              <a:t>//	</a:t>
            </a:r>
            <a:r>
              <a:rPr sz="2400" spc="125" dirty="0">
                <a:solidFill>
                  <a:srgbClr val="585858"/>
                </a:solidFill>
                <a:latin typeface="Arial" panose="020B0604020202020204"/>
                <a:cs typeface="Arial" panose="020B0604020202020204"/>
              </a:rPr>
              <a:t>Nội	</a:t>
            </a:r>
            <a:r>
              <a:rPr sz="2400" spc="-15" dirty="0">
                <a:solidFill>
                  <a:srgbClr val="585858"/>
                </a:solidFill>
                <a:latin typeface="Arial" panose="020B0604020202020204"/>
                <a:cs typeface="Arial" panose="020B0604020202020204"/>
              </a:rPr>
              <a:t>dung	</a:t>
            </a:r>
            <a:r>
              <a:rPr sz="2400" spc="-100" dirty="0">
                <a:solidFill>
                  <a:srgbClr val="585858"/>
                </a:solidFill>
                <a:latin typeface="Arial" panose="020B0604020202020204"/>
                <a:cs typeface="Arial" panose="020B0604020202020204"/>
              </a:rPr>
              <a:t>phương	</a:t>
            </a:r>
            <a:r>
              <a:rPr sz="2400" spc="120" dirty="0">
                <a:solidFill>
                  <a:srgbClr val="585858"/>
                </a:solidFill>
                <a:latin typeface="Arial" panose="020B0604020202020204"/>
                <a:cs typeface="Arial" panose="020B0604020202020204"/>
              </a:rPr>
              <a:t>thức</a:t>
            </a:r>
            <a:endParaRPr sz="2400">
              <a:latin typeface="Arial" panose="020B0604020202020204"/>
              <a:cs typeface="Arial" panose="020B0604020202020204"/>
            </a:endParaRPr>
          </a:p>
          <a:p>
            <a:pPr marL="606425">
              <a:lnSpc>
                <a:spcPct val="100000"/>
              </a:lnSpc>
              <a:spcBef>
                <a:spcPts val="530"/>
              </a:spcBef>
            </a:pPr>
            <a:r>
              <a:rPr sz="2400" spc="515" dirty="0">
                <a:solidFill>
                  <a:srgbClr val="006FC0"/>
                </a:solidFill>
                <a:latin typeface="Arial" panose="020B0604020202020204"/>
                <a:cs typeface="Arial" panose="020B0604020202020204"/>
              </a:rPr>
              <a:t>}</a:t>
            </a:r>
            <a:endParaRPr sz="2400">
              <a:latin typeface="Arial" panose="020B0604020202020204"/>
              <a:cs typeface="Arial" panose="020B0604020202020204"/>
            </a:endParaRPr>
          </a:p>
        </p:txBody>
      </p:sp>
      <p:sp>
        <p:nvSpPr>
          <p:cNvPr id="5" name="object 5"/>
          <p:cNvSpPr/>
          <p:nvPr/>
        </p:nvSpPr>
        <p:spPr>
          <a:xfrm>
            <a:off x="9525000" y="152349"/>
            <a:ext cx="1025829" cy="1025829"/>
          </a:xfrm>
          <a:prstGeom prst="rect">
            <a:avLst/>
          </a:prstGeom>
          <a:blipFill>
            <a:blip r:embed="rId2" cstate="print"/>
            <a:stretch>
              <a:fillRect/>
            </a:stretch>
          </a:blipFill>
        </p:spPr>
        <p:txBody>
          <a:bodyPr wrap="square" lIns="0" tIns="0" rIns="0" bIns="0" rtlCol="0"/>
          <a:lstStyle/>
          <a:p/>
        </p:txBody>
      </p:sp>
      <p:sp>
        <p:nvSpPr>
          <p:cNvPr id="6" name="object 6"/>
          <p:cNvSpPr txBox="1">
            <a:spLocks noGrp="1"/>
          </p:cNvSpPr>
          <p:nvPr>
            <p:ph type="sldNum" sz="quarter" idx="7"/>
          </p:nvPr>
        </p:nvSpPr>
        <p:spPr>
          <a:xfrm>
            <a:off x="8737600" y="6245225"/>
            <a:ext cx="2844800" cy="221615"/>
          </a:xfrm>
          <a:prstGeom prst="rect">
            <a:avLst/>
          </a:prstGeom>
        </p:spPr>
        <p:txBody>
          <a:bodyPr vert="horz" wrap="square" lIns="0" tIns="6350" rIns="0" bIns="0" rtlCol="0">
            <a:spAutoFit/>
          </a:bodyPr>
          <a:lstStyle/>
          <a:p>
            <a:pPr marL="38100">
              <a:lnSpc>
                <a:spcPct val="100000"/>
              </a:lnSpc>
              <a:spcBef>
                <a:spcPts val="50"/>
              </a:spcBef>
            </a:pPr>
            <a:fld id="{81D60167-4931-47E6-BA6A-407CBD079E47}" type="slidenum">
              <a:rPr spc="-90" dirty="0"/>
            </a:fld>
            <a:endParaRPr spc="-9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70050" y="299085"/>
            <a:ext cx="3983990" cy="567055"/>
          </a:xfrm>
          <a:prstGeom prst="rect">
            <a:avLst/>
          </a:prstGeom>
        </p:spPr>
        <p:txBody>
          <a:bodyPr vert="horz" wrap="square" lIns="0" tIns="13335" rIns="0" bIns="0" rtlCol="0">
            <a:spAutoFit/>
          </a:bodyPr>
          <a:lstStyle/>
          <a:p>
            <a:pPr marL="12700">
              <a:lnSpc>
                <a:spcPct val="100000"/>
              </a:lnSpc>
              <a:spcBef>
                <a:spcPts val="105"/>
              </a:spcBef>
            </a:pPr>
            <a:r>
              <a:rPr lang="en-US" sz="3600" spc="140" dirty="0"/>
              <a:t>Access Modifier:</a:t>
            </a:r>
            <a:endParaRPr lang="en-US" sz="3600" spc="295" dirty="0"/>
          </a:p>
        </p:txBody>
      </p:sp>
      <p:sp>
        <p:nvSpPr>
          <p:cNvPr id="5" name="object 5"/>
          <p:cNvSpPr txBox="1">
            <a:spLocks noGrp="1"/>
          </p:cNvSpPr>
          <p:nvPr>
            <p:ph type="sldNum" sz="quarter" idx="7"/>
          </p:nvPr>
        </p:nvSpPr>
        <p:spPr>
          <a:xfrm>
            <a:off x="8737600" y="6245225"/>
            <a:ext cx="2844800" cy="221615"/>
          </a:xfrm>
          <a:prstGeom prst="rect">
            <a:avLst/>
          </a:prstGeom>
        </p:spPr>
        <p:txBody>
          <a:bodyPr vert="horz" wrap="square" lIns="0" tIns="6350" rIns="0" bIns="0" rtlCol="0">
            <a:spAutoFit/>
          </a:bodyPr>
          <a:lstStyle/>
          <a:p>
            <a:pPr marL="38100">
              <a:lnSpc>
                <a:spcPct val="100000"/>
              </a:lnSpc>
              <a:spcBef>
                <a:spcPts val="50"/>
              </a:spcBef>
            </a:pPr>
            <a:fld id="{81D60167-4931-47E6-BA6A-407CBD079E47}" type="slidenum">
              <a:rPr spc="-90" dirty="0"/>
            </a:fld>
            <a:endParaRPr spc="-90" dirty="0"/>
          </a:p>
        </p:txBody>
      </p:sp>
      <p:sp>
        <p:nvSpPr>
          <p:cNvPr id="3" name="object 3"/>
          <p:cNvSpPr txBox="1"/>
          <p:nvPr/>
        </p:nvSpPr>
        <p:spPr>
          <a:xfrm>
            <a:off x="2184400" y="1272540"/>
            <a:ext cx="8612505" cy="2539365"/>
          </a:xfrm>
          <a:prstGeom prst="rect">
            <a:avLst/>
          </a:prstGeom>
        </p:spPr>
        <p:txBody>
          <a:bodyPr vert="horz" wrap="square" lIns="0" tIns="106045" rIns="0" bIns="0" rtlCol="0">
            <a:spAutoFit/>
          </a:bodyPr>
          <a:lstStyle/>
          <a:p>
            <a:pPr marL="286385" indent="-274320">
              <a:lnSpc>
                <a:spcPct val="100000"/>
              </a:lnSpc>
              <a:spcBef>
                <a:spcPts val="835"/>
              </a:spcBef>
              <a:buChar char="•"/>
              <a:tabLst>
                <a:tab pos="286385" algn="l"/>
                <a:tab pos="287020" algn="l"/>
              </a:tabLst>
            </a:pPr>
            <a:r>
              <a:rPr sz="2400" spc="-65" dirty="0">
                <a:solidFill>
                  <a:srgbClr val="585858"/>
                </a:solidFill>
                <a:latin typeface="Arial" panose="020B0604020202020204"/>
                <a:cs typeface="Arial" panose="020B0604020202020204"/>
              </a:rPr>
              <a:t>Chỉ </a:t>
            </a:r>
            <a:r>
              <a:rPr sz="2400" spc="40" dirty="0">
                <a:solidFill>
                  <a:srgbClr val="585858"/>
                </a:solidFill>
                <a:latin typeface="Arial" panose="020B0604020202020204"/>
                <a:cs typeface="Arial" panose="020B0604020202020204"/>
              </a:rPr>
              <a:t>định truy </a:t>
            </a:r>
            <a:r>
              <a:rPr sz="2400" spc="-45" dirty="0">
                <a:solidFill>
                  <a:srgbClr val="585858"/>
                </a:solidFill>
                <a:latin typeface="Arial" panose="020B0604020202020204"/>
                <a:cs typeface="Arial" panose="020B0604020202020204"/>
              </a:rPr>
              <a:t>cập </a:t>
            </a:r>
            <a:r>
              <a:rPr sz="2400" spc="-5" dirty="0">
                <a:solidFill>
                  <a:srgbClr val="585858"/>
                </a:solidFill>
                <a:latin typeface="Arial" panose="020B0604020202020204"/>
                <a:cs typeface="Arial" panose="020B0604020202020204"/>
              </a:rPr>
              <a:t>cho </a:t>
            </a:r>
            <a:r>
              <a:rPr sz="2400" spc="20" dirty="0">
                <a:solidFill>
                  <a:srgbClr val="585858"/>
                </a:solidFill>
                <a:latin typeface="Arial" panose="020B0604020202020204"/>
                <a:cs typeface="Arial" panose="020B0604020202020204"/>
              </a:rPr>
              <a:t>thành </a:t>
            </a:r>
            <a:r>
              <a:rPr sz="2400" spc="-15" dirty="0">
                <a:solidFill>
                  <a:srgbClr val="585858"/>
                </a:solidFill>
                <a:latin typeface="Arial" panose="020B0604020202020204"/>
                <a:cs typeface="Arial" panose="020B0604020202020204"/>
              </a:rPr>
              <a:t>viên </a:t>
            </a:r>
            <a:r>
              <a:rPr sz="2400" spc="-65" dirty="0">
                <a:solidFill>
                  <a:srgbClr val="585858"/>
                </a:solidFill>
                <a:latin typeface="Arial" panose="020B0604020202020204"/>
                <a:cs typeface="Arial" panose="020B0604020202020204"/>
              </a:rPr>
              <a:t>của</a:t>
            </a:r>
            <a:r>
              <a:rPr sz="2400" spc="45" dirty="0">
                <a:solidFill>
                  <a:srgbClr val="585858"/>
                </a:solidFill>
                <a:latin typeface="Arial" panose="020B0604020202020204"/>
                <a:cs typeface="Arial" panose="020B0604020202020204"/>
              </a:rPr>
              <a:t> </a:t>
            </a:r>
            <a:r>
              <a:rPr sz="2400" spc="-45" dirty="0">
                <a:solidFill>
                  <a:srgbClr val="585858"/>
                </a:solidFill>
                <a:latin typeface="Arial" panose="020B0604020202020204"/>
                <a:cs typeface="Arial" panose="020B0604020202020204"/>
              </a:rPr>
              <a:t>lớp:</a:t>
            </a:r>
            <a:endParaRPr sz="2400">
              <a:latin typeface="Arial" panose="020B0604020202020204"/>
              <a:cs typeface="Arial" panose="020B0604020202020204"/>
            </a:endParaRPr>
          </a:p>
          <a:p>
            <a:pPr marL="835660" marR="64770" indent="-229235">
              <a:lnSpc>
                <a:spcPts val="1990"/>
              </a:lnSpc>
              <a:spcBef>
                <a:spcPts val="760"/>
              </a:spcBef>
              <a:tabLst>
                <a:tab pos="1838325" algn="l"/>
              </a:tabLst>
            </a:pPr>
            <a:r>
              <a:rPr sz="2400" spc="180" dirty="0">
                <a:solidFill>
                  <a:srgbClr val="1EB8C1"/>
                </a:solidFill>
                <a:latin typeface="Arial" panose="020B0604020202020204"/>
                <a:cs typeface="Arial" panose="020B0604020202020204"/>
              </a:rPr>
              <a:t>+</a:t>
            </a:r>
            <a:r>
              <a:rPr sz="2400" spc="260" dirty="0">
                <a:solidFill>
                  <a:srgbClr val="1EB8C1"/>
                </a:solidFill>
                <a:latin typeface="Arial" panose="020B0604020202020204"/>
                <a:cs typeface="Arial" panose="020B0604020202020204"/>
              </a:rPr>
              <a:t> </a:t>
            </a:r>
            <a:r>
              <a:rPr sz="2400" b="1" spc="150" dirty="0">
                <a:solidFill>
                  <a:srgbClr val="1EB8C1"/>
                </a:solidFill>
                <a:latin typeface="Arial" panose="020B0604020202020204"/>
                <a:cs typeface="Arial" panose="020B0604020202020204"/>
              </a:rPr>
              <a:t>public</a:t>
            </a:r>
            <a:r>
              <a:rPr sz="2400" spc="150" dirty="0">
                <a:solidFill>
                  <a:srgbClr val="1EB8C1"/>
                </a:solidFill>
                <a:latin typeface="Arial" panose="020B0604020202020204"/>
                <a:cs typeface="Arial" panose="020B0604020202020204"/>
              </a:rPr>
              <a:t>:	</a:t>
            </a:r>
            <a:r>
              <a:rPr sz="2400" spc="-30" dirty="0">
                <a:solidFill>
                  <a:srgbClr val="585858"/>
                </a:solidFill>
                <a:latin typeface="Arial" panose="020B0604020202020204"/>
                <a:cs typeface="Arial" panose="020B0604020202020204"/>
              </a:rPr>
              <a:t>Thuộc </a:t>
            </a:r>
            <a:r>
              <a:rPr sz="2400" spc="20" dirty="0">
                <a:solidFill>
                  <a:srgbClr val="585858"/>
                </a:solidFill>
                <a:latin typeface="Arial" panose="020B0604020202020204"/>
                <a:cs typeface="Arial" panose="020B0604020202020204"/>
              </a:rPr>
              <a:t>tính </a:t>
            </a:r>
            <a:r>
              <a:rPr sz="2400" spc="-25" dirty="0">
                <a:solidFill>
                  <a:srgbClr val="585858"/>
                </a:solidFill>
                <a:latin typeface="Arial" panose="020B0604020202020204"/>
                <a:cs typeface="Arial" panose="020B0604020202020204"/>
              </a:rPr>
              <a:t>hoặc </a:t>
            </a:r>
            <a:r>
              <a:rPr sz="2400" spc="-20" dirty="0">
                <a:solidFill>
                  <a:srgbClr val="585858"/>
                </a:solidFill>
                <a:latin typeface="Arial" panose="020B0604020202020204"/>
                <a:cs typeface="Arial" panose="020B0604020202020204"/>
              </a:rPr>
              <a:t>phương </a:t>
            </a:r>
            <a:r>
              <a:rPr sz="2400" spc="-25" dirty="0">
                <a:solidFill>
                  <a:srgbClr val="585858"/>
                </a:solidFill>
                <a:latin typeface="Arial" panose="020B0604020202020204"/>
                <a:cs typeface="Arial" panose="020B0604020202020204"/>
              </a:rPr>
              <a:t>thức </a:t>
            </a:r>
            <a:r>
              <a:rPr sz="2400" spc="-10" dirty="0">
                <a:solidFill>
                  <a:srgbClr val="585858"/>
                </a:solidFill>
                <a:latin typeface="Arial" panose="020B0604020202020204"/>
                <a:cs typeface="Arial" panose="020B0604020202020204"/>
              </a:rPr>
              <a:t>có </a:t>
            </a:r>
            <a:r>
              <a:rPr sz="2400" spc="20" dirty="0">
                <a:solidFill>
                  <a:srgbClr val="585858"/>
                </a:solidFill>
                <a:latin typeface="Arial" panose="020B0604020202020204"/>
                <a:cs typeface="Arial" panose="020B0604020202020204"/>
              </a:rPr>
              <a:t>thể </a:t>
            </a:r>
            <a:r>
              <a:rPr sz="2400" spc="-70" dirty="0">
                <a:solidFill>
                  <a:srgbClr val="585858"/>
                </a:solidFill>
                <a:latin typeface="Arial" panose="020B0604020202020204"/>
                <a:cs typeface="Arial" panose="020B0604020202020204"/>
              </a:rPr>
              <a:t>được </a:t>
            </a:r>
            <a:r>
              <a:rPr sz="2400" spc="30" dirty="0">
                <a:solidFill>
                  <a:srgbClr val="585858"/>
                </a:solidFill>
                <a:latin typeface="Arial" panose="020B0604020202020204"/>
                <a:cs typeface="Arial" panose="020B0604020202020204"/>
              </a:rPr>
              <a:t>truy </a:t>
            </a:r>
            <a:r>
              <a:rPr sz="2400" spc="-40" dirty="0">
                <a:solidFill>
                  <a:srgbClr val="585858"/>
                </a:solidFill>
                <a:latin typeface="Arial" panose="020B0604020202020204"/>
                <a:cs typeface="Arial" panose="020B0604020202020204"/>
              </a:rPr>
              <a:t>cập  </a:t>
            </a:r>
            <a:r>
              <a:rPr sz="2400" spc="-20" dirty="0">
                <a:solidFill>
                  <a:srgbClr val="585858"/>
                </a:solidFill>
                <a:latin typeface="Arial" panose="020B0604020202020204"/>
                <a:cs typeface="Arial" panose="020B0604020202020204"/>
              </a:rPr>
              <a:t>từ </a:t>
            </a:r>
            <a:r>
              <a:rPr sz="2400" spc="20" dirty="0">
                <a:solidFill>
                  <a:srgbClr val="585858"/>
                </a:solidFill>
                <a:latin typeface="Arial" panose="020B0604020202020204"/>
                <a:cs typeface="Arial" panose="020B0604020202020204"/>
              </a:rPr>
              <a:t>bất </a:t>
            </a:r>
            <a:r>
              <a:rPr sz="2400" spc="-110" dirty="0">
                <a:solidFill>
                  <a:srgbClr val="585858"/>
                </a:solidFill>
                <a:latin typeface="Arial" panose="020B0604020202020204"/>
                <a:cs typeface="Arial" panose="020B0604020202020204"/>
              </a:rPr>
              <a:t>cứ </a:t>
            </a:r>
            <a:r>
              <a:rPr sz="2400" spc="-35" dirty="0">
                <a:solidFill>
                  <a:srgbClr val="585858"/>
                </a:solidFill>
                <a:latin typeface="Arial" panose="020B0604020202020204"/>
                <a:cs typeface="Arial" panose="020B0604020202020204"/>
              </a:rPr>
              <a:t>đâu, kể </a:t>
            </a:r>
            <a:r>
              <a:rPr sz="2400" spc="-80" dirty="0">
                <a:solidFill>
                  <a:srgbClr val="585858"/>
                </a:solidFill>
                <a:latin typeface="Arial" panose="020B0604020202020204"/>
                <a:cs typeface="Arial" panose="020B0604020202020204"/>
              </a:rPr>
              <a:t>cả </a:t>
            </a:r>
            <a:r>
              <a:rPr sz="2400" dirty="0">
                <a:solidFill>
                  <a:srgbClr val="585858"/>
                </a:solidFill>
                <a:latin typeface="Arial" panose="020B0604020202020204"/>
                <a:cs typeface="Arial" panose="020B0604020202020204"/>
              </a:rPr>
              <a:t>bên </a:t>
            </a:r>
            <a:r>
              <a:rPr sz="2400" spc="10" dirty="0">
                <a:solidFill>
                  <a:srgbClr val="585858"/>
                </a:solidFill>
                <a:latin typeface="Arial" panose="020B0604020202020204"/>
                <a:cs typeface="Arial" panose="020B0604020202020204"/>
              </a:rPr>
              <a:t>ngoài </a:t>
            </a:r>
            <a:r>
              <a:rPr sz="2400" spc="-35" dirty="0">
                <a:solidFill>
                  <a:srgbClr val="585858"/>
                </a:solidFill>
                <a:latin typeface="Arial" panose="020B0604020202020204"/>
                <a:cs typeface="Arial" panose="020B0604020202020204"/>
              </a:rPr>
              <a:t>package </a:t>
            </a:r>
            <a:r>
              <a:rPr sz="2400" spc="-75" dirty="0">
                <a:solidFill>
                  <a:srgbClr val="585858"/>
                </a:solidFill>
                <a:latin typeface="Arial" panose="020B0604020202020204"/>
                <a:cs typeface="Arial" panose="020B0604020202020204"/>
              </a:rPr>
              <a:t>chứa </a:t>
            </a:r>
            <a:r>
              <a:rPr sz="2400" spc="-10" dirty="0">
                <a:solidFill>
                  <a:srgbClr val="585858"/>
                </a:solidFill>
                <a:latin typeface="Arial" panose="020B0604020202020204"/>
                <a:cs typeface="Arial" panose="020B0604020202020204"/>
              </a:rPr>
              <a:t>lớp</a:t>
            </a:r>
            <a:r>
              <a:rPr sz="2400" spc="225" dirty="0">
                <a:solidFill>
                  <a:srgbClr val="585858"/>
                </a:solidFill>
                <a:latin typeface="Arial" panose="020B0604020202020204"/>
                <a:cs typeface="Arial" panose="020B0604020202020204"/>
              </a:rPr>
              <a:t> </a:t>
            </a:r>
            <a:r>
              <a:rPr sz="2400" spc="-5" dirty="0">
                <a:solidFill>
                  <a:srgbClr val="585858"/>
                </a:solidFill>
                <a:latin typeface="Arial" panose="020B0604020202020204"/>
                <a:cs typeface="Arial" panose="020B0604020202020204"/>
              </a:rPr>
              <a:t>đó.</a:t>
            </a:r>
            <a:endParaRPr sz="2400">
              <a:latin typeface="Arial" panose="020B0604020202020204"/>
              <a:cs typeface="Arial" panose="020B0604020202020204"/>
            </a:endParaRPr>
          </a:p>
          <a:p>
            <a:pPr marL="835660" marR="5080" indent="-229235">
              <a:lnSpc>
                <a:spcPts val="1980"/>
              </a:lnSpc>
              <a:spcBef>
                <a:spcPts val="720"/>
              </a:spcBef>
              <a:tabLst>
                <a:tab pos="1964055" algn="l"/>
              </a:tabLst>
            </a:pPr>
            <a:r>
              <a:rPr sz="2400" spc="180" dirty="0">
                <a:solidFill>
                  <a:srgbClr val="1EB8C1"/>
                </a:solidFill>
                <a:latin typeface="Arial" panose="020B0604020202020204"/>
                <a:cs typeface="Arial" panose="020B0604020202020204"/>
              </a:rPr>
              <a:t>+</a:t>
            </a:r>
            <a:r>
              <a:rPr sz="2400" spc="220" dirty="0">
                <a:solidFill>
                  <a:srgbClr val="1EB8C1"/>
                </a:solidFill>
                <a:latin typeface="Arial" panose="020B0604020202020204"/>
                <a:cs typeface="Arial" panose="020B0604020202020204"/>
              </a:rPr>
              <a:t> </a:t>
            </a:r>
            <a:r>
              <a:rPr sz="2400" b="1" spc="180" dirty="0">
                <a:solidFill>
                  <a:srgbClr val="1EB8C1"/>
                </a:solidFill>
                <a:latin typeface="Arial" panose="020B0604020202020204"/>
                <a:cs typeface="Arial" panose="020B0604020202020204"/>
              </a:rPr>
              <a:t>private</a:t>
            </a:r>
            <a:r>
              <a:rPr sz="2400" spc="180" dirty="0">
                <a:solidFill>
                  <a:srgbClr val="1EB8C1"/>
                </a:solidFill>
                <a:latin typeface="Arial" panose="020B0604020202020204"/>
                <a:cs typeface="Arial" panose="020B0604020202020204"/>
              </a:rPr>
              <a:t>:	</a:t>
            </a:r>
            <a:r>
              <a:rPr sz="2400" spc="-30" dirty="0">
                <a:solidFill>
                  <a:srgbClr val="585858"/>
                </a:solidFill>
                <a:latin typeface="Arial" panose="020B0604020202020204"/>
                <a:cs typeface="Arial" panose="020B0604020202020204"/>
              </a:rPr>
              <a:t>Thuộc </a:t>
            </a:r>
            <a:r>
              <a:rPr sz="2400" spc="20" dirty="0">
                <a:solidFill>
                  <a:srgbClr val="585858"/>
                </a:solidFill>
                <a:latin typeface="Arial" panose="020B0604020202020204"/>
                <a:cs typeface="Arial" panose="020B0604020202020204"/>
              </a:rPr>
              <a:t>tính </a:t>
            </a:r>
            <a:r>
              <a:rPr sz="2400" spc="-25" dirty="0">
                <a:solidFill>
                  <a:srgbClr val="585858"/>
                </a:solidFill>
                <a:latin typeface="Arial" panose="020B0604020202020204"/>
                <a:cs typeface="Arial" panose="020B0604020202020204"/>
              </a:rPr>
              <a:t>hoặc </a:t>
            </a:r>
            <a:r>
              <a:rPr sz="2400" spc="-20" dirty="0">
                <a:solidFill>
                  <a:srgbClr val="585858"/>
                </a:solidFill>
                <a:latin typeface="Arial" panose="020B0604020202020204"/>
                <a:cs typeface="Arial" panose="020B0604020202020204"/>
              </a:rPr>
              <a:t>phương </a:t>
            </a:r>
            <a:r>
              <a:rPr sz="2400" spc="-25" dirty="0">
                <a:solidFill>
                  <a:srgbClr val="585858"/>
                </a:solidFill>
                <a:latin typeface="Arial" panose="020B0604020202020204"/>
                <a:cs typeface="Arial" panose="020B0604020202020204"/>
              </a:rPr>
              <a:t>thức </a:t>
            </a:r>
            <a:r>
              <a:rPr sz="2400" spc="-5" dirty="0">
                <a:solidFill>
                  <a:srgbClr val="585858"/>
                </a:solidFill>
                <a:latin typeface="Arial" panose="020B0604020202020204"/>
                <a:cs typeface="Arial" panose="020B0604020202020204"/>
              </a:rPr>
              <a:t>chỉ </a:t>
            </a:r>
            <a:r>
              <a:rPr sz="2400" spc="-10" dirty="0">
                <a:solidFill>
                  <a:srgbClr val="585858"/>
                </a:solidFill>
                <a:latin typeface="Arial" panose="020B0604020202020204"/>
                <a:cs typeface="Arial" panose="020B0604020202020204"/>
              </a:rPr>
              <a:t>có </a:t>
            </a:r>
            <a:r>
              <a:rPr sz="2400" spc="20" dirty="0">
                <a:solidFill>
                  <a:srgbClr val="585858"/>
                </a:solidFill>
                <a:latin typeface="Arial" panose="020B0604020202020204"/>
                <a:cs typeface="Arial" panose="020B0604020202020204"/>
              </a:rPr>
              <a:t>thể </a:t>
            </a:r>
            <a:r>
              <a:rPr sz="2400" spc="-70" dirty="0">
                <a:solidFill>
                  <a:srgbClr val="585858"/>
                </a:solidFill>
                <a:latin typeface="Arial" panose="020B0604020202020204"/>
                <a:cs typeface="Arial" panose="020B0604020202020204"/>
              </a:rPr>
              <a:t>được </a:t>
            </a:r>
            <a:r>
              <a:rPr sz="2400" spc="30" dirty="0">
                <a:solidFill>
                  <a:srgbClr val="585858"/>
                </a:solidFill>
                <a:latin typeface="Arial" panose="020B0604020202020204"/>
                <a:cs typeface="Arial" panose="020B0604020202020204"/>
              </a:rPr>
              <a:t>truy  </a:t>
            </a:r>
            <a:r>
              <a:rPr sz="2400" spc="-40" dirty="0">
                <a:solidFill>
                  <a:srgbClr val="585858"/>
                </a:solidFill>
                <a:latin typeface="Arial" panose="020B0604020202020204"/>
                <a:cs typeface="Arial" panose="020B0604020202020204"/>
              </a:rPr>
              <a:t>cập </a:t>
            </a:r>
            <a:r>
              <a:rPr sz="2400" spc="45" dirty="0">
                <a:solidFill>
                  <a:srgbClr val="585858"/>
                </a:solidFill>
                <a:latin typeface="Arial" panose="020B0604020202020204"/>
                <a:cs typeface="Arial" panose="020B0604020202020204"/>
              </a:rPr>
              <a:t>trong </a:t>
            </a:r>
            <a:r>
              <a:rPr sz="2400" spc="5" dirty="0">
                <a:solidFill>
                  <a:srgbClr val="585858"/>
                </a:solidFill>
                <a:latin typeface="Arial" panose="020B0604020202020204"/>
                <a:cs typeface="Arial" panose="020B0604020202020204"/>
              </a:rPr>
              <a:t>phạm </a:t>
            </a:r>
            <a:r>
              <a:rPr sz="2400" spc="-5" dirty="0">
                <a:solidFill>
                  <a:srgbClr val="585858"/>
                </a:solidFill>
                <a:latin typeface="Arial" panose="020B0604020202020204"/>
                <a:cs typeface="Arial" panose="020B0604020202020204"/>
              </a:rPr>
              <a:t>vi </a:t>
            </a:r>
            <a:r>
              <a:rPr sz="2400" spc="-10" dirty="0">
                <a:solidFill>
                  <a:srgbClr val="585858"/>
                </a:solidFill>
                <a:latin typeface="Arial" panose="020B0604020202020204"/>
                <a:cs typeface="Arial" panose="020B0604020202020204"/>
              </a:rPr>
              <a:t>lớp</a:t>
            </a:r>
            <a:r>
              <a:rPr sz="2400" spc="-70" dirty="0">
                <a:solidFill>
                  <a:srgbClr val="585858"/>
                </a:solidFill>
                <a:latin typeface="Arial" panose="020B0604020202020204"/>
                <a:cs typeface="Arial" panose="020B0604020202020204"/>
              </a:rPr>
              <a:t> </a:t>
            </a:r>
            <a:r>
              <a:rPr sz="2400" spc="50" dirty="0">
                <a:solidFill>
                  <a:srgbClr val="585858"/>
                </a:solidFill>
                <a:latin typeface="Arial" panose="020B0604020202020204"/>
                <a:cs typeface="Arial" panose="020B0604020202020204"/>
              </a:rPr>
              <a:t>đó</a:t>
            </a:r>
            <a:endParaRPr sz="2400">
              <a:latin typeface="Arial" panose="020B0604020202020204"/>
              <a:cs typeface="Arial" panose="020B0604020202020204"/>
            </a:endParaRPr>
          </a:p>
          <a:p>
            <a:pPr marL="835660" marR="29845" indent="-229235">
              <a:lnSpc>
                <a:spcPts val="1940"/>
              </a:lnSpc>
              <a:spcBef>
                <a:spcPts val="805"/>
              </a:spcBef>
            </a:pPr>
            <a:r>
              <a:rPr sz="2400" spc="180" dirty="0">
                <a:solidFill>
                  <a:srgbClr val="585858"/>
                </a:solidFill>
                <a:latin typeface="Arial" panose="020B0604020202020204"/>
                <a:cs typeface="Arial" panose="020B0604020202020204"/>
              </a:rPr>
              <a:t>+ </a:t>
            </a:r>
            <a:r>
              <a:rPr sz="2400" spc="-40" dirty="0">
                <a:solidFill>
                  <a:srgbClr val="585858"/>
                </a:solidFill>
                <a:latin typeface="Arial" panose="020B0604020202020204"/>
                <a:cs typeface="Arial" panose="020B0604020202020204"/>
              </a:rPr>
              <a:t>mặc </a:t>
            </a:r>
            <a:r>
              <a:rPr sz="2400" dirty="0">
                <a:solidFill>
                  <a:srgbClr val="585858"/>
                </a:solidFill>
                <a:latin typeface="Arial" panose="020B0604020202020204"/>
                <a:cs typeface="Arial" panose="020B0604020202020204"/>
              </a:rPr>
              <a:t>định: </a:t>
            </a:r>
            <a:r>
              <a:rPr sz="2400" spc="-30" dirty="0">
                <a:solidFill>
                  <a:srgbClr val="585858"/>
                </a:solidFill>
                <a:latin typeface="Arial" panose="020B0604020202020204"/>
                <a:cs typeface="Arial" panose="020B0604020202020204"/>
              </a:rPr>
              <a:t>Thuộc </a:t>
            </a:r>
            <a:r>
              <a:rPr sz="2400" spc="20" dirty="0">
                <a:solidFill>
                  <a:srgbClr val="585858"/>
                </a:solidFill>
                <a:latin typeface="Arial" panose="020B0604020202020204"/>
                <a:cs typeface="Arial" panose="020B0604020202020204"/>
              </a:rPr>
              <a:t>tính </a:t>
            </a:r>
            <a:r>
              <a:rPr sz="2400" spc="-25" dirty="0">
                <a:solidFill>
                  <a:srgbClr val="585858"/>
                </a:solidFill>
                <a:latin typeface="Arial" panose="020B0604020202020204"/>
                <a:cs typeface="Arial" panose="020B0604020202020204"/>
              </a:rPr>
              <a:t>hoặc </a:t>
            </a:r>
            <a:r>
              <a:rPr sz="2400" spc="-20" dirty="0">
                <a:solidFill>
                  <a:srgbClr val="585858"/>
                </a:solidFill>
                <a:latin typeface="Arial" panose="020B0604020202020204"/>
                <a:cs typeface="Arial" panose="020B0604020202020204"/>
              </a:rPr>
              <a:t>phương </a:t>
            </a:r>
            <a:r>
              <a:rPr sz="2400" spc="-25" dirty="0">
                <a:solidFill>
                  <a:srgbClr val="585858"/>
                </a:solidFill>
                <a:latin typeface="Arial" panose="020B0604020202020204"/>
                <a:cs typeface="Arial" panose="020B0604020202020204"/>
              </a:rPr>
              <a:t>thức </a:t>
            </a:r>
            <a:r>
              <a:rPr sz="2400" spc="-10" dirty="0">
                <a:solidFill>
                  <a:srgbClr val="585858"/>
                </a:solidFill>
                <a:latin typeface="Arial" panose="020B0604020202020204"/>
                <a:cs typeface="Arial" panose="020B0604020202020204"/>
              </a:rPr>
              <a:t>có </a:t>
            </a:r>
            <a:r>
              <a:rPr sz="2400" spc="20" dirty="0">
                <a:solidFill>
                  <a:srgbClr val="585858"/>
                </a:solidFill>
                <a:latin typeface="Arial" panose="020B0604020202020204"/>
                <a:cs typeface="Arial" panose="020B0604020202020204"/>
              </a:rPr>
              <a:t>thể </a:t>
            </a:r>
            <a:r>
              <a:rPr sz="2400" spc="-70" dirty="0">
                <a:solidFill>
                  <a:srgbClr val="585858"/>
                </a:solidFill>
                <a:latin typeface="Arial" panose="020B0604020202020204"/>
                <a:cs typeface="Arial" panose="020B0604020202020204"/>
              </a:rPr>
              <a:t>được </a:t>
            </a:r>
            <a:r>
              <a:rPr sz="2400" spc="30" dirty="0">
                <a:solidFill>
                  <a:srgbClr val="585858"/>
                </a:solidFill>
                <a:latin typeface="Arial" panose="020B0604020202020204"/>
                <a:cs typeface="Arial" panose="020B0604020202020204"/>
              </a:rPr>
              <a:t>truy</a:t>
            </a:r>
            <a:r>
              <a:rPr sz="2400" spc="-120" dirty="0">
                <a:solidFill>
                  <a:srgbClr val="585858"/>
                </a:solidFill>
                <a:latin typeface="Arial" panose="020B0604020202020204"/>
                <a:cs typeface="Arial" panose="020B0604020202020204"/>
              </a:rPr>
              <a:t> </a:t>
            </a:r>
            <a:r>
              <a:rPr sz="2400" spc="-40" dirty="0">
                <a:solidFill>
                  <a:srgbClr val="585858"/>
                </a:solidFill>
                <a:latin typeface="Arial" panose="020B0604020202020204"/>
                <a:cs typeface="Arial" panose="020B0604020202020204"/>
              </a:rPr>
              <a:t>cập  </a:t>
            </a:r>
            <a:r>
              <a:rPr sz="2400" spc="-20" dirty="0">
                <a:solidFill>
                  <a:srgbClr val="585858"/>
                </a:solidFill>
                <a:latin typeface="Arial" panose="020B0604020202020204"/>
                <a:cs typeface="Arial" panose="020B0604020202020204"/>
              </a:rPr>
              <a:t>từ </a:t>
            </a:r>
            <a:r>
              <a:rPr sz="2400" dirty="0">
                <a:solidFill>
                  <a:srgbClr val="585858"/>
                </a:solidFill>
                <a:latin typeface="Arial" panose="020B0604020202020204"/>
                <a:cs typeface="Arial" panose="020B0604020202020204"/>
              </a:rPr>
              <a:t>bên </a:t>
            </a:r>
            <a:r>
              <a:rPr sz="2400" spc="45" dirty="0">
                <a:solidFill>
                  <a:srgbClr val="585858"/>
                </a:solidFill>
                <a:latin typeface="Arial" panose="020B0604020202020204"/>
                <a:cs typeface="Arial" panose="020B0604020202020204"/>
              </a:rPr>
              <a:t>trong </a:t>
            </a:r>
            <a:r>
              <a:rPr sz="2400" spc="-35" dirty="0">
                <a:solidFill>
                  <a:srgbClr val="585858"/>
                </a:solidFill>
                <a:latin typeface="Arial" panose="020B0604020202020204"/>
                <a:cs typeface="Arial" panose="020B0604020202020204"/>
              </a:rPr>
              <a:t>package </a:t>
            </a:r>
            <a:r>
              <a:rPr sz="2400" spc="-75" dirty="0">
                <a:solidFill>
                  <a:srgbClr val="585858"/>
                </a:solidFill>
                <a:latin typeface="Arial" panose="020B0604020202020204"/>
                <a:cs typeface="Arial" panose="020B0604020202020204"/>
              </a:rPr>
              <a:t>chứa </a:t>
            </a:r>
            <a:r>
              <a:rPr sz="2400" spc="-10" dirty="0">
                <a:solidFill>
                  <a:srgbClr val="585858"/>
                </a:solidFill>
                <a:latin typeface="Arial" panose="020B0604020202020204"/>
                <a:cs typeface="Arial" panose="020B0604020202020204"/>
              </a:rPr>
              <a:t>lớp</a:t>
            </a:r>
            <a:r>
              <a:rPr sz="2400" spc="5" dirty="0">
                <a:solidFill>
                  <a:srgbClr val="585858"/>
                </a:solidFill>
                <a:latin typeface="Arial" panose="020B0604020202020204"/>
                <a:cs typeface="Arial" panose="020B0604020202020204"/>
              </a:rPr>
              <a:t> </a:t>
            </a:r>
            <a:r>
              <a:rPr sz="2400" spc="-5" dirty="0">
                <a:solidFill>
                  <a:srgbClr val="585858"/>
                </a:solidFill>
                <a:latin typeface="Arial" panose="020B0604020202020204"/>
                <a:cs typeface="Arial" panose="020B0604020202020204"/>
              </a:rPr>
              <a:t>đó.</a:t>
            </a:r>
            <a:endParaRPr sz="2400">
              <a:latin typeface="Arial" panose="020B0604020202020204"/>
              <a:cs typeface="Arial" panose="020B0604020202020204"/>
            </a:endParaRPr>
          </a:p>
        </p:txBody>
      </p:sp>
      <p:graphicFrame>
        <p:nvGraphicFramePr>
          <p:cNvPr id="4" name="object 4"/>
          <p:cNvGraphicFramePr>
            <a:graphicFrameLocks noGrp="1"/>
          </p:cNvGraphicFramePr>
          <p:nvPr/>
        </p:nvGraphicFramePr>
        <p:xfrm>
          <a:off x="3432175" y="4152900"/>
          <a:ext cx="6631940" cy="2092960"/>
        </p:xfrm>
        <a:graphic>
          <a:graphicData uri="http://schemas.openxmlformats.org/drawingml/2006/table">
            <a:tbl>
              <a:tblPr firstRow="1" bandRow="1">
                <a:tableStyleId>{2D5ABB26-0587-4C30-8999-92F81FD0307C}</a:tableStyleId>
              </a:tblPr>
              <a:tblGrid>
                <a:gridCol w="1657985"/>
                <a:gridCol w="1657985"/>
                <a:gridCol w="1657985"/>
                <a:gridCol w="1657985"/>
              </a:tblGrid>
              <a:tr h="523240">
                <a:tc>
                  <a:txBody>
                    <a:bodyPr/>
                    <a:lstStyle/>
                    <a:p>
                      <a:pPr>
                        <a:lnSpc>
                          <a:spcPct val="100000"/>
                        </a:lnSpc>
                      </a:pPr>
                      <a:endParaRPr sz="1900">
                        <a:latin typeface="Times New Roman" panose="02020603050405020304"/>
                        <a:cs typeface="Times New Roman" panose="02020603050405020304"/>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1EB8C1"/>
                    </a:solidFill>
                  </a:tcPr>
                </a:tc>
                <a:tc>
                  <a:txBody>
                    <a:bodyPr/>
                    <a:lstStyle/>
                    <a:p>
                      <a:pPr algn="ctr">
                        <a:lnSpc>
                          <a:spcPct val="100000"/>
                        </a:lnSpc>
                        <a:spcBef>
                          <a:spcPts val="255"/>
                        </a:spcBef>
                      </a:pPr>
                      <a:r>
                        <a:rPr sz="1800" b="1" dirty="0">
                          <a:solidFill>
                            <a:srgbClr val="FFFFFF"/>
                          </a:solidFill>
                          <a:latin typeface="Palladio Uralic"/>
                          <a:cs typeface="Palladio Uralic"/>
                        </a:rPr>
                        <a:t>public</a:t>
                      </a:r>
                      <a:endParaRPr sz="1800">
                        <a:latin typeface="Palladio Uralic"/>
                        <a:cs typeface="Palladio Uralic"/>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1EB8C1"/>
                    </a:solidFill>
                  </a:tcPr>
                </a:tc>
                <a:tc>
                  <a:txBody>
                    <a:bodyPr/>
                    <a:lstStyle/>
                    <a:p>
                      <a:pPr algn="ctr">
                        <a:lnSpc>
                          <a:spcPct val="100000"/>
                        </a:lnSpc>
                        <a:spcBef>
                          <a:spcPts val="255"/>
                        </a:spcBef>
                      </a:pPr>
                      <a:r>
                        <a:rPr sz="1800" i="1" spc="-5" dirty="0">
                          <a:solidFill>
                            <a:srgbClr val="FFFFFF"/>
                          </a:solidFill>
                          <a:latin typeface="TeXGyrePagella"/>
                          <a:cs typeface="TeXGyrePagella"/>
                        </a:rPr>
                        <a:t>m</a:t>
                      </a:r>
                      <a:r>
                        <a:rPr sz="1800" i="1" spc="-5" dirty="0">
                          <a:solidFill>
                            <a:srgbClr val="FFFFFF"/>
                          </a:solidFill>
                          <a:latin typeface="Times New Roman" panose="02020603050405020304"/>
                          <a:cs typeface="Times New Roman" panose="02020603050405020304"/>
                        </a:rPr>
                        <a:t>ặ</a:t>
                      </a:r>
                      <a:r>
                        <a:rPr sz="1800" i="1" spc="-5" dirty="0">
                          <a:solidFill>
                            <a:srgbClr val="FFFFFF"/>
                          </a:solidFill>
                          <a:latin typeface="TeXGyrePagella"/>
                          <a:cs typeface="TeXGyrePagella"/>
                        </a:rPr>
                        <a:t>c</a:t>
                      </a:r>
                      <a:r>
                        <a:rPr sz="1800" i="1" spc="-10" dirty="0">
                          <a:solidFill>
                            <a:srgbClr val="FFFFFF"/>
                          </a:solidFill>
                          <a:latin typeface="TeXGyrePagella"/>
                          <a:cs typeface="TeXGyrePagella"/>
                        </a:rPr>
                        <a:t> đ</a:t>
                      </a:r>
                      <a:r>
                        <a:rPr sz="1800" i="1" spc="-10" dirty="0">
                          <a:solidFill>
                            <a:srgbClr val="FFFFFF"/>
                          </a:solidFill>
                          <a:latin typeface="Times New Roman" panose="02020603050405020304"/>
                          <a:cs typeface="Times New Roman" panose="02020603050405020304"/>
                        </a:rPr>
                        <a:t>ị</a:t>
                      </a:r>
                      <a:r>
                        <a:rPr sz="1800" i="1" spc="-10" dirty="0">
                          <a:solidFill>
                            <a:srgbClr val="FFFFFF"/>
                          </a:solidFill>
                          <a:latin typeface="TeXGyrePagella"/>
                          <a:cs typeface="TeXGyrePagella"/>
                        </a:rPr>
                        <a:t>nh</a:t>
                      </a:r>
                      <a:endParaRPr sz="1800">
                        <a:latin typeface="TeXGyrePagella"/>
                        <a:cs typeface="TeXGyrePagella"/>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1EB8C1"/>
                    </a:solidFill>
                  </a:tcPr>
                </a:tc>
                <a:tc>
                  <a:txBody>
                    <a:bodyPr/>
                    <a:lstStyle/>
                    <a:p>
                      <a:pPr marL="1905" algn="ctr">
                        <a:lnSpc>
                          <a:spcPct val="100000"/>
                        </a:lnSpc>
                        <a:spcBef>
                          <a:spcPts val="245"/>
                        </a:spcBef>
                      </a:pPr>
                      <a:r>
                        <a:rPr sz="1800" b="1" spc="-5" dirty="0">
                          <a:solidFill>
                            <a:srgbClr val="FFFFFF"/>
                          </a:solidFill>
                          <a:latin typeface="Palladio Uralic"/>
                          <a:cs typeface="Palladio Uralic"/>
                        </a:rPr>
                        <a:t>private</a:t>
                      </a:r>
                      <a:endParaRPr sz="1800">
                        <a:latin typeface="Palladio Uralic"/>
                        <a:cs typeface="Palladio Uralic"/>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1EB8C1"/>
                    </a:solidFill>
                  </a:tcPr>
                </a:tc>
              </a:tr>
              <a:tr h="523240">
                <a:tc>
                  <a:txBody>
                    <a:bodyPr/>
                    <a:lstStyle/>
                    <a:p>
                      <a:pPr marL="89535">
                        <a:lnSpc>
                          <a:spcPct val="100000"/>
                        </a:lnSpc>
                        <a:spcBef>
                          <a:spcPts val="300"/>
                        </a:spcBef>
                      </a:pPr>
                      <a:r>
                        <a:rPr sz="1600" spc="5" dirty="0">
                          <a:solidFill>
                            <a:srgbClr val="0E5C5F"/>
                          </a:solidFill>
                          <a:latin typeface="RobotoRegular"/>
                          <a:cs typeface="RobotoRegular"/>
                        </a:rPr>
                        <a:t>Cùng lớp</a:t>
                      </a:r>
                      <a:endParaRPr sz="1600">
                        <a:latin typeface="RobotoRegular"/>
                        <a:cs typeface="RobotoRegular"/>
                      </a:endParaRPr>
                    </a:p>
                  </a:txBody>
                  <a:tcPr marL="0" marR="0" marT="3810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E6E9"/>
                    </a:solidFill>
                  </a:tcPr>
                </a:tc>
                <a:tc>
                  <a:txBody>
                    <a:bodyPr/>
                    <a:lstStyle/>
                    <a:p>
                      <a:pPr algn="ctr">
                        <a:lnSpc>
                          <a:spcPct val="100000"/>
                        </a:lnSpc>
                        <a:spcBef>
                          <a:spcPts val="290"/>
                        </a:spcBef>
                      </a:pPr>
                      <a:r>
                        <a:rPr sz="1800" dirty="0">
                          <a:solidFill>
                            <a:srgbClr val="00AF50"/>
                          </a:solidFill>
                          <a:latin typeface="kiloji"/>
                          <a:cs typeface="kiloji"/>
                        </a:rPr>
                        <a:t>✔</a:t>
                      </a:r>
                      <a:endParaRPr sz="1800">
                        <a:latin typeface="kiloji"/>
                        <a:cs typeface="kiloji"/>
                      </a:endParaRPr>
                    </a:p>
                  </a:txBody>
                  <a:tcPr marL="0" marR="0" marT="3683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E6E9"/>
                    </a:solidFill>
                  </a:tcPr>
                </a:tc>
                <a:tc>
                  <a:txBody>
                    <a:bodyPr/>
                    <a:lstStyle/>
                    <a:p>
                      <a:pPr algn="ctr">
                        <a:lnSpc>
                          <a:spcPct val="100000"/>
                        </a:lnSpc>
                        <a:spcBef>
                          <a:spcPts val="290"/>
                        </a:spcBef>
                      </a:pPr>
                      <a:r>
                        <a:rPr sz="1800" dirty="0">
                          <a:solidFill>
                            <a:srgbClr val="00AF50"/>
                          </a:solidFill>
                          <a:latin typeface="kiloji"/>
                          <a:cs typeface="kiloji"/>
                        </a:rPr>
                        <a:t>✔</a:t>
                      </a:r>
                      <a:endParaRPr sz="1800">
                        <a:latin typeface="kiloji"/>
                        <a:cs typeface="kiloji"/>
                      </a:endParaRPr>
                    </a:p>
                  </a:txBody>
                  <a:tcPr marL="0" marR="0" marT="3683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E6E9"/>
                    </a:solidFill>
                  </a:tcPr>
                </a:tc>
                <a:tc>
                  <a:txBody>
                    <a:bodyPr/>
                    <a:lstStyle/>
                    <a:p>
                      <a:pPr algn="ctr">
                        <a:lnSpc>
                          <a:spcPct val="100000"/>
                        </a:lnSpc>
                        <a:spcBef>
                          <a:spcPts val="290"/>
                        </a:spcBef>
                      </a:pPr>
                      <a:r>
                        <a:rPr sz="1800" dirty="0">
                          <a:solidFill>
                            <a:srgbClr val="00AF50"/>
                          </a:solidFill>
                          <a:latin typeface="kiloji"/>
                          <a:cs typeface="kiloji"/>
                        </a:rPr>
                        <a:t>✔</a:t>
                      </a:r>
                      <a:endParaRPr sz="1800">
                        <a:latin typeface="kiloji"/>
                        <a:cs typeface="kiloji"/>
                      </a:endParaRPr>
                    </a:p>
                  </a:txBody>
                  <a:tcPr marL="0" marR="0" marT="3683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E6E9"/>
                    </a:solidFill>
                  </a:tcPr>
                </a:tc>
              </a:tr>
              <a:tr h="523240">
                <a:tc>
                  <a:txBody>
                    <a:bodyPr/>
                    <a:lstStyle/>
                    <a:p>
                      <a:pPr marL="89535">
                        <a:lnSpc>
                          <a:spcPct val="100000"/>
                        </a:lnSpc>
                        <a:spcBef>
                          <a:spcPts val="300"/>
                        </a:spcBef>
                      </a:pPr>
                      <a:r>
                        <a:rPr sz="1600" spc="5" dirty="0">
                          <a:solidFill>
                            <a:srgbClr val="0E5C5F"/>
                          </a:solidFill>
                          <a:latin typeface="RobotoRegular"/>
                          <a:cs typeface="RobotoRegular"/>
                        </a:rPr>
                        <a:t>Cùng gói</a:t>
                      </a:r>
                      <a:endParaRPr sz="1600">
                        <a:latin typeface="RobotoRegular"/>
                        <a:cs typeface="RobotoRegular"/>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3F4"/>
                    </a:solidFill>
                  </a:tcPr>
                </a:tc>
                <a:tc>
                  <a:txBody>
                    <a:bodyPr/>
                    <a:lstStyle/>
                    <a:p>
                      <a:pPr algn="ctr">
                        <a:lnSpc>
                          <a:spcPct val="100000"/>
                        </a:lnSpc>
                        <a:spcBef>
                          <a:spcPts val="290"/>
                        </a:spcBef>
                      </a:pPr>
                      <a:r>
                        <a:rPr sz="1800" dirty="0">
                          <a:solidFill>
                            <a:srgbClr val="00AF50"/>
                          </a:solidFill>
                          <a:latin typeface="kiloji"/>
                          <a:cs typeface="kiloji"/>
                        </a:rPr>
                        <a:t>✔</a:t>
                      </a:r>
                      <a:endParaRPr sz="1800">
                        <a:latin typeface="kiloji"/>
                        <a:cs typeface="kiloji"/>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3F4"/>
                    </a:solidFill>
                  </a:tcPr>
                </a:tc>
                <a:tc>
                  <a:txBody>
                    <a:bodyPr/>
                    <a:lstStyle/>
                    <a:p>
                      <a:pPr algn="ctr">
                        <a:lnSpc>
                          <a:spcPct val="100000"/>
                        </a:lnSpc>
                        <a:spcBef>
                          <a:spcPts val="290"/>
                        </a:spcBef>
                      </a:pPr>
                      <a:r>
                        <a:rPr sz="1800" dirty="0">
                          <a:solidFill>
                            <a:srgbClr val="00AF50"/>
                          </a:solidFill>
                          <a:latin typeface="kiloji"/>
                          <a:cs typeface="kiloji"/>
                        </a:rPr>
                        <a:t>✔</a:t>
                      </a:r>
                      <a:endParaRPr sz="1800">
                        <a:latin typeface="kiloji"/>
                        <a:cs typeface="kiloji"/>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3F4"/>
                    </a:solidFill>
                  </a:tcPr>
                </a:tc>
                <a:tc>
                  <a:txBody>
                    <a:bodyPr/>
                    <a:lstStyle/>
                    <a:p>
                      <a:pPr algn="ctr">
                        <a:lnSpc>
                          <a:spcPct val="100000"/>
                        </a:lnSpc>
                        <a:spcBef>
                          <a:spcPts val="290"/>
                        </a:spcBef>
                      </a:pPr>
                      <a:r>
                        <a:rPr sz="1800" dirty="0">
                          <a:solidFill>
                            <a:srgbClr val="C00000"/>
                          </a:solidFill>
                          <a:latin typeface="kiloji"/>
                          <a:cs typeface="kiloji"/>
                        </a:rPr>
                        <a:t>✘</a:t>
                      </a:r>
                      <a:endParaRPr sz="1800">
                        <a:latin typeface="kiloji"/>
                        <a:cs typeface="kiloji"/>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3F4"/>
                    </a:solidFill>
                  </a:tcPr>
                </a:tc>
              </a:tr>
              <a:tr h="523240">
                <a:tc>
                  <a:txBody>
                    <a:bodyPr/>
                    <a:lstStyle/>
                    <a:p>
                      <a:pPr marL="89535">
                        <a:lnSpc>
                          <a:spcPct val="100000"/>
                        </a:lnSpc>
                        <a:spcBef>
                          <a:spcPts val="300"/>
                        </a:spcBef>
                      </a:pPr>
                      <a:r>
                        <a:rPr sz="1600" spc="10" dirty="0">
                          <a:solidFill>
                            <a:srgbClr val="0E5C5F"/>
                          </a:solidFill>
                          <a:latin typeface="RobotoRegular"/>
                          <a:cs typeface="RobotoRegular"/>
                        </a:rPr>
                        <a:t>Khác</a:t>
                      </a:r>
                      <a:r>
                        <a:rPr sz="1600" spc="-20" dirty="0">
                          <a:solidFill>
                            <a:srgbClr val="0E5C5F"/>
                          </a:solidFill>
                          <a:latin typeface="RobotoRegular"/>
                          <a:cs typeface="RobotoRegular"/>
                        </a:rPr>
                        <a:t> </a:t>
                      </a:r>
                      <a:r>
                        <a:rPr sz="1600" spc="5" dirty="0">
                          <a:solidFill>
                            <a:srgbClr val="0E5C5F"/>
                          </a:solidFill>
                          <a:latin typeface="RobotoRegular"/>
                          <a:cs typeface="RobotoRegular"/>
                        </a:rPr>
                        <a:t>gói</a:t>
                      </a:r>
                      <a:endParaRPr sz="1600">
                        <a:latin typeface="RobotoRegular"/>
                        <a:cs typeface="RobotoRegular"/>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E6E9"/>
                    </a:solidFill>
                  </a:tcPr>
                </a:tc>
                <a:tc>
                  <a:txBody>
                    <a:bodyPr/>
                    <a:lstStyle/>
                    <a:p>
                      <a:pPr algn="ctr">
                        <a:lnSpc>
                          <a:spcPct val="100000"/>
                        </a:lnSpc>
                        <a:spcBef>
                          <a:spcPts val="295"/>
                        </a:spcBef>
                      </a:pPr>
                      <a:r>
                        <a:rPr sz="1800" dirty="0">
                          <a:solidFill>
                            <a:srgbClr val="00AF50"/>
                          </a:solidFill>
                          <a:latin typeface="kiloji"/>
                          <a:cs typeface="kiloji"/>
                        </a:rPr>
                        <a:t>✔</a:t>
                      </a:r>
                      <a:endParaRPr sz="1800">
                        <a:latin typeface="kiloji"/>
                        <a:cs typeface="kiloj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E6E9"/>
                    </a:solidFill>
                  </a:tcPr>
                </a:tc>
                <a:tc>
                  <a:txBody>
                    <a:bodyPr/>
                    <a:lstStyle/>
                    <a:p>
                      <a:pPr algn="ctr">
                        <a:lnSpc>
                          <a:spcPct val="100000"/>
                        </a:lnSpc>
                        <a:spcBef>
                          <a:spcPts val="295"/>
                        </a:spcBef>
                      </a:pPr>
                      <a:r>
                        <a:rPr sz="1800" dirty="0">
                          <a:solidFill>
                            <a:srgbClr val="C00000"/>
                          </a:solidFill>
                          <a:latin typeface="kiloji"/>
                          <a:cs typeface="kiloji"/>
                        </a:rPr>
                        <a:t>✘</a:t>
                      </a:r>
                      <a:endParaRPr sz="1800">
                        <a:latin typeface="kiloji"/>
                        <a:cs typeface="kiloj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E6E9"/>
                    </a:solidFill>
                  </a:tcPr>
                </a:tc>
                <a:tc>
                  <a:txBody>
                    <a:bodyPr/>
                    <a:lstStyle/>
                    <a:p>
                      <a:pPr algn="ctr">
                        <a:lnSpc>
                          <a:spcPct val="100000"/>
                        </a:lnSpc>
                        <a:spcBef>
                          <a:spcPts val="295"/>
                        </a:spcBef>
                      </a:pPr>
                      <a:r>
                        <a:rPr sz="1800" dirty="0">
                          <a:solidFill>
                            <a:srgbClr val="C00000"/>
                          </a:solidFill>
                          <a:latin typeface="kiloji"/>
                          <a:cs typeface="kiloji"/>
                        </a:rPr>
                        <a:t>✘</a:t>
                      </a:r>
                      <a:endParaRPr sz="1800">
                        <a:latin typeface="kiloji"/>
                        <a:cs typeface="kiloj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E6E9"/>
                    </a:solid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lgn="l"/>
            <a:r>
              <a:rPr lang="en-US" sz="3600" dirty="0"/>
              <a:t>Lớp và phương thức:</a:t>
            </a:r>
            <a:endParaRPr lang="en-US" sz="3600" dirty="0"/>
          </a:p>
        </p:txBody>
      </p:sp>
      <p:sp>
        <p:nvSpPr>
          <p:cNvPr id="3" name="Content Placeholder 2"/>
          <p:cNvSpPr>
            <a:spLocks noGrp="1"/>
          </p:cNvSpPr>
          <p:nvPr>
            <p:ph sz="half" idx="1"/>
          </p:nvPr>
        </p:nvSpPr>
        <p:spPr/>
        <p:txBody>
          <a:bodyPr/>
          <a:lstStyle/>
          <a:p>
            <a:pPr marL="0" indent="0">
              <a:buNone/>
            </a:pPr>
            <a:endParaRPr lang="en-US" dirty="0" smtClean="0">
              <a:latin typeface="Courier New" panose="02070309020205020404" pitchFamily="49" charset="0"/>
              <a:cs typeface="Courier New" panose="02070309020205020404" pitchFamily="49" charset="0"/>
            </a:endParaRPr>
          </a:p>
          <a:p>
            <a:pPr marL="0" indent="0">
              <a:buNone/>
            </a:pP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fld>
            <a:endParaRPr lang="en-US" dirty="0"/>
          </a:p>
        </p:txBody>
      </p:sp>
      <p:graphicFrame>
        <p:nvGraphicFramePr>
          <p:cNvPr id="9" name="Content Placeholder 8"/>
          <p:cNvGraphicFramePr>
            <a:graphicFrameLocks noChangeAspect="1"/>
          </p:cNvGraphicFramePr>
          <p:nvPr>
            <p:ph sz="half" idx="2"/>
          </p:nvPr>
        </p:nvGraphicFramePr>
        <p:xfrm>
          <a:off x="1257300" y="1874520"/>
          <a:ext cx="9888855" cy="3916680"/>
        </p:xfrm>
        <a:graphic>
          <a:graphicData uri="http://schemas.openxmlformats.org/presentationml/2006/ole">
            <mc:AlternateContent xmlns:mc="http://schemas.openxmlformats.org/markup-compatibility/2006">
              <mc:Choice xmlns:v="urn:schemas-microsoft-com:vml" Requires="v">
                <p:oleObj spid="_x0000_s10" name="" r:id="rId1" imgW="11600815" imgH="3648075" progId="Paint.Picture">
                  <p:embed/>
                </p:oleObj>
              </mc:Choice>
              <mc:Fallback>
                <p:oleObj name="" r:id="rId1" imgW="11600815" imgH="3648075" progId="Paint.Picture">
                  <p:embed/>
                  <p:pic>
                    <p:nvPicPr>
                      <p:cNvPr id="0" name="Picture 9"/>
                      <p:cNvPicPr/>
                      <p:nvPr/>
                    </p:nvPicPr>
                    <p:blipFill>
                      <a:blip r:embed="rId2"/>
                      <a:stretch>
                        <a:fillRect/>
                      </a:stretch>
                    </p:blipFill>
                    <p:spPr>
                      <a:xfrm>
                        <a:off x="1257300" y="1874520"/>
                        <a:ext cx="9888855" cy="3916680"/>
                      </a:xfrm>
                      <a:prstGeom prst="rect">
                        <a:avLst/>
                      </a:prstGeom>
                    </p:spPr>
                  </p:pic>
                </p:oleObj>
              </mc:Fallback>
            </mc:AlternateContent>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600" smtClean="0"/>
              <a:t>	Cách viết class trong Java</a:t>
            </a:r>
            <a:endParaRPr lang="en-US" sz="3600" smtClean="0"/>
          </a:p>
        </p:txBody>
      </p:sp>
      <p:sp>
        <p:nvSpPr>
          <p:cNvPr id="3" name="Content Placeholder 2"/>
          <p:cNvSpPr>
            <a:spLocks noGrp="1"/>
          </p:cNvSpPr>
          <p:nvPr>
            <p:ph idx="1"/>
          </p:nvPr>
        </p:nvSpPr>
        <p:spPr>
          <a:xfrm>
            <a:off x="715645" y="1615440"/>
            <a:ext cx="10972800" cy="4525963"/>
          </a:xfrm>
        </p:spPr>
        <p:txBody>
          <a:bodyPr/>
          <a:lstStyle/>
          <a:p>
            <a:r>
              <a:rPr lang="en-US" dirty="0" err="1" smtClean="0"/>
              <a:t>Lớp</a:t>
            </a:r>
            <a:r>
              <a:rPr lang="en-US" dirty="0" smtClean="0"/>
              <a:t> </a:t>
            </a:r>
            <a:r>
              <a:rPr lang="en-US" dirty="0" err="1" smtClean="0"/>
              <a:t>trong</a:t>
            </a:r>
            <a:r>
              <a:rPr lang="en-US" dirty="0" smtClean="0"/>
              <a:t> Java</a:t>
            </a:r>
            <a:endParaRPr lang="en-US" dirty="0" smtClean="0"/>
          </a:p>
          <a:p>
            <a:r>
              <a:rPr lang="en-US" dirty="0" err="1" smtClean="0"/>
              <a:t>Khai</a:t>
            </a:r>
            <a:r>
              <a:rPr lang="en-US" dirty="0" smtClean="0"/>
              <a:t> </a:t>
            </a:r>
            <a:r>
              <a:rPr lang="en-US" dirty="0" err="1" smtClean="0"/>
              <a:t>báo</a:t>
            </a:r>
            <a:r>
              <a:rPr lang="en-US" dirty="0" smtClean="0"/>
              <a:t> </a:t>
            </a:r>
            <a:r>
              <a:rPr lang="en-US" dirty="0" err="1" smtClean="0"/>
              <a:t>định</a:t>
            </a:r>
            <a:r>
              <a:rPr lang="en-US" dirty="0" smtClean="0"/>
              <a:t> </a:t>
            </a:r>
            <a:r>
              <a:rPr lang="en-US" dirty="0" err="1" smtClean="0"/>
              <a:t>nghĩa</a:t>
            </a:r>
            <a:r>
              <a:rPr lang="en-US" dirty="0" smtClean="0"/>
              <a:t> </a:t>
            </a:r>
            <a:r>
              <a:rPr lang="en-US" dirty="0" err="1" smtClean="0"/>
              <a:t>lớp</a:t>
            </a:r>
            <a:endParaRPr lang="en-US" dirty="0" smtClean="0"/>
          </a:p>
          <a:p>
            <a:r>
              <a:rPr lang="en-US" dirty="0" err="1" smtClean="0"/>
              <a:t>Thuộc</a:t>
            </a:r>
            <a:r>
              <a:rPr lang="en-US" dirty="0" smtClean="0"/>
              <a:t> </a:t>
            </a:r>
            <a:r>
              <a:rPr lang="en-US" dirty="0" err="1"/>
              <a:t>tính</a:t>
            </a:r>
            <a:r>
              <a:rPr lang="en-US" dirty="0"/>
              <a:t> </a:t>
            </a:r>
            <a:r>
              <a:rPr lang="en-US" dirty="0" err="1"/>
              <a:t>của</a:t>
            </a:r>
            <a:r>
              <a:rPr lang="en-US" dirty="0"/>
              <a:t> </a:t>
            </a:r>
            <a:r>
              <a:rPr lang="en-US" dirty="0" err="1" smtClean="0"/>
              <a:t>lớp</a:t>
            </a:r>
            <a:endParaRPr lang="en-US" dirty="0" smtClean="0"/>
          </a:p>
          <a:p>
            <a:r>
              <a:rPr lang="en-US" dirty="0" err="1" smtClean="0"/>
              <a:t>Phương</a:t>
            </a:r>
            <a:r>
              <a:rPr lang="en-US" dirty="0" smtClean="0"/>
              <a:t> </a:t>
            </a:r>
            <a:r>
              <a:rPr lang="en-US" dirty="0" err="1" smtClean="0"/>
              <a:t>thức</a:t>
            </a:r>
            <a:r>
              <a:rPr lang="en-US" dirty="0" smtClean="0"/>
              <a:t> </a:t>
            </a:r>
            <a:r>
              <a:rPr lang="en-US" dirty="0" err="1" smtClean="0"/>
              <a:t>của</a:t>
            </a:r>
            <a:r>
              <a:rPr lang="en-US" dirty="0" smtClean="0"/>
              <a:t> </a:t>
            </a:r>
            <a:r>
              <a:rPr lang="en-US" dirty="0" err="1" smtClean="0"/>
              <a:t>lớp</a:t>
            </a:r>
            <a:r>
              <a:rPr lang="en-US" dirty="0" smtClean="0"/>
              <a:t> </a:t>
            </a:r>
            <a:endParaRPr lang="en-US" dirty="0" smtClean="0"/>
          </a:p>
          <a:p>
            <a:r>
              <a:rPr lang="vi-VN" dirty="0" smtClean="0"/>
              <a:t>Tạo </a:t>
            </a:r>
            <a:r>
              <a:rPr lang="vi-VN" dirty="0"/>
              <a:t>đối tượng của </a:t>
            </a:r>
            <a:r>
              <a:rPr lang="vi-VN" dirty="0" smtClean="0"/>
              <a:t>lớp</a:t>
            </a:r>
            <a:endParaRPr lang="en-US" dirty="0" smtClean="0"/>
          </a:p>
          <a:p>
            <a:r>
              <a:rPr lang="en-US" dirty="0" smtClean="0"/>
              <a:t>this</a:t>
            </a:r>
            <a:endParaRPr lang="en-US" dirty="0" smtClean="0"/>
          </a:p>
          <a:p>
            <a:r>
              <a:rPr lang="en-US" dirty="0" err="1" smtClean="0"/>
              <a:t>Phương</a:t>
            </a:r>
            <a:r>
              <a:rPr lang="en-US" dirty="0" smtClean="0"/>
              <a:t> </a:t>
            </a:r>
            <a:r>
              <a:rPr lang="en-US" dirty="0" err="1" smtClean="0"/>
              <a:t>thức</a:t>
            </a:r>
            <a:r>
              <a:rPr lang="en-US" dirty="0" smtClean="0"/>
              <a:t> </a:t>
            </a:r>
            <a:r>
              <a:rPr lang="en-US" dirty="0" err="1" smtClean="0"/>
              <a:t>chồng</a:t>
            </a:r>
            <a:r>
              <a:rPr lang="en-US" dirty="0" smtClean="0"/>
              <a:t> overloading</a:t>
            </a:r>
            <a:endParaRPr lang="en-US" dirty="0" smtClean="0"/>
          </a:p>
          <a:p>
            <a:r>
              <a:rPr lang="en-US" dirty="0" smtClean="0"/>
              <a:t>Encapsulation (</a:t>
            </a:r>
            <a:r>
              <a:rPr lang="en-US" dirty="0" err="1" smtClean="0"/>
              <a:t>che</a:t>
            </a:r>
            <a:r>
              <a:rPr lang="en-US" dirty="0" smtClean="0"/>
              <a:t> </a:t>
            </a:r>
            <a:r>
              <a:rPr lang="en-US" dirty="0" err="1" smtClean="0"/>
              <a:t>dấu</a:t>
            </a:r>
            <a:r>
              <a:rPr lang="en-US" dirty="0" smtClean="0"/>
              <a:t> </a:t>
            </a:r>
            <a:r>
              <a:rPr lang="en-US" dirty="0" err="1" smtClean="0"/>
              <a:t>thông</a:t>
            </a:r>
            <a:r>
              <a:rPr lang="en-US" dirty="0" smtClean="0"/>
              <a:t> tin </a:t>
            </a:r>
            <a:r>
              <a:rPr lang="en-US" dirty="0" err="1" smtClean="0"/>
              <a:t>trong</a:t>
            </a:r>
            <a:r>
              <a:rPr lang="en-US" dirty="0" smtClean="0"/>
              <a:t> </a:t>
            </a:r>
            <a:r>
              <a:rPr lang="en-US" dirty="0" err="1" smtClean="0"/>
              <a:t>lớp</a:t>
            </a:r>
            <a:r>
              <a:rPr lang="en-US" dirty="0" smtClean="0"/>
              <a:t>)</a:t>
            </a:r>
            <a:endParaRPr lang="en-US" dirty="0"/>
          </a:p>
          <a:p>
            <a:pPr marL="0" indent="0">
              <a:buNone/>
            </a:pPr>
            <a:endParaRPr lang="en-US" dirty="0" smtClean="0"/>
          </a:p>
          <a:p>
            <a:pPr marL="0" indent="0">
              <a:buNone/>
            </a:pP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indent="0" algn="l"/>
            <a:r>
              <a:rPr lang="en-US" sz="3600" dirty="0">
                <a:sym typeface="+mn-ea"/>
              </a:rPr>
              <a:t>Class, abstract class, interface</a:t>
            </a:r>
            <a:br>
              <a:rPr lang="en-US" sz="3600" dirty="0"/>
            </a:br>
            <a:endParaRPr lang="en-US" sz="3600" dirty="0"/>
          </a:p>
        </p:txBody>
      </p:sp>
      <p:sp>
        <p:nvSpPr>
          <p:cNvPr id="3" name="Content Placeholder 2"/>
          <p:cNvSpPr>
            <a:spLocks noGrp="1"/>
          </p:cNvSpPr>
          <p:nvPr>
            <p:ph sz="half" idx="1"/>
          </p:nvPr>
        </p:nvSpPr>
        <p:spPr/>
        <p:txBody>
          <a:bodyPr/>
          <a:lstStyle/>
          <a:p>
            <a:pPr marL="0" indent="0">
              <a:buNone/>
            </a:pPr>
            <a:endParaRPr lang="en-US" dirty="0" smtClean="0">
              <a:latin typeface="Courier New" panose="02070309020205020404" pitchFamily="49" charset="0"/>
              <a:cs typeface="Courier New" panose="02070309020205020404" pitchFamily="49" charset="0"/>
            </a:endParaRPr>
          </a:p>
          <a:p>
            <a:pPr marL="0" indent="0">
              <a:buNone/>
            </a:pP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fld>
            <a:endParaRPr lang="en-US" dirty="0"/>
          </a:p>
        </p:txBody>
      </p:sp>
      <p:graphicFrame>
        <p:nvGraphicFramePr>
          <p:cNvPr id="6" name="Content Placeholder 5"/>
          <p:cNvGraphicFramePr>
            <a:graphicFrameLocks noChangeAspect="1"/>
          </p:cNvGraphicFramePr>
          <p:nvPr>
            <p:ph sz="half" idx="2"/>
          </p:nvPr>
        </p:nvGraphicFramePr>
        <p:xfrm>
          <a:off x="3059430" y="1489710"/>
          <a:ext cx="6073140" cy="4755515"/>
        </p:xfrm>
        <a:graphic>
          <a:graphicData uri="http://schemas.openxmlformats.org/presentationml/2006/ole">
            <mc:AlternateContent xmlns:mc="http://schemas.openxmlformats.org/markup-compatibility/2006">
              <mc:Choice xmlns:v="urn:schemas-microsoft-com:vml" Requires="v">
                <p:oleObj spid="_x0000_s7" name="" r:id="rId1" imgW="4610100" imgH="3609975" progId="Paint.Picture">
                  <p:embed/>
                </p:oleObj>
              </mc:Choice>
              <mc:Fallback>
                <p:oleObj name="" r:id="rId1" imgW="4610100" imgH="3609975" progId="Paint.Picture">
                  <p:embed/>
                  <p:pic>
                    <p:nvPicPr>
                      <p:cNvPr id="0" name="Picture 6"/>
                      <p:cNvPicPr/>
                      <p:nvPr/>
                    </p:nvPicPr>
                    <p:blipFill>
                      <a:blip r:embed="rId2"/>
                      <a:stretch>
                        <a:fillRect/>
                      </a:stretch>
                    </p:blipFill>
                    <p:spPr>
                      <a:xfrm>
                        <a:off x="3059430" y="1489710"/>
                        <a:ext cx="6073140" cy="4755515"/>
                      </a:xfrm>
                      <a:prstGeom prst="rect">
                        <a:avLst/>
                      </a:prstGeom>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indent="0" algn="l"/>
            <a:r>
              <a:rPr lang="en-US" sz="3600" dirty="0">
                <a:sym typeface="+mn-ea"/>
              </a:rPr>
              <a:t>Multi Classes</a:t>
            </a:r>
            <a:br>
              <a:rPr lang="en-US" sz="3600" dirty="0"/>
            </a:br>
            <a:endParaRPr lang="en-US" sz="3600" dirty="0"/>
          </a:p>
        </p:txBody>
      </p:sp>
      <p:sp>
        <p:nvSpPr>
          <p:cNvPr id="3" name="Content Placeholder 2"/>
          <p:cNvSpPr>
            <a:spLocks noGrp="1"/>
          </p:cNvSpPr>
          <p:nvPr>
            <p:ph sz="half" idx="1"/>
          </p:nvPr>
        </p:nvSpPr>
        <p:spPr/>
        <p:txBody>
          <a:bodyPr/>
          <a:lstStyle/>
          <a:p>
            <a:pPr marL="0" indent="0">
              <a:buNone/>
            </a:pPr>
            <a:endParaRPr lang="en-US" dirty="0" smtClean="0">
              <a:latin typeface="Courier New" panose="02070309020205020404" pitchFamily="49" charset="0"/>
              <a:cs typeface="Courier New" panose="02070309020205020404" pitchFamily="49" charset="0"/>
            </a:endParaRPr>
          </a:p>
          <a:p>
            <a:pPr marL="0" indent="0">
              <a:buNone/>
            </a:pP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fld>
            <a:endParaRPr lang="en-US" dirty="0"/>
          </a:p>
        </p:txBody>
      </p:sp>
      <p:graphicFrame>
        <p:nvGraphicFramePr>
          <p:cNvPr id="8" name="Content Placeholder 7"/>
          <p:cNvGraphicFramePr>
            <a:graphicFrameLocks noChangeAspect="1"/>
          </p:cNvGraphicFramePr>
          <p:nvPr>
            <p:ph sz="half" idx="2"/>
          </p:nvPr>
        </p:nvGraphicFramePr>
        <p:xfrm>
          <a:off x="3616325" y="1403350"/>
          <a:ext cx="4237990" cy="5275580"/>
        </p:xfrm>
        <a:graphic>
          <a:graphicData uri="http://schemas.openxmlformats.org/presentationml/2006/ole">
            <mc:AlternateContent xmlns:mc="http://schemas.openxmlformats.org/markup-compatibility/2006">
              <mc:Choice xmlns:v="urn:schemas-microsoft-com:vml" Requires="v">
                <p:oleObj spid="_x0000_s9" name="" r:id="rId1" imgW="3695700" imgH="4600575" progId="Paint.Picture">
                  <p:embed/>
                </p:oleObj>
              </mc:Choice>
              <mc:Fallback>
                <p:oleObj name="" r:id="rId1" imgW="3695700" imgH="4600575" progId="Paint.Picture">
                  <p:embed/>
                  <p:pic>
                    <p:nvPicPr>
                      <p:cNvPr id="0" name="Picture 8"/>
                      <p:cNvPicPr/>
                      <p:nvPr/>
                    </p:nvPicPr>
                    <p:blipFill>
                      <a:blip r:embed="rId2"/>
                      <a:stretch>
                        <a:fillRect/>
                      </a:stretch>
                    </p:blipFill>
                    <p:spPr>
                      <a:xfrm>
                        <a:off x="3616325" y="1403350"/>
                        <a:ext cx="4237990" cy="5275580"/>
                      </a:xfrm>
                      <a:prstGeom prst="rect">
                        <a:avLst/>
                      </a:prstGeom>
                    </p:spPr>
                  </p:pic>
                </p:oleObj>
              </mc:Fallback>
            </mc:AlternateContent>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indent="0" algn="l"/>
            <a:r>
              <a:rPr lang="en-US" sz="3600" dirty="0">
                <a:sym typeface="+mn-ea"/>
              </a:rPr>
              <a:t>Access Modifier (properties)</a:t>
            </a:r>
            <a:br>
              <a:rPr lang="en-US" sz="3600" dirty="0"/>
            </a:br>
            <a:endParaRPr lang="en-US" sz="3600" dirty="0"/>
          </a:p>
        </p:txBody>
      </p:sp>
      <p:sp>
        <p:nvSpPr>
          <p:cNvPr id="3" name="Content Placeholder 2"/>
          <p:cNvSpPr>
            <a:spLocks noGrp="1"/>
          </p:cNvSpPr>
          <p:nvPr>
            <p:ph sz="half" idx="1"/>
          </p:nvPr>
        </p:nvSpPr>
        <p:spPr/>
        <p:txBody>
          <a:bodyPr/>
          <a:lstStyle/>
          <a:p>
            <a:pPr marL="0" indent="0">
              <a:buNone/>
            </a:pPr>
            <a:endParaRPr lang="en-US" dirty="0" smtClean="0">
              <a:latin typeface="Courier New" panose="02070309020205020404" pitchFamily="49" charset="0"/>
              <a:cs typeface="Courier New" panose="02070309020205020404" pitchFamily="49" charset="0"/>
            </a:endParaRPr>
          </a:p>
          <a:p>
            <a:pPr marL="0" indent="0">
              <a:buNone/>
            </a:pP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fld>
            <a:endParaRPr lang="en-US" dirty="0"/>
          </a:p>
        </p:txBody>
      </p:sp>
      <p:graphicFrame>
        <p:nvGraphicFramePr>
          <p:cNvPr id="8" name="Content Placeholder 7"/>
          <p:cNvGraphicFramePr>
            <a:graphicFrameLocks noChangeAspect="1"/>
          </p:cNvGraphicFramePr>
          <p:nvPr>
            <p:ph sz="half" idx="2"/>
          </p:nvPr>
        </p:nvGraphicFramePr>
        <p:xfrm>
          <a:off x="3085465" y="1600200"/>
          <a:ext cx="5652135" cy="4887595"/>
        </p:xfrm>
        <a:graphic>
          <a:graphicData uri="http://schemas.openxmlformats.org/presentationml/2006/ole">
            <mc:AlternateContent xmlns:mc="http://schemas.openxmlformats.org/markup-compatibility/2006">
              <mc:Choice xmlns:v="urn:schemas-microsoft-com:vml" Requires="v">
                <p:oleObj spid="_x0000_s9" name="" r:id="rId1" imgW="3943350" imgH="3409950" progId="Paint.Picture">
                  <p:embed/>
                </p:oleObj>
              </mc:Choice>
              <mc:Fallback>
                <p:oleObj name="" r:id="rId1" imgW="3943350" imgH="3409950" progId="Paint.Picture">
                  <p:embed/>
                  <p:pic>
                    <p:nvPicPr>
                      <p:cNvPr id="0" name="Picture 8"/>
                      <p:cNvPicPr/>
                      <p:nvPr/>
                    </p:nvPicPr>
                    <p:blipFill>
                      <a:blip r:embed="rId2"/>
                      <a:stretch>
                        <a:fillRect/>
                      </a:stretch>
                    </p:blipFill>
                    <p:spPr>
                      <a:xfrm>
                        <a:off x="3085465" y="1600200"/>
                        <a:ext cx="5652135" cy="4887595"/>
                      </a:xfrm>
                      <a:prstGeom prst="rect">
                        <a:avLst/>
                      </a:prstGeom>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indent="0" algn="l"/>
            <a:r>
              <a:rPr lang="en-US" sz="3600" dirty="0">
                <a:sym typeface="+mn-ea"/>
              </a:rPr>
              <a:t>Access Modifier (Method)</a:t>
            </a:r>
            <a:br>
              <a:rPr lang="en-US" sz="3600" dirty="0"/>
            </a:br>
            <a:endParaRPr lang="en-US" sz="3600" dirty="0"/>
          </a:p>
        </p:txBody>
      </p:sp>
      <p:sp>
        <p:nvSpPr>
          <p:cNvPr id="3" name="Content Placeholder 2"/>
          <p:cNvSpPr>
            <a:spLocks noGrp="1"/>
          </p:cNvSpPr>
          <p:nvPr>
            <p:ph sz="half" idx="1"/>
          </p:nvPr>
        </p:nvSpPr>
        <p:spPr/>
        <p:txBody>
          <a:bodyPr/>
          <a:lstStyle/>
          <a:p>
            <a:pPr marL="0" indent="0">
              <a:buNone/>
            </a:pPr>
            <a:endParaRPr lang="en-US" dirty="0" smtClean="0">
              <a:latin typeface="Courier New" panose="02070309020205020404" pitchFamily="49" charset="0"/>
              <a:cs typeface="Courier New" panose="02070309020205020404" pitchFamily="49" charset="0"/>
            </a:endParaRPr>
          </a:p>
          <a:p>
            <a:pPr marL="0" indent="0">
              <a:buNone/>
            </a:pP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fld>
            <a:endParaRPr lang="en-US" dirty="0"/>
          </a:p>
        </p:txBody>
      </p:sp>
      <p:graphicFrame>
        <p:nvGraphicFramePr>
          <p:cNvPr id="11" name="Content Placeholder 10"/>
          <p:cNvGraphicFramePr>
            <a:graphicFrameLocks noChangeAspect="1"/>
          </p:cNvGraphicFramePr>
          <p:nvPr>
            <p:ph sz="half" idx="2"/>
          </p:nvPr>
        </p:nvGraphicFramePr>
        <p:xfrm>
          <a:off x="3300730" y="974090"/>
          <a:ext cx="4826000" cy="5726430"/>
        </p:xfrm>
        <a:graphic>
          <a:graphicData uri="http://schemas.openxmlformats.org/presentationml/2006/ole">
            <mc:AlternateContent xmlns:mc="http://schemas.openxmlformats.org/markup-compatibility/2006">
              <mc:Choice xmlns:v="urn:schemas-microsoft-com:vml" Requires="v">
                <p:oleObj spid="_x0000_s12" name="" r:id="rId1" imgW="4648200" imgH="5514975" progId="Paint.Picture">
                  <p:embed/>
                </p:oleObj>
              </mc:Choice>
              <mc:Fallback>
                <p:oleObj name="" r:id="rId1" imgW="4648200" imgH="5514975" progId="Paint.Picture">
                  <p:embed/>
                  <p:pic>
                    <p:nvPicPr>
                      <p:cNvPr id="0" name="Picture 11"/>
                      <p:cNvPicPr/>
                      <p:nvPr/>
                    </p:nvPicPr>
                    <p:blipFill>
                      <a:blip r:embed="rId2"/>
                      <a:stretch>
                        <a:fillRect/>
                      </a:stretch>
                    </p:blipFill>
                    <p:spPr>
                      <a:xfrm>
                        <a:off x="3300730" y="974090"/>
                        <a:ext cx="4826000" cy="5726430"/>
                      </a:xfrm>
                      <a:prstGeom prst="rect">
                        <a:avLst/>
                      </a:prstGeom>
                    </p:spPr>
                  </p:pic>
                </p:oleObj>
              </mc:Fallback>
            </mc:AlternateContent>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indent="0" algn="l"/>
            <a:r>
              <a:rPr lang="en-US" sz="3600" dirty="0">
                <a:sym typeface="+mn-ea"/>
              </a:rPr>
              <a:t>Access Modifier (Method)</a:t>
            </a:r>
            <a:br>
              <a:rPr lang="en-US" sz="3600" dirty="0"/>
            </a:br>
            <a:endParaRPr lang="en-US" sz="3600" dirty="0"/>
          </a:p>
        </p:txBody>
      </p:sp>
      <p:sp>
        <p:nvSpPr>
          <p:cNvPr id="3" name="Content Placeholder 2"/>
          <p:cNvSpPr>
            <a:spLocks noGrp="1"/>
          </p:cNvSpPr>
          <p:nvPr>
            <p:ph sz="half" idx="1"/>
          </p:nvPr>
        </p:nvSpPr>
        <p:spPr/>
        <p:txBody>
          <a:bodyPr/>
          <a:lstStyle/>
          <a:p>
            <a:pPr marL="0" indent="0">
              <a:buNone/>
            </a:pPr>
            <a:endParaRPr lang="en-US" dirty="0" smtClean="0">
              <a:latin typeface="Courier New" panose="02070309020205020404" pitchFamily="49" charset="0"/>
              <a:cs typeface="Courier New" panose="02070309020205020404" pitchFamily="49" charset="0"/>
            </a:endParaRPr>
          </a:p>
          <a:p>
            <a:pPr marL="0" indent="0">
              <a:buNone/>
            </a:pP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fld>
            <a:endParaRPr lang="en-US" dirty="0"/>
          </a:p>
        </p:txBody>
      </p:sp>
      <p:graphicFrame>
        <p:nvGraphicFramePr>
          <p:cNvPr id="6" name="Content Placeholder 5"/>
          <p:cNvGraphicFramePr>
            <a:graphicFrameLocks noChangeAspect="1"/>
          </p:cNvGraphicFramePr>
          <p:nvPr>
            <p:ph sz="half" idx="2"/>
          </p:nvPr>
        </p:nvGraphicFramePr>
        <p:xfrm>
          <a:off x="3846830" y="1061085"/>
          <a:ext cx="4724400" cy="5660390"/>
        </p:xfrm>
        <a:graphic>
          <a:graphicData uri="http://schemas.openxmlformats.org/presentationml/2006/ole">
            <mc:AlternateContent xmlns:mc="http://schemas.openxmlformats.org/markup-compatibility/2006">
              <mc:Choice xmlns:v="urn:schemas-microsoft-com:vml" Requires="v">
                <p:oleObj spid="_x0000_s7" name="" r:id="rId1" imgW="4229100" imgH="5067300" progId="Paint.Picture">
                  <p:embed/>
                </p:oleObj>
              </mc:Choice>
              <mc:Fallback>
                <p:oleObj name="" r:id="rId1" imgW="4229100" imgH="5067300" progId="Paint.Picture">
                  <p:embed/>
                  <p:pic>
                    <p:nvPicPr>
                      <p:cNvPr id="0" name="Picture 6"/>
                      <p:cNvPicPr/>
                      <p:nvPr/>
                    </p:nvPicPr>
                    <p:blipFill>
                      <a:blip r:embed="rId2"/>
                      <a:stretch>
                        <a:fillRect/>
                      </a:stretch>
                    </p:blipFill>
                    <p:spPr>
                      <a:xfrm>
                        <a:off x="3846830" y="1061085"/>
                        <a:ext cx="4724400" cy="5660390"/>
                      </a:xfrm>
                      <a:prstGeom prst="rect">
                        <a:avLst/>
                      </a:prstGeom>
                    </p:spPr>
                  </p:pic>
                </p:oleObj>
              </mc:Fallback>
            </mc:AlternateContent>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l"/>
            <a:r>
              <a:rPr spc="95" dirty="0">
                <a:solidFill>
                  <a:srgbClr val="585858"/>
                </a:solidFill>
                <a:latin typeface="Verdana" panose="020B0604030504040204"/>
                <a:cs typeface="Verdana" panose="020B0604030504040204"/>
                <a:sym typeface="+mn-ea"/>
              </a:rPr>
              <a:t>Tạo</a:t>
            </a:r>
            <a:r>
              <a:rPr spc="-330" dirty="0">
                <a:solidFill>
                  <a:srgbClr val="585858"/>
                </a:solidFill>
                <a:latin typeface="Verdana" panose="020B0604030504040204"/>
                <a:cs typeface="Verdana" panose="020B0604030504040204"/>
                <a:sym typeface="+mn-ea"/>
              </a:rPr>
              <a:t> </a:t>
            </a:r>
            <a:r>
              <a:rPr spc="130" dirty="0">
                <a:solidFill>
                  <a:srgbClr val="585858"/>
                </a:solidFill>
                <a:latin typeface="Verdana" panose="020B0604030504040204"/>
                <a:cs typeface="Verdana" panose="020B0604030504040204"/>
                <a:sym typeface="+mn-ea"/>
              </a:rPr>
              <a:t>và</a:t>
            </a:r>
            <a:r>
              <a:rPr spc="-335" dirty="0">
                <a:solidFill>
                  <a:srgbClr val="585858"/>
                </a:solidFill>
                <a:latin typeface="Verdana" panose="020B0604030504040204"/>
                <a:cs typeface="Verdana" panose="020B0604030504040204"/>
                <a:sym typeface="+mn-ea"/>
              </a:rPr>
              <a:t> </a:t>
            </a:r>
            <a:r>
              <a:rPr spc="-30" dirty="0">
                <a:solidFill>
                  <a:srgbClr val="585858"/>
                </a:solidFill>
                <a:latin typeface="Verdana" panose="020B0604030504040204"/>
                <a:cs typeface="Verdana" panose="020B0604030504040204"/>
                <a:sym typeface="+mn-ea"/>
              </a:rPr>
              <a:t>sử</a:t>
            </a:r>
            <a:r>
              <a:rPr spc="-315" dirty="0">
                <a:solidFill>
                  <a:srgbClr val="585858"/>
                </a:solidFill>
                <a:latin typeface="Verdana" panose="020B0604030504040204"/>
                <a:cs typeface="Verdana" panose="020B0604030504040204"/>
                <a:sym typeface="+mn-ea"/>
              </a:rPr>
              <a:t> </a:t>
            </a:r>
            <a:r>
              <a:rPr spc="195" dirty="0">
                <a:solidFill>
                  <a:srgbClr val="585858"/>
                </a:solidFill>
                <a:latin typeface="Verdana" panose="020B0604030504040204"/>
                <a:cs typeface="Verdana" panose="020B0604030504040204"/>
                <a:sym typeface="+mn-ea"/>
              </a:rPr>
              <a:t>dụng</a:t>
            </a:r>
            <a:r>
              <a:rPr spc="-335" dirty="0">
                <a:solidFill>
                  <a:srgbClr val="585858"/>
                </a:solidFill>
                <a:latin typeface="Verdana" panose="020B0604030504040204"/>
                <a:cs typeface="Verdana" panose="020B0604030504040204"/>
                <a:sym typeface="+mn-ea"/>
              </a:rPr>
              <a:t> </a:t>
            </a:r>
            <a:r>
              <a:rPr spc="160" dirty="0">
                <a:solidFill>
                  <a:srgbClr val="585858"/>
                </a:solidFill>
                <a:latin typeface="Verdana" panose="020B0604030504040204"/>
                <a:cs typeface="Verdana" panose="020B0604030504040204"/>
                <a:sym typeface="+mn-ea"/>
              </a:rPr>
              <a:t>đối</a:t>
            </a:r>
            <a:r>
              <a:rPr spc="-330" dirty="0">
                <a:solidFill>
                  <a:srgbClr val="585858"/>
                </a:solidFill>
                <a:latin typeface="Verdana" panose="020B0604030504040204"/>
                <a:cs typeface="Verdana" panose="020B0604030504040204"/>
                <a:sym typeface="+mn-ea"/>
              </a:rPr>
              <a:t> </a:t>
            </a:r>
            <a:r>
              <a:rPr spc="90" dirty="0">
                <a:solidFill>
                  <a:srgbClr val="585858"/>
                </a:solidFill>
                <a:latin typeface="Verdana" panose="020B0604030504040204"/>
                <a:cs typeface="Verdana" panose="020B0604030504040204"/>
                <a:sym typeface="+mn-ea"/>
              </a:rPr>
              <a:t>tượng</a:t>
            </a:r>
            <a:endParaRPr lang="en-US"/>
          </a:p>
        </p:txBody>
      </p:sp>
      <p:sp>
        <p:nvSpPr>
          <p:cNvPr id="5" name="Slide Number Placeholder 4"/>
          <p:cNvSpPr>
            <a:spLocks noGrp="1"/>
          </p:cNvSpPr>
          <p:nvPr>
            <p:ph type="sldNum" sz="quarter" idx="12"/>
          </p:nvPr>
        </p:nvSpPr>
        <p:spPr/>
        <p:txBody>
          <a:bodyPr/>
          <a:p>
            <a:fld id="{D57F1E4F-1CFF-5643-939E-217C01CDF565}" type="slidenum">
              <a:rPr lang="en-US" dirty="0"/>
            </a:fld>
            <a:endParaRPr lang="en-US" dirty="0"/>
          </a:p>
        </p:txBody>
      </p:sp>
      <p:sp>
        <p:nvSpPr>
          <p:cNvPr id="8" name="object 8"/>
          <p:cNvSpPr txBox="1"/>
          <p:nvPr/>
        </p:nvSpPr>
        <p:spPr>
          <a:xfrm>
            <a:off x="1512570" y="2971165"/>
            <a:ext cx="9523095" cy="1882140"/>
          </a:xfrm>
          <a:prstGeom prst="rect">
            <a:avLst/>
          </a:prstGeom>
        </p:spPr>
        <p:txBody>
          <a:bodyPr vert="horz" wrap="square" lIns="0" tIns="12700" rIns="0" bIns="0" rtlCol="0">
            <a:spAutoFit/>
          </a:bodyPr>
          <a:p>
            <a:pPr marL="12700">
              <a:lnSpc>
                <a:spcPct val="100000"/>
              </a:lnSpc>
              <a:spcBef>
                <a:spcPts val="100"/>
              </a:spcBef>
            </a:pPr>
            <a:endParaRPr sz="3200">
              <a:latin typeface="Verdana" panose="020B0604030504040204"/>
              <a:cs typeface="Verdana" panose="020B0604030504040204"/>
            </a:endParaRPr>
          </a:p>
          <a:p>
            <a:pPr marL="12700" marR="5080">
              <a:lnSpc>
                <a:spcPts val="1940"/>
              </a:lnSpc>
              <a:spcBef>
                <a:spcPts val="1640"/>
              </a:spcBef>
            </a:pPr>
            <a:r>
              <a:rPr sz="3600" spc="-10" dirty="0">
                <a:solidFill>
                  <a:srgbClr val="585858"/>
                </a:solidFill>
                <a:latin typeface="Arial" panose="020B0604020202020204" pitchFamily="34" charset="0"/>
                <a:cs typeface="Arial" panose="020B0604020202020204" pitchFamily="34" charset="0"/>
              </a:rPr>
              <a:t>Khai </a:t>
            </a:r>
            <a:r>
              <a:rPr sz="3600" spc="-5" dirty="0">
                <a:solidFill>
                  <a:srgbClr val="585858"/>
                </a:solidFill>
                <a:latin typeface="Arial" panose="020B0604020202020204" pitchFamily="34" charset="0"/>
                <a:cs typeface="Arial" panose="020B0604020202020204" pitchFamily="34" charset="0"/>
              </a:rPr>
              <a:t>báo </a:t>
            </a:r>
            <a:r>
              <a:rPr sz="3600" spc="-10" dirty="0">
                <a:solidFill>
                  <a:srgbClr val="585858"/>
                </a:solidFill>
                <a:latin typeface="Arial" panose="020B0604020202020204" pitchFamily="34" charset="0"/>
                <a:cs typeface="Arial" panose="020B0604020202020204" pitchFamily="34" charset="0"/>
              </a:rPr>
              <a:t>và khởi tạo đối tượng. Truy cập</a:t>
            </a:r>
            <a:endParaRPr sz="3600" spc="-10" dirty="0">
              <a:solidFill>
                <a:srgbClr val="585858"/>
              </a:solidFill>
              <a:latin typeface="Arial" panose="020B0604020202020204" pitchFamily="34" charset="0"/>
              <a:cs typeface="Arial" panose="020B0604020202020204" pitchFamily="34" charset="0"/>
            </a:endParaRPr>
          </a:p>
          <a:p>
            <a:pPr marL="12700" marR="5080">
              <a:lnSpc>
                <a:spcPts val="1940"/>
              </a:lnSpc>
              <a:spcBef>
                <a:spcPts val="1640"/>
              </a:spcBef>
            </a:pPr>
            <a:r>
              <a:rPr sz="3600" spc="-5" dirty="0">
                <a:solidFill>
                  <a:srgbClr val="585858"/>
                </a:solidFill>
                <a:latin typeface="Arial" panose="020B0604020202020204" pitchFamily="34" charset="0"/>
                <a:cs typeface="Arial" panose="020B0604020202020204" pitchFamily="34" charset="0"/>
              </a:rPr>
              <a:t>đến </a:t>
            </a:r>
            <a:r>
              <a:rPr sz="3600" spc="-10" dirty="0">
                <a:solidFill>
                  <a:srgbClr val="585858"/>
                </a:solidFill>
                <a:latin typeface="Arial" panose="020B0604020202020204" pitchFamily="34" charset="0"/>
                <a:cs typeface="Arial" panose="020B0604020202020204" pitchFamily="34" charset="0"/>
              </a:rPr>
              <a:t>các phương thức và thuộc tính của </a:t>
            </a:r>
            <a:r>
              <a:rPr sz="3600" spc="-5" dirty="0">
                <a:solidFill>
                  <a:srgbClr val="585858"/>
                </a:solidFill>
                <a:latin typeface="Arial" panose="020B0604020202020204" pitchFamily="34" charset="0"/>
                <a:cs typeface="Arial" panose="020B0604020202020204" pitchFamily="34" charset="0"/>
              </a:rPr>
              <a:t>đối</a:t>
            </a:r>
            <a:r>
              <a:rPr lang="en-US" sz="3600" spc="-5" dirty="0">
                <a:solidFill>
                  <a:srgbClr val="585858"/>
                </a:solidFill>
                <a:latin typeface="Arial" panose="020B0604020202020204" pitchFamily="34" charset="0"/>
                <a:cs typeface="Arial" panose="020B0604020202020204" pitchFamily="34" charset="0"/>
              </a:rPr>
              <a:t> </a:t>
            </a:r>
            <a:endParaRPr lang="en-US" sz="3600" spc="-5" dirty="0">
              <a:solidFill>
                <a:srgbClr val="585858"/>
              </a:solidFill>
              <a:latin typeface="Arial" panose="020B0604020202020204" pitchFamily="34" charset="0"/>
              <a:cs typeface="Arial" panose="020B0604020202020204" pitchFamily="34" charset="0"/>
            </a:endParaRPr>
          </a:p>
          <a:p>
            <a:pPr marL="12700" marR="5080">
              <a:lnSpc>
                <a:spcPts val="1940"/>
              </a:lnSpc>
              <a:spcBef>
                <a:spcPts val="1640"/>
              </a:spcBef>
            </a:pPr>
            <a:r>
              <a:rPr sz="3600" spc="-10" dirty="0">
                <a:solidFill>
                  <a:srgbClr val="585858"/>
                </a:solidFill>
                <a:latin typeface="Arial" panose="020B0604020202020204" pitchFamily="34" charset="0"/>
                <a:cs typeface="Arial" panose="020B0604020202020204" pitchFamily="34" charset="0"/>
              </a:rPr>
              <a:t>tượng</a:t>
            </a:r>
            <a:endParaRPr sz="3600">
              <a:latin typeface="Arial" panose="020B0604020202020204" pitchFamily="34" charset="0"/>
              <a:cs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14830" y="537210"/>
            <a:ext cx="7481570" cy="567055"/>
          </a:xfrm>
          <a:prstGeom prst="rect">
            <a:avLst/>
          </a:prstGeom>
        </p:spPr>
        <p:txBody>
          <a:bodyPr vert="horz" wrap="square" lIns="0" tIns="13335" rIns="0" bIns="0" rtlCol="0">
            <a:spAutoFit/>
          </a:bodyPr>
          <a:lstStyle/>
          <a:p>
            <a:pPr marL="12700" algn="l">
              <a:lnSpc>
                <a:spcPct val="100000"/>
              </a:lnSpc>
              <a:spcBef>
                <a:spcPts val="105"/>
              </a:spcBef>
            </a:pPr>
            <a:r>
              <a:rPr sz="3600" spc="100" dirty="0"/>
              <a:t>Khai</a:t>
            </a:r>
            <a:r>
              <a:rPr sz="3600" spc="-375" dirty="0"/>
              <a:t> </a:t>
            </a:r>
            <a:r>
              <a:rPr sz="3600" spc="225" dirty="0"/>
              <a:t>báo</a:t>
            </a:r>
            <a:r>
              <a:rPr lang="en-US" sz="3600" spc="225" dirty="0"/>
              <a:t> và khởi tạo dữ liệu</a:t>
            </a:r>
            <a:endParaRPr lang="en-US" sz="3600" spc="225" dirty="0"/>
          </a:p>
        </p:txBody>
      </p:sp>
      <p:sp>
        <p:nvSpPr>
          <p:cNvPr id="4" name="object 4"/>
          <p:cNvSpPr txBox="1"/>
          <p:nvPr/>
        </p:nvSpPr>
        <p:spPr>
          <a:xfrm>
            <a:off x="10299192" y="6396240"/>
            <a:ext cx="287020" cy="221615"/>
          </a:xfrm>
          <a:prstGeom prst="rect">
            <a:avLst/>
          </a:prstGeom>
        </p:spPr>
        <p:txBody>
          <a:bodyPr vert="horz" wrap="square" lIns="0" tIns="6350" rIns="0" bIns="0" rtlCol="0">
            <a:spAutoFit/>
          </a:bodyPr>
          <a:lstStyle/>
          <a:p>
            <a:pPr marL="38100">
              <a:lnSpc>
                <a:spcPct val="100000"/>
              </a:lnSpc>
              <a:spcBef>
                <a:spcPts val="50"/>
              </a:spcBef>
            </a:pPr>
            <a:fld id="{81D60167-4931-47E6-BA6A-407CBD079E47}" type="slidenum">
              <a:rPr sz="1400" spc="-90" dirty="0">
                <a:solidFill>
                  <a:srgbClr val="FFFFFF"/>
                </a:solidFill>
                <a:latin typeface="Verdana" panose="020B0604030504040204"/>
                <a:cs typeface="Verdana" panose="020B0604030504040204"/>
              </a:rPr>
            </a:fld>
            <a:endParaRPr sz="1400">
              <a:latin typeface="Verdana" panose="020B0604030504040204"/>
              <a:cs typeface="Verdana" panose="020B0604030504040204"/>
            </a:endParaRPr>
          </a:p>
        </p:txBody>
      </p:sp>
      <p:sp>
        <p:nvSpPr>
          <p:cNvPr id="3" name="object 3"/>
          <p:cNvSpPr txBox="1"/>
          <p:nvPr/>
        </p:nvSpPr>
        <p:spPr>
          <a:xfrm>
            <a:off x="1814830" y="1765935"/>
            <a:ext cx="9263380" cy="3563620"/>
          </a:xfrm>
          <a:prstGeom prst="rect">
            <a:avLst/>
          </a:prstGeom>
        </p:spPr>
        <p:txBody>
          <a:bodyPr vert="horz" wrap="square" lIns="0" tIns="12700" rIns="0" bIns="0" rtlCol="0">
            <a:spAutoFit/>
          </a:bodyPr>
          <a:lstStyle/>
          <a:p>
            <a:pPr marL="286385" indent="-274320">
              <a:lnSpc>
                <a:spcPts val="2590"/>
              </a:lnSpc>
              <a:spcBef>
                <a:spcPts val="100"/>
              </a:spcBef>
              <a:buChar char="•"/>
              <a:tabLst>
                <a:tab pos="286385" algn="l"/>
                <a:tab pos="287020" algn="l"/>
              </a:tabLst>
            </a:pPr>
            <a:r>
              <a:rPr sz="2400" spc="-70" dirty="0">
                <a:solidFill>
                  <a:srgbClr val="585858"/>
                </a:solidFill>
                <a:latin typeface="Arial" panose="020B0604020202020204"/>
                <a:cs typeface="Arial" panose="020B0604020202020204"/>
              </a:rPr>
              <a:t>Để </a:t>
            </a:r>
            <a:r>
              <a:rPr sz="2400" spc="-15" dirty="0">
                <a:solidFill>
                  <a:srgbClr val="585858"/>
                </a:solidFill>
                <a:latin typeface="Arial" panose="020B0604020202020204"/>
                <a:cs typeface="Arial" panose="020B0604020202020204"/>
              </a:rPr>
              <a:t>khai </a:t>
            </a:r>
            <a:r>
              <a:rPr sz="2400" dirty="0">
                <a:solidFill>
                  <a:srgbClr val="585858"/>
                </a:solidFill>
                <a:latin typeface="Arial" panose="020B0604020202020204"/>
                <a:cs typeface="Arial" panose="020B0604020202020204"/>
              </a:rPr>
              <a:t>báo </a:t>
            </a:r>
            <a:r>
              <a:rPr sz="2400" spc="-60" dirty="0">
                <a:solidFill>
                  <a:srgbClr val="585858"/>
                </a:solidFill>
                <a:latin typeface="Arial" panose="020B0604020202020204"/>
                <a:cs typeface="Arial" panose="020B0604020202020204"/>
              </a:rPr>
              <a:t>dữ </a:t>
            </a:r>
            <a:r>
              <a:rPr sz="2400" spc="-30" dirty="0">
                <a:solidFill>
                  <a:srgbClr val="585858"/>
                </a:solidFill>
                <a:latin typeface="Arial" panose="020B0604020202020204"/>
                <a:cs typeface="Arial" panose="020B0604020202020204"/>
              </a:rPr>
              <a:t>liệu, </a:t>
            </a:r>
            <a:r>
              <a:rPr sz="2400" spc="15" dirty="0">
                <a:solidFill>
                  <a:srgbClr val="585858"/>
                </a:solidFill>
                <a:latin typeface="Arial" panose="020B0604020202020204"/>
                <a:cs typeface="Arial" panose="020B0604020202020204"/>
              </a:rPr>
              <a:t>ta </a:t>
            </a:r>
            <a:r>
              <a:rPr sz="2400" spc="-60" dirty="0">
                <a:solidFill>
                  <a:srgbClr val="585858"/>
                </a:solidFill>
                <a:latin typeface="Arial" panose="020B0604020202020204"/>
                <a:cs typeface="Arial" panose="020B0604020202020204"/>
              </a:rPr>
              <a:t>cần </a:t>
            </a:r>
            <a:r>
              <a:rPr sz="2400" spc="5" dirty="0">
                <a:solidFill>
                  <a:srgbClr val="585858"/>
                </a:solidFill>
                <a:latin typeface="Arial" panose="020B0604020202020204"/>
                <a:cs typeface="Arial" panose="020B0604020202020204"/>
              </a:rPr>
              <a:t>phải </a:t>
            </a:r>
            <a:r>
              <a:rPr sz="2400" spc="-100" dirty="0">
                <a:solidFill>
                  <a:srgbClr val="585858"/>
                </a:solidFill>
                <a:latin typeface="Arial" panose="020B0604020202020204"/>
                <a:cs typeface="Arial" panose="020B0604020202020204"/>
              </a:rPr>
              <a:t>xác </a:t>
            </a:r>
            <a:r>
              <a:rPr sz="2400" spc="40" dirty="0">
                <a:solidFill>
                  <a:srgbClr val="585858"/>
                </a:solidFill>
                <a:latin typeface="Arial" panose="020B0604020202020204"/>
                <a:cs typeface="Arial" panose="020B0604020202020204"/>
              </a:rPr>
              <a:t>định </a:t>
            </a:r>
            <a:r>
              <a:rPr sz="2400" i="1" spc="-30" dirty="0">
                <a:solidFill>
                  <a:srgbClr val="585858"/>
                </a:solidFill>
                <a:latin typeface="Arial" panose="020B0604020202020204"/>
                <a:cs typeface="Arial" panose="020B0604020202020204"/>
              </a:rPr>
              <a:t>kiểu </a:t>
            </a:r>
            <a:r>
              <a:rPr sz="2400" spc="-65" dirty="0">
                <a:solidFill>
                  <a:srgbClr val="585858"/>
                </a:solidFill>
                <a:latin typeface="Arial" panose="020B0604020202020204"/>
                <a:cs typeface="Arial" panose="020B0604020202020204"/>
              </a:rPr>
              <a:t>của</a:t>
            </a:r>
            <a:r>
              <a:rPr sz="2400" spc="315" dirty="0">
                <a:solidFill>
                  <a:srgbClr val="585858"/>
                </a:solidFill>
                <a:latin typeface="Arial" panose="020B0604020202020204"/>
                <a:cs typeface="Arial" panose="020B0604020202020204"/>
              </a:rPr>
              <a:t> </a:t>
            </a:r>
            <a:r>
              <a:rPr sz="2400" spc="-60" dirty="0">
                <a:solidFill>
                  <a:srgbClr val="585858"/>
                </a:solidFill>
                <a:latin typeface="Arial" panose="020B0604020202020204"/>
                <a:cs typeface="Arial" panose="020B0604020202020204"/>
              </a:rPr>
              <a:t>dữ</a:t>
            </a:r>
            <a:r>
              <a:rPr lang="en-US" sz="2400" spc="-60" dirty="0">
                <a:solidFill>
                  <a:srgbClr val="585858"/>
                </a:solidFill>
                <a:latin typeface="Arial" panose="020B0604020202020204"/>
                <a:cs typeface="Arial" panose="020B0604020202020204"/>
              </a:rPr>
              <a:t> </a:t>
            </a:r>
            <a:r>
              <a:rPr sz="2400" spc="5" dirty="0">
                <a:solidFill>
                  <a:srgbClr val="585858"/>
                </a:solidFill>
                <a:latin typeface="Arial" panose="020B0604020202020204"/>
                <a:cs typeface="Arial" panose="020B0604020202020204"/>
              </a:rPr>
              <a:t>liệu</a:t>
            </a:r>
            <a:r>
              <a:rPr sz="2400" spc="10" dirty="0">
                <a:solidFill>
                  <a:srgbClr val="585858"/>
                </a:solidFill>
                <a:latin typeface="Arial" panose="020B0604020202020204"/>
                <a:cs typeface="Arial" panose="020B0604020202020204"/>
              </a:rPr>
              <a:t> </a:t>
            </a:r>
            <a:r>
              <a:rPr sz="2400" spc="75" dirty="0">
                <a:solidFill>
                  <a:srgbClr val="585858"/>
                </a:solidFill>
                <a:latin typeface="Arial" panose="020B0604020202020204"/>
                <a:cs typeface="Arial" panose="020B0604020202020204"/>
              </a:rPr>
              <a:t>đó</a:t>
            </a:r>
            <a:endParaRPr sz="2400">
              <a:latin typeface="Arial" panose="020B0604020202020204"/>
              <a:cs typeface="Arial" panose="020B0604020202020204"/>
            </a:endParaRPr>
          </a:p>
          <a:p>
            <a:pPr marL="560705" lvl="1" indent="-229235">
              <a:lnSpc>
                <a:spcPct val="100000"/>
              </a:lnSpc>
              <a:spcBef>
                <a:spcPts val="495"/>
              </a:spcBef>
              <a:buFont typeface="Georgia" panose="02040502050405020303"/>
              <a:buChar char="−"/>
              <a:tabLst>
                <a:tab pos="561340" algn="l"/>
                <a:tab pos="2607945" algn="l"/>
                <a:tab pos="3166110" algn="l"/>
              </a:tabLst>
            </a:pPr>
            <a:r>
              <a:rPr sz="2000" spc="-95" dirty="0">
                <a:solidFill>
                  <a:srgbClr val="585858"/>
                </a:solidFill>
                <a:latin typeface="Arial" panose="020B0604020202020204"/>
                <a:cs typeface="Arial" panose="020B0604020202020204"/>
              </a:rPr>
              <a:t>Cú</a:t>
            </a:r>
            <a:r>
              <a:rPr sz="2000" spc="10" dirty="0">
                <a:solidFill>
                  <a:srgbClr val="585858"/>
                </a:solidFill>
                <a:latin typeface="Arial" panose="020B0604020202020204"/>
                <a:cs typeface="Arial" panose="020B0604020202020204"/>
              </a:rPr>
              <a:t> </a:t>
            </a:r>
            <a:r>
              <a:rPr sz="2000" spc="-15" dirty="0">
                <a:solidFill>
                  <a:srgbClr val="585858"/>
                </a:solidFill>
                <a:latin typeface="Arial" panose="020B0604020202020204"/>
                <a:cs typeface="Arial" panose="020B0604020202020204"/>
              </a:rPr>
              <a:t>pháp:</a:t>
            </a:r>
            <a:r>
              <a:rPr sz="2000" spc="5" dirty="0">
                <a:solidFill>
                  <a:srgbClr val="585858"/>
                </a:solidFill>
                <a:latin typeface="Arial" panose="020B0604020202020204"/>
                <a:cs typeface="Arial" panose="020B0604020202020204"/>
              </a:rPr>
              <a:t> </a:t>
            </a:r>
            <a:r>
              <a:rPr sz="2000" spc="100" dirty="0">
                <a:solidFill>
                  <a:srgbClr val="168991"/>
                </a:solidFill>
                <a:latin typeface="Arial" panose="020B0604020202020204"/>
                <a:cs typeface="Arial" panose="020B0604020202020204"/>
              </a:rPr>
              <a:t>&lt;kiểu&gt;	</a:t>
            </a:r>
            <a:r>
              <a:rPr sz="2000" spc="175" dirty="0">
                <a:solidFill>
                  <a:srgbClr val="168991"/>
                </a:solidFill>
                <a:latin typeface="Arial" panose="020B0604020202020204"/>
                <a:cs typeface="Arial" panose="020B0604020202020204"/>
              </a:rPr>
              <a:t>tên	</a:t>
            </a:r>
            <a:r>
              <a:rPr sz="2000" spc="235" dirty="0">
                <a:solidFill>
                  <a:srgbClr val="168991"/>
                </a:solidFill>
                <a:latin typeface="Arial" panose="020B0604020202020204"/>
                <a:cs typeface="Arial" panose="020B0604020202020204"/>
              </a:rPr>
              <a:t>biến;</a:t>
            </a:r>
            <a:endParaRPr sz="2000">
              <a:latin typeface="Arial" panose="020B0604020202020204"/>
              <a:cs typeface="Arial" panose="020B0604020202020204"/>
            </a:endParaRPr>
          </a:p>
          <a:p>
            <a:pPr marL="560705" lvl="1" indent="-229235">
              <a:lnSpc>
                <a:spcPct val="100000"/>
              </a:lnSpc>
              <a:spcBef>
                <a:spcPts val="530"/>
              </a:spcBef>
              <a:buFont typeface="Georgia" panose="02040502050405020303"/>
              <a:buChar char="−"/>
              <a:tabLst>
                <a:tab pos="561340" algn="l"/>
                <a:tab pos="1827530" algn="l"/>
                <a:tab pos="2247265" algn="l"/>
                <a:tab pos="2666365" algn="l"/>
                <a:tab pos="3366135" algn="l"/>
                <a:tab pos="3644900" algn="l"/>
                <a:tab pos="4064000" algn="l"/>
                <a:tab pos="4761865" algn="l"/>
              </a:tabLst>
            </a:pPr>
            <a:r>
              <a:rPr sz="2000" spc="-85" dirty="0">
                <a:solidFill>
                  <a:srgbClr val="585858"/>
                </a:solidFill>
                <a:latin typeface="Arial" panose="020B0604020202020204"/>
                <a:cs typeface="Arial" panose="020B0604020202020204"/>
              </a:rPr>
              <a:t>Ví</a:t>
            </a:r>
            <a:r>
              <a:rPr sz="2000" dirty="0">
                <a:solidFill>
                  <a:srgbClr val="585858"/>
                </a:solidFill>
                <a:latin typeface="Arial" panose="020B0604020202020204"/>
                <a:cs typeface="Arial" panose="020B0604020202020204"/>
              </a:rPr>
              <a:t> </a:t>
            </a:r>
            <a:r>
              <a:rPr sz="2000" spc="-15" dirty="0">
                <a:solidFill>
                  <a:srgbClr val="585858"/>
                </a:solidFill>
                <a:latin typeface="Arial" panose="020B0604020202020204"/>
                <a:cs typeface="Arial" panose="020B0604020202020204"/>
              </a:rPr>
              <a:t>dụ:</a:t>
            </a:r>
            <a:r>
              <a:rPr sz="2000" spc="5" dirty="0">
                <a:solidFill>
                  <a:srgbClr val="585858"/>
                </a:solidFill>
                <a:latin typeface="Arial" panose="020B0604020202020204"/>
                <a:cs typeface="Arial" panose="020B0604020202020204"/>
              </a:rPr>
              <a:t> </a:t>
            </a:r>
            <a:r>
              <a:rPr sz="2000" spc="395" dirty="0">
                <a:solidFill>
                  <a:srgbClr val="168991"/>
                </a:solidFill>
                <a:latin typeface="Arial" panose="020B0604020202020204"/>
                <a:cs typeface="Arial" panose="020B0604020202020204"/>
              </a:rPr>
              <a:t>int	</a:t>
            </a:r>
            <a:r>
              <a:rPr sz="2000" spc="600" dirty="0">
                <a:solidFill>
                  <a:srgbClr val="168991"/>
                </a:solidFill>
                <a:latin typeface="Arial" panose="020B0604020202020204"/>
                <a:cs typeface="Arial" panose="020B0604020202020204"/>
              </a:rPr>
              <a:t>i;	</a:t>
            </a:r>
            <a:r>
              <a:rPr sz="2000" spc="545" dirty="0">
                <a:solidFill>
                  <a:srgbClr val="168991"/>
                </a:solidFill>
                <a:latin typeface="Arial" panose="020B0604020202020204"/>
                <a:cs typeface="Arial" panose="020B0604020202020204"/>
              </a:rPr>
              <a:t>//	</a:t>
            </a:r>
            <a:r>
              <a:rPr sz="2000" spc="100" dirty="0">
                <a:solidFill>
                  <a:srgbClr val="168991"/>
                </a:solidFill>
                <a:latin typeface="Arial" panose="020B0604020202020204"/>
                <a:cs typeface="Arial" panose="020B0604020202020204"/>
              </a:rPr>
              <a:t>Biến	</a:t>
            </a:r>
            <a:r>
              <a:rPr sz="2000" spc="655" dirty="0">
                <a:solidFill>
                  <a:srgbClr val="168991"/>
                </a:solidFill>
                <a:latin typeface="Arial" panose="020B0604020202020204"/>
                <a:cs typeface="Arial" panose="020B0604020202020204"/>
              </a:rPr>
              <a:t>i	</a:t>
            </a:r>
            <a:r>
              <a:rPr sz="2000" spc="320" dirty="0">
                <a:solidFill>
                  <a:srgbClr val="168991"/>
                </a:solidFill>
                <a:latin typeface="Arial" panose="020B0604020202020204"/>
                <a:cs typeface="Arial" panose="020B0604020202020204"/>
              </a:rPr>
              <a:t>là	</a:t>
            </a:r>
            <a:r>
              <a:rPr sz="2000" spc="180" dirty="0">
                <a:solidFill>
                  <a:srgbClr val="168991"/>
                </a:solidFill>
                <a:latin typeface="Arial" panose="020B0604020202020204"/>
                <a:cs typeface="Arial" panose="020B0604020202020204"/>
              </a:rPr>
              <a:t>kiểu	</a:t>
            </a:r>
            <a:r>
              <a:rPr sz="2000" spc="395" dirty="0">
                <a:solidFill>
                  <a:srgbClr val="168991"/>
                </a:solidFill>
                <a:latin typeface="Arial" panose="020B0604020202020204"/>
                <a:cs typeface="Arial" panose="020B0604020202020204"/>
              </a:rPr>
              <a:t>int</a:t>
            </a:r>
            <a:endParaRPr sz="2000">
              <a:latin typeface="Arial" panose="020B0604020202020204"/>
              <a:cs typeface="Arial" panose="020B0604020202020204"/>
            </a:endParaRPr>
          </a:p>
          <a:p>
            <a:pPr marL="286385" indent="-274320">
              <a:lnSpc>
                <a:spcPts val="2590"/>
              </a:lnSpc>
              <a:spcBef>
                <a:spcPts val="1235"/>
              </a:spcBef>
              <a:buChar char="•"/>
              <a:tabLst>
                <a:tab pos="286385" algn="l"/>
                <a:tab pos="287020" algn="l"/>
              </a:tabLst>
            </a:pPr>
            <a:r>
              <a:rPr sz="2400" spc="-50" dirty="0">
                <a:solidFill>
                  <a:srgbClr val="585858"/>
                </a:solidFill>
                <a:latin typeface="Arial" panose="020B0604020202020204"/>
                <a:cs typeface="Arial" panose="020B0604020202020204"/>
              </a:rPr>
              <a:t>Trong </a:t>
            </a:r>
            <a:r>
              <a:rPr sz="2400" spc="-225" dirty="0">
                <a:solidFill>
                  <a:srgbClr val="585858"/>
                </a:solidFill>
                <a:latin typeface="Arial" panose="020B0604020202020204"/>
                <a:cs typeface="Arial" panose="020B0604020202020204"/>
              </a:rPr>
              <a:t>OOP, </a:t>
            </a:r>
            <a:r>
              <a:rPr lang="en-US" sz="2400" spc="-225" dirty="0">
                <a:solidFill>
                  <a:srgbClr val="585858"/>
                </a:solidFill>
                <a:latin typeface="Arial" panose="020B0604020202020204"/>
                <a:cs typeface="Arial" panose="020B0604020202020204"/>
              </a:rPr>
              <a:t> </a:t>
            </a:r>
            <a:r>
              <a:rPr sz="2400" b="1" spc="-55" dirty="0">
                <a:solidFill>
                  <a:srgbClr val="585858"/>
                </a:solidFill>
                <a:latin typeface="Arial" panose="020B0604020202020204"/>
                <a:cs typeface="Arial" panose="020B0604020202020204"/>
              </a:rPr>
              <a:t>lớp </a:t>
            </a:r>
            <a:r>
              <a:rPr sz="2400" spc="-10" dirty="0">
                <a:solidFill>
                  <a:srgbClr val="585858"/>
                </a:solidFill>
                <a:latin typeface="Arial" panose="020B0604020202020204"/>
                <a:cs typeface="Arial" panose="020B0604020202020204"/>
              </a:rPr>
              <a:t>có </a:t>
            </a:r>
            <a:r>
              <a:rPr sz="2400" spc="30" dirty="0">
                <a:solidFill>
                  <a:srgbClr val="585858"/>
                </a:solidFill>
                <a:latin typeface="Arial" panose="020B0604020202020204"/>
                <a:cs typeface="Arial" panose="020B0604020202020204"/>
              </a:rPr>
              <a:t>thể </a:t>
            </a:r>
            <a:r>
              <a:rPr sz="2400" spc="10" dirty="0">
                <a:solidFill>
                  <a:srgbClr val="585858"/>
                </a:solidFill>
                <a:latin typeface="Arial" panose="020B0604020202020204"/>
                <a:cs typeface="Arial" panose="020B0604020202020204"/>
              </a:rPr>
              <a:t>coi </a:t>
            </a:r>
            <a:r>
              <a:rPr sz="2400" spc="-35" dirty="0">
                <a:solidFill>
                  <a:srgbClr val="585858"/>
                </a:solidFill>
                <a:latin typeface="Arial" panose="020B0604020202020204"/>
                <a:cs typeface="Arial" panose="020B0604020202020204"/>
              </a:rPr>
              <a:t>là </a:t>
            </a:r>
            <a:r>
              <a:rPr sz="2400" spc="-10" dirty="0">
                <a:solidFill>
                  <a:srgbClr val="585858"/>
                </a:solidFill>
                <a:latin typeface="Arial" panose="020B0604020202020204"/>
                <a:cs typeface="Arial" panose="020B0604020202020204"/>
              </a:rPr>
              <a:t>kiểu </a:t>
            </a:r>
            <a:r>
              <a:rPr sz="2400" spc="-60" dirty="0">
                <a:solidFill>
                  <a:srgbClr val="585858"/>
                </a:solidFill>
                <a:latin typeface="Arial" panose="020B0604020202020204"/>
                <a:cs typeface="Arial" panose="020B0604020202020204"/>
              </a:rPr>
              <a:t>dữ </a:t>
            </a:r>
            <a:r>
              <a:rPr sz="2400" spc="5" dirty="0">
                <a:solidFill>
                  <a:srgbClr val="585858"/>
                </a:solidFill>
                <a:latin typeface="Arial" panose="020B0604020202020204"/>
                <a:cs typeface="Arial" panose="020B0604020202020204"/>
              </a:rPr>
              <a:t>liệu </a:t>
            </a:r>
            <a:r>
              <a:rPr sz="2400" dirty="0">
                <a:solidFill>
                  <a:srgbClr val="585858"/>
                </a:solidFill>
                <a:latin typeface="Arial" panose="020B0604020202020204"/>
                <a:cs typeface="Arial" panose="020B0604020202020204"/>
              </a:rPr>
              <a:t>trừu</a:t>
            </a:r>
            <a:r>
              <a:rPr sz="2400" spc="-80" dirty="0">
                <a:solidFill>
                  <a:srgbClr val="585858"/>
                </a:solidFill>
                <a:latin typeface="Arial" panose="020B0604020202020204"/>
                <a:cs typeface="Arial" panose="020B0604020202020204"/>
              </a:rPr>
              <a:t> </a:t>
            </a:r>
            <a:r>
              <a:rPr sz="2400" spc="-20" dirty="0">
                <a:solidFill>
                  <a:srgbClr val="585858"/>
                </a:solidFill>
                <a:latin typeface="Arial" panose="020B0604020202020204"/>
                <a:cs typeface="Arial" panose="020B0604020202020204"/>
              </a:rPr>
              <a:t>tượng</a:t>
            </a:r>
            <a:r>
              <a:rPr lang="en-US" sz="2400" spc="-20" dirty="0">
                <a:solidFill>
                  <a:srgbClr val="585858"/>
                </a:solidFill>
                <a:latin typeface="Arial" panose="020B0604020202020204"/>
                <a:cs typeface="Arial" panose="020B0604020202020204"/>
              </a:rPr>
              <a:t> </a:t>
            </a:r>
            <a:r>
              <a:rPr sz="2400" spc="75" dirty="0">
                <a:solidFill>
                  <a:srgbClr val="585858"/>
                </a:solidFill>
                <a:latin typeface="Arial" panose="020B0604020202020204"/>
                <a:cs typeface="Arial" panose="020B0604020202020204"/>
              </a:rPr>
              <a:t>do </a:t>
            </a:r>
            <a:r>
              <a:rPr sz="2400" spc="-40" dirty="0">
                <a:solidFill>
                  <a:srgbClr val="585858"/>
                </a:solidFill>
                <a:latin typeface="Arial" panose="020B0604020202020204"/>
                <a:cs typeface="Arial" panose="020B0604020202020204"/>
              </a:rPr>
              <a:t>người </a:t>
            </a:r>
            <a:r>
              <a:rPr sz="2400" spc="50" dirty="0">
                <a:solidFill>
                  <a:srgbClr val="585858"/>
                </a:solidFill>
                <a:latin typeface="Arial" panose="020B0604020202020204"/>
                <a:cs typeface="Arial" panose="020B0604020202020204"/>
              </a:rPr>
              <a:t>dùng </a:t>
            </a:r>
            <a:r>
              <a:rPr sz="2400" spc="40" dirty="0">
                <a:solidFill>
                  <a:srgbClr val="585858"/>
                </a:solidFill>
                <a:latin typeface="Arial" panose="020B0604020202020204"/>
                <a:cs typeface="Arial" panose="020B0604020202020204"/>
              </a:rPr>
              <a:t>định </a:t>
            </a:r>
            <a:r>
              <a:rPr sz="2400" spc="-15" dirty="0">
                <a:solidFill>
                  <a:srgbClr val="585858"/>
                </a:solidFill>
                <a:latin typeface="Arial" panose="020B0604020202020204"/>
                <a:cs typeface="Arial" panose="020B0604020202020204"/>
              </a:rPr>
              <a:t>nghĩa </a:t>
            </a:r>
            <a:r>
              <a:rPr sz="2400" spc="-110" dirty="0">
                <a:solidFill>
                  <a:srgbClr val="585858"/>
                </a:solidFill>
                <a:latin typeface="Arial" panose="020B0604020202020204"/>
                <a:cs typeface="Arial" panose="020B0604020202020204"/>
              </a:rPr>
              <a:t>và </a:t>
            </a:r>
            <a:r>
              <a:rPr sz="2400" b="1" spc="15" dirty="0">
                <a:solidFill>
                  <a:srgbClr val="585858"/>
                </a:solidFill>
                <a:latin typeface="Arial" panose="020B0604020202020204"/>
                <a:cs typeface="Arial" panose="020B0604020202020204"/>
              </a:rPr>
              <a:t>đối </a:t>
            </a:r>
            <a:r>
              <a:rPr sz="2400" b="1" spc="-40" dirty="0">
                <a:solidFill>
                  <a:srgbClr val="585858"/>
                </a:solidFill>
                <a:latin typeface="Arial" panose="020B0604020202020204"/>
                <a:cs typeface="Arial" panose="020B0604020202020204"/>
              </a:rPr>
              <a:t>tượng </a:t>
            </a:r>
            <a:r>
              <a:rPr sz="2400" spc="-30" dirty="0">
                <a:solidFill>
                  <a:srgbClr val="585858"/>
                </a:solidFill>
                <a:latin typeface="Arial" panose="020B0604020202020204"/>
                <a:cs typeface="Arial" panose="020B0604020202020204"/>
              </a:rPr>
              <a:t>chính </a:t>
            </a:r>
            <a:r>
              <a:rPr sz="2400" spc="-40" dirty="0">
                <a:solidFill>
                  <a:srgbClr val="585858"/>
                </a:solidFill>
                <a:latin typeface="Arial" panose="020B0604020202020204"/>
                <a:cs typeface="Arial" panose="020B0604020202020204"/>
              </a:rPr>
              <a:t>là </a:t>
            </a:r>
            <a:r>
              <a:rPr sz="2400" spc="15" dirty="0">
                <a:solidFill>
                  <a:srgbClr val="585858"/>
                </a:solidFill>
                <a:latin typeface="Arial" panose="020B0604020202020204"/>
                <a:cs typeface="Arial" panose="020B0604020202020204"/>
              </a:rPr>
              <a:t>biến  </a:t>
            </a:r>
            <a:r>
              <a:rPr sz="2400" spc="-65" dirty="0">
                <a:solidFill>
                  <a:srgbClr val="585858"/>
                </a:solidFill>
                <a:latin typeface="Arial" panose="020B0604020202020204"/>
                <a:cs typeface="Arial" panose="020B0604020202020204"/>
              </a:rPr>
              <a:t>của </a:t>
            </a:r>
            <a:r>
              <a:rPr sz="2400" spc="-10" dirty="0">
                <a:solidFill>
                  <a:srgbClr val="585858"/>
                </a:solidFill>
                <a:latin typeface="Arial" panose="020B0604020202020204"/>
                <a:cs typeface="Arial" panose="020B0604020202020204"/>
              </a:rPr>
              <a:t>kiểu </a:t>
            </a:r>
            <a:r>
              <a:rPr sz="2400" spc="-60" dirty="0">
                <a:solidFill>
                  <a:srgbClr val="585858"/>
                </a:solidFill>
                <a:latin typeface="Arial" panose="020B0604020202020204"/>
                <a:cs typeface="Arial" panose="020B0604020202020204"/>
              </a:rPr>
              <a:t>dữ </a:t>
            </a:r>
            <a:r>
              <a:rPr sz="2400" spc="5" dirty="0">
                <a:solidFill>
                  <a:srgbClr val="585858"/>
                </a:solidFill>
                <a:latin typeface="Arial" panose="020B0604020202020204"/>
                <a:cs typeface="Arial" panose="020B0604020202020204"/>
              </a:rPr>
              <a:t>liệu</a:t>
            </a:r>
            <a:r>
              <a:rPr sz="2400" spc="135" dirty="0">
                <a:solidFill>
                  <a:srgbClr val="585858"/>
                </a:solidFill>
                <a:latin typeface="Arial" panose="020B0604020202020204"/>
                <a:cs typeface="Arial" panose="020B0604020202020204"/>
              </a:rPr>
              <a:t> </a:t>
            </a:r>
            <a:r>
              <a:rPr sz="2400" spc="75" dirty="0">
                <a:solidFill>
                  <a:srgbClr val="585858"/>
                </a:solidFill>
                <a:latin typeface="Arial" panose="020B0604020202020204"/>
                <a:cs typeface="Arial" panose="020B0604020202020204"/>
              </a:rPr>
              <a:t>đó</a:t>
            </a:r>
            <a:endParaRPr sz="2400">
              <a:latin typeface="Arial" panose="020B0604020202020204"/>
              <a:cs typeface="Arial" panose="020B0604020202020204"/>
            </a:endParaRPr>
          </a:p>
          <a:p>
            <a:pPr marL="286385" indent="-274320">
              <a:lnSpc>
                <a:spcPct val="100000"/>
              </a:lnSpc>
              <a:spcBef>
                <a:spcPts val="1230"/>
              </a:spcBef>
              <a:buChar char="•"/>
              <a:tabLst>
                <a:tab pos="286385" algn="l"/>
                <a:tab pos="287020" algn="l"/>
              </a:tabLst>
            </a:pPr>
            <a:r>
              <a:rPr sz="2400" spc="-70" dirty="0">
                <a:solidFill>
                  <a:srgbClr val="585858"/>
                </a:solidFill>
                <a:latin typeface="Arial" panose="020B0604020202020204"/>
                <a:cs typeface="Arial" panose="020B0604020202020204"/>
              </a:rPr>
              <a:t>Khai </a:t>
            </a:r>
            <a:r>
              <a:rPr sz="2400" spc="-40" dirty="0">
                <a:solidFill>
                  <a:srgbClr val="585858"/>
                </a:solidFill>
                <a:latin typeface="Arial" panose="020B0604020202020204"/>
                <a:cs typeface="Arial" panose="020B0604020202020204"/>
              </a:rPr>
              <a:t>báo: </a:t>
            </a:r>
            <a:r>
              <a:rPr sz="2400" spc="-20" dirty="0">
                <a:solidFill>
                  <a:srgbClr val="585858"/>
                </a:solidFill>
                <a:latin typeface="Arial" panose="020B0604020202020204"/>
                <a:cs typeface="Arial" panose="020B0604020202020204"/>
              </a:rPr>
              <a:t>tương </a:t>
            </a:r>
            <a:r>
              <a:rPr sz="2400" spc="-25" dirty="0">
                <a:solidFill>
                  <a:srgbClr val="585858"/>
                </a:solidFill>
                <a:latin typeface="Arial" panose="020B0604020202020204"/>
                <a:cs typeface="Arial" panose="020B0604020202020204"/>
              </a:rPr>
              <a:t>tự </a:t>
            </a:r>
            <a:r>
              <a:rPr sz="2400" spc="-20" dirty="0">
                <a:solidFill>
                  <a:srgbClr val="585858"/>
                </a:solidFill>
                <a:latin typeface="Arial" panose="020B0604020202020204"/>
                <a:cs typeface="Arial" panose="020B0604020202020204"/>
              </a:rPr>
              <a:t>khai </a:t>
            </a:r>
            <a:r>
              <a:rPr sz="2400" spc="-5" dirty="0">
                <a:solidFill>
                  <a:srgbClr val="585858"/>
                </a:solidFill>
                <a:latin typeface="Arial" panose="020B0604020202020204"/>
                <a:cs typeface="Arial" panose="020B0604020202020204"/>
              </a:rPr>
              <a:t>báo</a:t>
            </a:r>
            <a:r>
              <a:rPr sz="2400" spc="170" dirty="0">
                <a:solidFill>
                  <a:srgbClr val="585858"/>
                </a:solidFill>
                <a:latin typeface="Arial" panose="020B0604020202020204"/>
                <a:cs typeface="Arial" panose="020B0604020202020204"/>
              </a:rPr>
              <a:t> </a:t>
            </a:r>
            <a:r>
              <a:rPr sz="2400" spc="15" dirty="0">
                <a:solidFill>
                  <a:srgbClr val="585858"/>
                </a:solidFill>
                <a:latin typeface="Arial" panose="020B0604020202020204"/>
                <a:cs typeface="Arial" panose="020B0604020202020204"/>
              </a:rPr>
              <a:t>biến</a:t>
            </a:r>
            <a:endParaRPr sz="2400">
              <a:latin typeface="Arial" panose="020B0604020202020204"/>
              <a:cs typeface="Arial" panose="020B0604020202020204"/>
            </a:endParaRPr>
          </a:p>
          <a:p>
            <a:pPr marL="560705" lvl="1" indent="-229235">
              <a:lnSpc>
                <a:spcPct val="100000"/>
              </a:lnSpc>
              <a:spcBef>
                <a:spcPts val="505"/>
              </a:spcBef>
              <a:buFont typeface="Georgia" panose="02040502050405020303"/>
              <a:buChar char="−"/>
              <a:tabLst>
                <a:tab pos="561340" algn="l"/>
                <a:tab pos="2327275" algn="l"/>
                <a:tab pos="3027045" algn="l"/>
                <a:tab pos="3585210" algn="l"/>
                <a:tab pos="4144645" algn="l"/>
              </a:tabLst>
            </a:pPr>
            <a:r>
              <a:rPr sz="2000" spc="-95" dirty="0">
                <a:solidFill>
                  <a:srgbClr val="585858"/>
                </a:solidFill>
                <a:latin typeface="Arial" panose="020B0604020202020204"/>
                <a:cs typeface="Arial" panose="020B0604020202020204"/>
              </a:rPr>
              <a:t>Cú</a:t>
            </a:r>
            <a:r>
              <a:rPr sz="2000" dirty="0">
                <a:solidFill>
                  <a:srgbClr val="585858"/>
                </a:solidFill>
                <a:latin typeface="Arial" panose="020B0604020202020204"/>
                <a:cs typeface="Arial" panose="020B0604020202020204"/>
              </a:rPr>
              <a:t> </a:t>
            </a:r>
            <a:r>
              <a:rPr sz="2000" spc="-15" dirty="0">
                <a:solidFill>
                  <a:srgbClr val="585858"/>
                </a:solidFill>
                <a:latin typeface="Arial" panose="020B0604020202020204"/>
                <a:cs typeface="Arial" panose="020B0604020202020204"/>
              </a:rPr>
              <a:t>pháp:</a:t>
            </a:r>
            <a:r>
              <a:rPr sz="2000" spc="-10" dirty="0">
                <a:solidFill>
                  <a:srgbClr val="585858"/>
                </a:solidFill>
                <a:latin typeface="Arial" panose="020B0604020202020204"/>
                <a:cs typeface="Arial" panose="020B0604020202020204"/>
              </a:rPr>
              <a:t> </a:t>
            </a:r>
            <a:r>
              <a:rPr sz="2000" spc="-55" dirty="0">
                <a:solidFill>
                  <a:srgbClr val="168991"/>
                </a:solidFill>
                <a:latin typeface="Arial" panose="020B0604020202020204"/>
                <a:cs typeface="Arial" panose="020B0604020202020204"/>
              </a:rPr>
              <a:t>&lt;Tên	</a:t>
            </a:r>
            <a:r>
              <a:rPr sz="2000" spc="-75" dirty="0">
                <a:solidFill>
                  <a:srgbClr val="168991"/>
                </a:solidFill>
                <a:latin typeface="Arial" panose="020B0604020202020204"/>
                <a:cs typeface="Arial" panose="020B0604020202020204"/>
              </a:rPr>
              <a:t>Lớp&gt;	</a:t>
            </a:r>
            <a:r>
              <a:rPr sz="2000" spc="175" dirty="0">
                <a:solidFill>
                  <a:srgbClr val="168991"/>
                </a:solidFill>
                <a:latin typeface="Arial" panose="020B0604020202020204"/>
                <a:cs typeface="Arial" panose="020B0604020202020204"/>
              </a:rPr>
              <a:t>tên	</a:t>
            </a:r>
            <a:r>
              <a:rPr sz="2000" spc="210" dirty="0">
                <a:solidFill>
                  <a:srgbClr val="168991"/>
                </a:solidFill>
                <a:latin typeface="Arial" panose="020B0604020202020204"/>
                <a:cs typeface="Arial" panose="020B0604020202020204"/>
              </a:rPr>
              <a:t>đối	</a:t>
            </a:r>
            <a:r>
              <a:rPr sz="2000" spc="100" dirty="0">
                <a:solidFill>
                  <a:srgbClr val="168991"/>
                </a:solidFill>
                <a:latin typeface="Arial" panose="020B0604020202020204"/>
                <a:cs typeface="Arial" panose="020B0604020202020204"/>
              </a:rPr>
              <a:t>tượng;</a:t>
            </a:r>
            <a:endParaRPr sz="2000">
              <a:latin typeface="Arial" panose="020B0604020202020204"/>
              <a:cs typeface="Arial" panose="020B0604020202020204"/>
            </a:endParaRPr>
          </a:p>
          <a:p>
            <a:pPr marL="560705" lvl="1" indent="-229235">
              <a:lnSpc>
                <a:spcPct val="100000"/>
              </a:lnSpc>
              <a:spcBef>
                <a:spcPts val="555"/>
              </a:spcBef>
              <a:buFont typeface="Georgia" panose="02040502050405020303"/>
              <a:buChar char="−"/>
              <a:tabLst>
                <a:tab pos="561340" algn="l"/>
              </a:tabLst>
            </a:pPr>
            <a:r>
              <a:rPr sz="2000" spc="-85" dirty="0">
                <a:solidFill>
                  <a:srgbClr val="585858"/>
                </a:solidFill>
                <a:latin typeface="Arial" panose="020B0604020202020204"/>
                <a:cs typeface="Arial" panose="020B0604020202020204"/>
              </a:rPr>
              <a:t>Ví</a:t>
            </a:r>
            <a:r>
              <a:rPr sz="2000" spc="-15" dirty="0">
                <a:solidFill>
                  <a:srgbClr val="585858"/>
                </a:solidFill>
                <a:latin typeface="Arial" panose="020B0604020202020204"/>
                <a:cs typeface="Arial" panose="020B0604020202020204"/>
              </a:rPr>
              <a:t> dụ:</a:t>
            </a:r>
            <a:endParaRPr sz="2000">
              <a:latin typeface="Arial" panose="020B0604020202020204"/>
              <a:cs typeface="Arial" panose="020B0604020202020204"/>
            </a:endParaRPr>
          </a:p>
          <a:p>
            <a:pPr marL="332105">
              <a:lnSpc>
                <a:spcPct val="100000"/>
              </a:lnSpc>
              <a:spcBef>
                <a:spcPts val="490"/>
              </a:spcBef>
              <a:tabLst>
                <a:tab pos="2008505" algn="l"/>
                <a:tab pos="2708910" algn="l"/>
                <a:tab pos="3127375" algn="l"/>
                <a:tab pos="3684270" algn="l"/>
                <a:tab pos="4523105" algn="l"/>
                <a:tab pos="5081270" algn="l"/>
                <a:tab pos="5501005" algn="l"/>
                <a:tab pos="6059805" algn="l"/>
              </a:tabLst>
            </a:pPr>
            <a:r>
              <a:rPr sz="2000" spc="25" dirty="0">
                <a:solidFill>
                  <a:srgbClr val="168991"/>
                </a:solidFill>
                <a:latin typeface="Arial" panose="020B0604020202020204"/>
                <a:cs typeface="Arial" panose="020B0604020202020204"/>
              </a:rPr>
              <a:t>BankAccount	</a:t>
            </a:r>
            <a:r>
              <a:rPr sz="2000" spc="180" dirty="0">
                <a:solidFill>
                  <a:srgbClr val="168991"/>
                </a:solidFill>
                <a:latin typeface="Arial" panose="020B0604020202020204"/>
                <a:cs typeface="Arial" panose="020B0604020202020204"/>
              </a:rPr>
              <a:t>acc;	</a:t>
            </a:r>
            <a:r>
              <a:rPr sz="2000" spc="535" dirty="0">
                <a:solidFill>
                  <a:srgbClr val="168991"/>
                </a:solidFill>
                <a:latin typeface="Arial" panose="020B0604020202020204"/>
                <a:cs typeface="Arial" panose="020B0604020202020204"/>
              </a:rPr>
              <a:t>//	</a:t>
            </a:r>
            <a:r>
              <a:rPr sz="2000" spc="90" dirty="0">
                <a:solidFill>
                  <a:srgbClr val="168991"/>
                </a:solidFill>
                <a:latin typeface="Arial" panose="020B0604020202020204"/>
                <a:cs typeface="Arial" panose="020B0604020202020204"/>
              </a:rPr>
              <a:t>Đối	</a:t>
            </a:r>
            <a:r>
              <a:rPr sz="2000" spc="15" dirty="0">
                <a:solidFill>
                  <a:srgbClr val="168991"/>
                </a:solidFill>
                <a:latin typeface="Arial" panose="020B0604020202020204"/>
                <a:cs typeface="Arial" panose="020B0604020202020204"/>
              </a:rPr>
              <a:t>tượng	</a:t>
            </a:r>
            <a:r>
              <a:rPr sz="2000" spc="60" dirty="0">
                <a:solidFill>
                  <a:srgbClr val="168991"/>
                </a:solidFill>
                <a:latin typeface="Arial" panose="020B0604020202020204"/>
                <a:cs typeface="Arial" panose="020B0604020202020204"/>
              </a:rPr>
              <a:t>acc	</a:t>
            </a:r>
            <a:r>
              <a:rPr sz="2000" spc="320" dirty="0">
                <a:solidFill>
                  <a:srgbClr val="168991"/>
                </a:solidFill>
                <a:latin typeface="Arial" panose="020B0604020202020204"/>
                <a:cs typeface="Arial" panose="020B0604020202020204"/>
              </a:rPr>
              <a:t>là	</a:t>
            </a:r>
            <a:r>
              <a:rPr sz="2000" spc="-10" dirty="0">
                <a:solidFill>
                  <a:srgbClr val="168991"/>
                </a:solidFill>
                <a:latin typeface="Arial" panose="020B0604020202020204"/>
                <a:cs typeface="Arial" panose="020B0604020202020204"/>
              </a:rPr>
              <a:t>một	</a:t>
            </a:r>
            <a:r>
              <a:rPr sz="2000" spc="25" dirty="0">
                <a:solidFill>
                  <a:srgbClr val="168991"/>
                </a:solidFill>
                <a:latin typeface="Arial" panose="020B0604020202020204"/>
                <a:cs typeface="Arial" panose="020B0604020202020204"/>
              </a:rPr>
              <a:t>BankAccount</a:t>
            </a:r>
            <a:endParaRPr sz="2000">
              <a:latin typeface="Arial" panose="020B0604020202020204"/>
              <a:cs typeface="Arial" panose="020B0604020202020204"/>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850390" y="1278890"/>
            <a:ext cx="8735695" cy="5339080"/>
          </a:xfrm>
          <a:prstGeom prst="rect">
            <a:avLst/>
          </a:prstGeom>
        </p:spPr>
        <p:txBody>
          <a:bodyPr vert="horz" wrap="square" lIns="0" tIns="87630" rIns="0" bIns="0" rtlCol="0">
            <a:spAutoFit/>
          </a:bodyPr>
          <a:lstStyle/>
          <a:p>
            <a:pPr marL="311785" indent="-274320">
              <a:lnSpc>
                <a:spcPct val="100000"/>
              </a:lnSpc>
              <a:spcBef>
                <a:spcPts val="690"/>
              </a:spcBef>
              <a:buChar char="•"/>
              <a:tabLst>
                <a:tab pos="311785" algn="l"/>
                <a:tab pos="312420" algn="l"/>
              </a:tabLst>
            </a:pPr>
            <a:r>
              <a:rPr sz="3200" spc="15" dirty="0">
                <a:solidFill>
                  <a:srgbClr val="585858"/>
                </a:solidFill>
                <a:latin typeface="Arial" panose="020B0604020202020204"/>
                <a:cs typeface="Arial" panose="020B0604020202020204"/>
              </a:rPr>
              <a:t>Đối </a:t>
            </a:r>
            <a:r>
              <a:rPr sz="3200" spc="-50" dirty="0">
                <a:solidFill>
                  <a:srgbClr val="585858"/>
                </a:solidFill>
                <a:latin typeface="Arial" panose="020B0604020202020204"/>
                <a:cs typeface="Arial" panose="020B0604020202020204"/>
              </a:rPr>
              <a:t>với </a:t>
            </a:r>
            <a:r>
              <a:rPr sz="3200" spc="-10" dirty="0">
                <a:solidFill>
                  <a:srgbClr val="585858"/>
                </a:solidFill>
                <a:latin typeface="Arial" panose="020B0604020202020204"/>
                <a:cs typeface="Arial" panose="020B0604020202020204"/>
              </a:rPr>
              <a:t>kiểu </a:t>
            </a:r>
            <a:r>
              <a:rPr sz="3200" spc="-60" dirty="0">
                <a:solidFill>
                  <a:srgbClr val="585858"/>
                </a:solidFill>
                <a:latin typeface="Arial" panose="020B0604020202020204"/>
                <a:cs typeface="Arial" panose="020B0604020202020204"/>
              </a:rPr>
              <a:t>dữ </a:t>
            </a:r>
            <a:r>
              <a:rPr sz="3200" spc="5" dirty="0">
                <a:solidFill>
                  <a:srgbClr val="585858"/>
                </a:solidFill>
                <a:latin typeface="Arial" panose="020B0604020202020204"/>
                <a:cs typeface="Arial" panose="020B0604020202020204"/>
              </a:rPr>
              <a:t>liệu </a:t>
            </a:r>
            <a:r>
              <a:rPr sz="3200" dirty="0">
                <a:solidFill>
                  <a:srgbClr val="585858"/>
                </a:solidFill>
                <a:latin typeface="Arial" panose="020B0604020202020204"/>
                <a:cs typeface="Arial" panose="020B0604020202020204"/>
              </a:rPr>
              <a:t>nguyên thủy: </a:t>
            </a:r>
            <a:r>
              <a:rPr sz="3200" spc="15" dirty="0">
                <a:solidFill>
                  <a:srgbClr val="585858"/>
                </a:solidFill>
                <a:latin typeface="Arial" panose="020B0604020202020204"/>
                <a:cs typeface="Arial" panose="020B0604020202020204"/>
              </a:rPr>
              <a:t>Dùng toán </a:t>
            </a:r>
            <a:r>
              <a:rPr sz="3200" spc="-25" dirty="0">
                <a:solidFill>
                  <a:srgbClr val="585858"/>
                </a:solidFill>
                <a:latin typeface="Arial" panose="020B0604020202020204"/>
                <a:cs typeface="Arial" panose="020B0604020202020204"/>
              </a:rPr>
              <a:t>tử</a:t>
            </a:r>
            <a:r>
              <a:rPr sz="3200" spc="90" dirty="0">
                <a:solidFill>
                  <a:srgbClr val="585858"/>
                </a:solidFill>
                <a:latin typeface="Arial" panose="020B0604020202020204"/>
                <a:cs typeface="Arial" panose="020B0604020202020204"/>
              </a:rPr>
              <a:t> </a:t>
            </a:r>
            <a:r>
              <a:rPr sz="3200" b="1" spc="295" dirty="0">
                <a:solidFill>
                  <a:srgbClr val="EE791F"/>
                </a:solidFill>
                <a:latin typeface="Arial" panose="020B0604020202020204"/>
                <a:cs typeface="Arial" panose="020B0604020202020204"/>
              </a:rPr>
              <a:t>=</a:t>
            </a:r>
            <a:endParaRPr sz="3200">
              <a:latin typeface="Arial" panose="020B0604020202020204"/>
              <a:cs typeface="Arial" panose="020B0604020202020204"/>
            </a:endParaRPr>
          </a:p>
          <a:p>
            <a:pPr marL="356870" lvl="1" indent="0">
              <a:lnSpc>
                <a:spcPct val="100000"/>
              </a:lnSpc>
              <a:spcBef>
                <a:spcPts val="495"/>
              </a:spcBef>
              <a:buFont typeface="Georgia" panose="02040502050405020303"/>
              <a:buNone/>
              <a:tabLst>
                <a:tab pos="586740" algn="l"/>
                <a:tab pos="1574165" algn="l"/>
                <a:tab pos="1852930" algn="l"/>
              </a:tabLst>
            </a:pPr>
            <a:r>
              <a:rPr lang="en-US" sz="3200" spc="-85" dirty="0">
                <a:solidFill>
                  <a:srgbClr val="585858"/>
                </a:solidFill>
                <a:latin typeface="Arial" panose="020B0604020202020204"/>
                <a:cs typeface="Arial" panose="020B0604020202020204"/>
              </a:rPr>
              <a:t>		</a:t>
            </a:r>
            <a:r>
              <a:rPr sz="3200" spc="-85" dirty="0">
                <a:solidFill>
                  <a:srgbClr val="585858"/>
                </a:solidFill>
                <a:latin typeface="Arial" panose="020B0604020202020204"/>
                <a:cs typeface="Arial" panose="020B0604020202020204"/>
              </a:rPr>
              <a:t>Ví</a:t>
            </a:r>
            <a:r>
              <a:rPr sz="3200" spc="-5" dirty="0">
                <a:solidFill>
                  <a:srgbClr val="585858"/>
                </a:solidFill>
                <a:latin typeface="Arial" panose="020B0604020202020204"/>
                <a:cs typeface="Arial" panose="020B0604020202020204"/>
              </a:rPr>
              <a:t> </a:t>
            </a:r>
            <a:r>
              <a:rPr sz="3200" spc="-15" dirty="0">
                <a:solidFill>
                  <a:srgbClr val="585858"/>
                </a:solidFill>
                <a:latin typeface="Arial" panose="020B0604020202020204"/>
                <a:cs typeface="Arial" panose="020B0604020202020204"/>
              </a:rPr>
              <a:t>dụ:</a:t>
            </a:r>
            <a:r>
              <a:rPr sz="3200" spc="5" dirty="0">
                <a:solidFill>
                  <a:srgbClr val="585858"/>
                </a:solidFill>
                <a:latin typeface="Arial" panose="020B0604020202020204"/>
                <a:cs typeface="Arial" panose="020B0604020202020204"/>
              </a:rPr>
              <a:t> </a:t>
            </a:r>
            <a:r>
              <a:rPr sz="3200" spc="655" dirty="0">
                <a:solidFill>
                  <a:srgbClr val="168991"/>
                </a:solidFill>
                <a:latin typeface="Arial" panose="020B0604020202020204"/>
                <a:cs typeface="Arial" panose="020B0604020202020204"/>
              </a:rPr>
              <a:t>i	</a:t>
            </a:r>
            <a:r>
              <a:rPr sz="3200" spc="-70" dirty="0">
                <a:solidFill>
                  <a:srgbClr val="168991"/>
                </a:solidFill>
                <a:latin typeface="Arial" panose="020B0604020202020204"/>
                <a:cs typeface="Arial" panose="020B0604020202020204"/>
              </a:rPr>
              <a:t>=	</a:t>
            </a:r>
            <a:r>
              <a:rPr sz="3200" spc="265" dirty="0">
                <a:solidFill>
                  <a:srgbClr val="168991"/>
                </a:solidFill>
                <a:latin typeface="Arial" panose="020B0604020202020204"/>
                <a:cs typeface="Arial" panose="020B0604020202020204"/>
              </a:rPr>
              <a:t>3;</a:t>
            </a:r>
            <a:endParaRPr sz="3200" spc="265" dirty="0">
              <a:solidFill>
                <a:srgbClr val="168991"/>
              </a:solidFill>
              <a:latin typeface="Arial" panose="020B0604020202020204"/>
              <a:cs typeface="Arial" panose="020B0604020202020204"/>
            </a:endParaRPr>
          </a:p>
          <a:p>
            <a:pPr marL="356870" lvl="1" indent="0">
              <a:lnSpc>
                <a:spcPct val="100000"/>
              </a:lnSpc>
              <a:spcBef>
                <a:spcPts val="495"/>
              </a:spcBef>
              <a:buFont typeface="Georgia" panose="02040502050405020303"/>
              <a:buNone/>
              <a:tabLst>
                <a:tab pos="586740" algn="l"/>
                <a:tab pos="1574165" algn="l"/>
                <a:tab pos="1852930" algn="l"/>
              </a:tabLst>
            </a:pPr>
            <a:endParaRPr sz="3200">
              <a:latin typeface="Arial" panose="020B0604020202020204"/>
              <a:cs typeface="Arial" panose="020B0604020202020204"/>
            </a:endParaRPr>
          </a:p>
          <a:p>
            <a:pPr marL="311785" marR="127635" indent="-274320">
              <a:lnSpc>
                <a:spcPts val="2300"/>
              </a:lnSpc>
              <a:spcBef>
                <a:spcPts val="1805"/>
              </a:spcBef>
              <a:buChar char="•"/>
              <a:tabLst>
                <a:tab pos="311785" algn="l"/>
                <a:tab pos="312420" algn="l"/>
              </a:tabLst>
            </a:pPr>
            <a:r>
              <a:rPr sz="3200" spc="15" dirty="0">
                <a:solidFill>
                  <a:srgbClr val="585858"/>
                </a:solidFill>
                <a:latin typeface="Arial" panose="020B0604020202020204"/>
                <a:cs typeface="Arial" panose="020B0604020202020204"/>
              </a:rPr>
              <a:t>Đối </a:t>
            </a:r>
            <a:r>
              <a:rPr sz="3200" spc="-50" dirty="0">
                <a:solidFill>
                  <a:srgbClr val="585858"/>
                </a:solidFill>
                <a:latin typeface="Arial" panose="020B0604020202020204"/>
                <a:cs typeface="Arial" panose="020B0604020202020204"/>
              </a:rPr>
              <a:t>với </a:t>
            </a:r>
            <a:r>
              <a:rPr sz="3200" spc="-10" dirty="0">
                <a:solidFill>
                  <a:srgbClr val="585858"/>
                </a:solidFill>
                <a:latin typeface="Arial" panose="020B0604020202020204"/>
                <a:cs typeface="Arial" panose="020B0604020202020204"/>
              </a:rPr>
              <a:t>kiểu </a:t>
            </a:r>
            <a:r>
              <a:rPr sz="3200" spc="-60" dirty="0">
                <a:solidFill>
                  <a:srgbClr val="585858"/>
                </a:solidFill>
                <a:latin typeface="Arial" panose="020B0604020202020204"/>
                <a:cs typeface="Arial" panose="020B0604020202020204"/>
              </a:rPr>
              <a:t>dữ </a:t>
            </a:r>
            <a:r>
              <a:rPr sz="3200" spc="5" dirty="0">
                <a:solidFill>
                  <a:srgbClr val="585858"/>
                </a:solidFill>
                <a:latin typeface="Arial" panose="020B0604020202020204"/>
                <a:cs typeface="Arial" panose="020B0604020202020204"/>
              </a:rPr>
              <a:t>liệu </a:t>
            </a:r>
            <a:r>
              <a:rPr sz="3200" spc="30" dirty="0">
                <a:solidFill>
                  <a:srgbClr val="585858"/>
                </a:solidFill>
                <a:latin typeface="Arial" panose="020B0604020202020204"/>
                <a:cs typeface="Arial" panose="020B0604020202020204"/>
              </a:rPr>
              <a:t>tham </a:t>
            </a:r>
            <a:r>
              <a:rPr sz="3200" spc="-20" dirty="0">
                <a:solidFill>
                  <a:srgbClr val="585858"/>
                </a:solidFill>
                <a:latin typeface="Arial" panose="020B0604020202020204"/>
                <a:cs typeface="Arial" panose="020B0604020202020204"/>
              </a:rPr>
              <a:t>chiếu</a:t>
            </a:r>
            <a:r>
              <a:rPr sz="3200" spc="-75" dirty="0">
                <a:solidFill>
                  <a:srgbClr val="585858"/>
                </a:solidFill>
                <a:latin typeface="Arial" panose="020B0604020202020204"/>
                <a:cs typeface="Arial" panose="020B0604020202020204"/>
              </a:rPr>
              <a:t>: Khởi </a:t>
            </a:r>
            <a:r>
              <a:rPr sz="3200" spc="30" dirty="0">
                <a:solidFill>
                  <a:srgbClr val="585858"/>
                </a:solidFill>
                <a:latin typeface="Arial" panose="020B0604020202020204"/>
                <a:cs typeface="Arial" panose="020B0604020202020204"/>
              </a:rPr>
              <a:t>tạo </a:t>
            </a:r>
            <a:endParaRPr sz="3200" spc="30" dirty="0">
              <a:solidFill>
                <a:srgbClr val="585858"/>
              </a:solidFill>
              <a:latin typeface="Arial" panose="020B0604020202020204"/>
              <a:cs typeface="Arial" panose="020B0604020202020204"/>
            </a:endParaRPr>
          </a:p>
          <a:p>
            <a:pPr marL="37465" marR="127635" indent="0">
              <a:lnSpc>
                <a:spcPts val="2300"/>
              </a:lnSpc>
              <a:spcBef>
                <a:spcPts val="1805"/>
              </a:spcBef>
              <a:buNone/>
              <a:tabLst>
                <a:tab pos="311785" algn="l"/>
                <a:tab pos="312420" algn="l"/>
              </a:tabLst>
            </a:pPr>
            <a:r>
              <a:rPr sz="3200" spc="15" dirty="0">
                <a:solidFill>
                  <a:srgbClr val="585858"/>
                </a:solidFill>
                <a:latin typeface="Arial" panose="020B0604020202020204"/>
                <a:cs typeface="Arial" panose="020B0604020202020204"/>
              </a:rPr>
              <a:t>bằng  toán </a:t>
            </a:r>
            <a:r>
              <a:rPr sz="3200" spc="-25" dirty="0">
                <a:solidFill>
                  <a:srgbClr val="585858"/>
                </a:solidFill>
                <a:latin typeface="Arial" panose="020B0604020202020204"/>
                <a:cs typeface="Arial" panose="020B0604020202020204"/>
              </a:rPr>
              <a:t>tử</a:t>
            </a:r>
            <a:r>
              <a:rPr sz="3200" spc="-5" dirty="0">
                <a:solidFill>
                  <a:srgbClr val="585858"/>
                </a:solidFill>
                <a:latin typeface="Arial" panose="020B0604020202020204"/>
                <a:cs typeface="Arial" panose="020B0604020202020204"/>
              </a:rPr>
              <a:t> </a:t>
            </a:r>
            <a:r>
              <a:rPr sz="3200" b="1" spc="-5" dirty="0">
                <a:solidFill>
                  <a:srgbClr val="EE791F"/>
                </a:solidFill>
                <a:latin typeface="Arial" panose="020B0604020202020204"/>
                <a:cs typeface="Arial" panose="020B0604020202020204"/>
              </a:rPr>
              <a:t>new</a:t>
            </a:r>
            <a:endParaRPr sz="3200">
              <a:latin typeface="Arial" panose="020B0604020202020204"/>
              <a:cs typeface="Arial" panose="020B0604020202020204"/>
            </a:endParaRPr>
          </a:p>
          <a:p>
            <a:pPr marL="356870" lvl="1" indent="0">
              <a:lnSpc>
                <a:spcPct val="100000"/>
              </a:lnSpc>
              <a:spcBef>
                <a:spcPts val="535"/>
              </a:spcBef>
              <a:buFont typeface="Georgia" panose="02040502050405020303"/>
              <a:buNone/>
              <a:tabLst>
                <a:tab pos="586740" algn="l"/>
                <a:tab pos="1363980" algn="l"/>
                <a:tab pos="2063750" algn="l"/>
                <a:tab pos="2342515" algn="l"/>
                <a:tab pos="2901950" algn="l"/>
              </a:tabLst>
            </a:pPr>
            <a:r>
              <a:rPr lang="en-US" sz="3200" spc="-85" dirty="0">
                <a:solidFill>
                  <a:srgbClr val="585858"/>
                </a:solidFill>
                <a:latin typeface="Arial" panose="020B0604020202020204"/>
                <a:cs typeface="Arial" panose="020B0604020202020204"/>
              </a:rPr>
              <a:t>	</a:t>
            </a:r>
            <a:r>
              <a:rPr sz="3200" spc="-85" dirty="0">
                <a:solidFill>
                  <a:srgbClr val="585858"/>
                </a:solidFill>
                <a:latin typeface="Arial" panose="020B0604020202020204"/>
                <a:cs typeface="Arial" panose="020B0604020202020204"/>
              </a:rPr>
              <a:t>Ví</a:t>
            </a:r>
            <a:r>
              <a:rPr sz="3200" spc="5" dirty="0">
                <a:solidFill>
                  <a:srgbClr val="585858"/>
                </a:solidFill>
                <a:latin typeface="Arial" panose="020B0604020202020204"/>
                <a:cs typeface="Arial" panose="020B0604020202020204"/>
              </a:rPr>
              <a:t> </a:t>
            </a:r>
            <a:r>
              <a:rPr sz="3200" spc="-15" dirty="0">
                <a:solidFill>
                  <a:srgbClr val="585858"/>
                </a:solidFill>
                <a:latin typeface="Arial" panose="020B0604020202020204"/>
                <a:cs typeface="Arial" panose="020B0604020202020204"/>
              </a:rPr>
              <a:t>dụ:	</a:t>
            </a:r>
            <a:r>
              <a:rPr sz="3200" spc="45" dirty="0">
                <a:solidFill>
                  <a:srgbClr val="168991"/>
                </a:solidFill>
                <a:latin typeface="Arial" panose="020B0604020202020204"/>
                <a:cs typeface="Arial" panose="020B0604020202020204"/>
              </a:rPr>
              <a:t>acc1	</a:t>
            </a:r>
            <a:r>
              <a:rPr sz="3200" spc="-70" dirty="0">
                <a:solidFill>
                  <a:srgbClr val="168991"/>
                </a:solidFill>
                <a:latin typeface="Arial" panose="020B0604020202020204"/>
                <a:cs typeface="Arial" panose="020B0604020202020204"/>
              </a:rPr>
              <a:t>=	</a:t>
            </a:r>
            <a:r>
              <a:rPr sz="3200" spc="-125" dirty="0">
                <a:solidFill>
                  <a:srgbClr val="EE791F"/>
                </a:solidFill>
                <a:latin typeface="Arial" panose="020B0604020202020204"/>
                <a:cs typeface="Arial" panose="020B0604020202020204"/>
              </a:rPr>
              <a:t>new	</a:t>
            </a:r>
            <a:r>
              <a:rPr sz="3200" spc="120" dirty="0">
                <a:solidFill>
                  <a:srgbClr val="168991"/>
                </a:solidFill>
                <a:latin typeface="Arial" panose="020B0604020202020204"/>
                <a:cs typeface="Arial" panose="020B0604020202020204"/>
              </a:rPr>
              <a:t>BankAccount();</a:t>
            </a:r>
            <a:endParaRPr sz="3200" spc="120" dirty="0">
              <a:solidFill>
                <a:srgbClr val="168991"/>
              </a:solidFill>
              <a:latin typeface="Arial" panose="020B0604020202020204"/>
              <a:cs typeface="Arial" panose="020B0604020202020204"/>
            </a:endParaRPr>
          </a:p>
          <a:p>
            <a:pPr marL="356870" lvl="1" indent="0">
              <a:lnSpc>
                <a:spcPct val="100000"/>
              </a:lnSpc>
              <a:spcBef>
                <a:spcPts val="535"/>
              </a:spcBef>
              <a:buFont typeface="Georgia" panose="02040502050405020303"/>
              <a:buNone/>
              <a:tabLst>
                <a:tab pos="586740" algn="l"/>
                <a:tab pos="1363980" algn="l"/>
                <a:tab pos="2063750" algn="l"/>
                <a:tab pos="2342515" algn="l"/>
                <a:tab pos="2901950" algn="l"/>
              </a:tabLst>
            </a:pPr>
            <a:endParaRPr sz="3200">
              <a:latin typeface="Arial" panose="020B0604020202020204"/>
              <a:cs typeface="Arial" panose="020B0604020202020204"/>
            </a:endParaRPr>
          </a:p>
          <a:p>
            <a:pPr marL="311785" indent="-274320">
              <a:lnSpc>
                <a:spcPts val="2590"/>
              </a:lnSpc>
              <a:spcBef>
                <a:spcPts val="1230"/>
              </a:spcBef>
              <a:buChar char="•"/>
              <a:tabLst>
                <a:tab pos="311785" algn="l"/>
                <a:tab pos="312420" algn="l"/>
              </a:tabLst>
            </a:pPr>
            <a:r>
              <a:rPr sz="3200" dirty="0">
                <a:solidFill>
                  <a:srgbClr val="585858"/>
                </a:solidFill>
                <a:latin typeface="Arial" panose="020B0604020202020204"/>
                <a:cs typeface="Arial" panose="020B0604020202020204"/>
              </a:rPr>
              <a:t>Nếu </a:t>
            </a:r>
            <a:r>
              <a:rPr sz="3200" spc="30" dirty="0">
                <a:solidFill>
                  <a:srgbClr val="585858"/>
                </a:solidFill>
                <a:latin typeface="Arial" panose="020B0604020202020204"/>
                <a:cs typeface="Arial" panose="020B0604020202020204"/>
              </a:rPr>
              <a:t>không </a:t>
            </a:r>
            <a:r>
              <a:rPr sz="3200" spc="-90" dirty="0">
                <a:solidFill>
                  <a:srgbClr val="585858"/>
                </a:solidFill>
                <a:latin typeface="Arial" panose="020B0604020202020204"/>
                <a:cs typeface="Arial" panose="020B0604020202020204"/>
              </a:rPr>
              <a:t>được </a:t>
            </a:r>
            <a:r>
              <a:rPr sz="3200" spc="-30" dirty="0">
                <a:solidFill>
                  <a:srgbClr val="585858"/>
                </a:solidFill>
                <a:latin typeface="Arial" panose="020B0604020202020204"/>
                <a:cs typeface="Arial" panose="020B0604020202020204"/>
              </a:rPr>
              <a:t>khởi </a:t>
            </a:r>
            <a:r>
              <a:rPr sz="3200" spc="-15" dirty="0">
                <a:solidFill>
                  <a:srgbClr val="585858"/>
                </a:solidFill>
                <a:latin typeface="Arial" panose="020B0604020202020204"/>
                <a:cs typeface="Arial" panose="020B0604020202020204"/>
              </a:rPr>
              <a:t>tạo: </a:t>
            </a:r>
            <a:r>
              <a:rPr sz="3200" spc="65" dirty="0">
                <a:solidFill>
                  <a:srgbClr val="585858"/>
                </a:solidFill>
                <a:latin typeface="Arial" panose="020B0604020202020204"/>
                <a:cs typeface="Arial" panose="020B0604020202020204"/>
              </a:rPr>
              <a:t>đối </a:t>
            </a:r>
            <a:r>
              <a:rPr sz="3200" spc="-20" dirty="0">
                <a:solidFill>
                  <a:srgbClr val="585858"/>
                </a:solidFill>
                <a:latin typeface="Arial" panose="020B0604020202020204"/>
                <a:cs typeface="Arial" panose="020B0604020202020204"/>
              </a:rPr>
              <a:t>tượng </a:t>
            </a:r>
            <a:r>
              <a:rPr sz="3200" spc="10" dirty="0">
                <a:solidFill>
                  <a:srgbClr val="585858"/>
                </a:solidFill>
                <a:latin typeface="Arial" panose="020B0604020202020204"/>
                <a:cs typeface="Arial" panose="020B0604020202020204"/>
              </a:rPr>
              <a:t>mang </a:t>
            </a:r>
            <a:endParaRPr sz="3200" spc="10" dirty="0">
              <a:solidFill>
                <a:srgbClr val="585858"/>
              </a:solidFill>
              <a:latin typeface="Arial" panose="020B0604020202020204"/>
              <a:cs typeface="Arial" panose="020B0604020202020204"/>
            </a:endParaRPr>
          </a:p>
          <a:p>
            <a:pPr marL="37465" indent="0">
              <a:lnSpc>
                <a:spcPts val="2590"/>
              </a:lnSpc>
              <a:spcBef>
                <a:spcPts val="1230"/>
              </a:spcBef>
              <a:buNone/>
              <a:tabLst>
                <a:tab pos="311785" algn="l"/>
                <a:tab pos="312420" algn="l"/>
              </a:tabLst>
            </a:pPr>
            <a:r>
              <a:rPr sz="3200" dirty="0">
                <a:solidFill>
                  <a:srgbClr val="585858"/>
                </a:solidFill>
                <a:latin typeface="Arial" panose="020B0604020202020204"/>
                <a:cs typeface="Arial" panose="020B0604020202020204"/>
              </a:rPr>
              <a:t>giá</a:t>
            </a:r>
            <a:r>
              <a:rPr sz="3200" spc="60" dirty="0">
                <a:solidFill>
                  <a:srgbClr val="585858"/>
                </a:solidFill>
                <a:latin typeface="Arial" panose="020B0604020202020204"/>
                <a:cs typeface="Arial" panose="020B0604020202020204"/>
              </a:rPr>
              <a:t> </a:t>
            </a:r>
            <a:r>
              <a:rPr sz="3200" spc="75" dirty="0">
                <a:solidFill>
                  <a:srgbClr val="585858"/>
                </a:solidFill>
                <a:latin typeface="Arial" panose="020B0604020202020204"/>
                <a:cs typeface="Arial" panose="020B0604020202020204"/>
              </a:rPr>
              <a:t>trị</a:t>
            </a:r>
            <a:r>
              <a:rPr lang="en-US" sz="3200" spc="75" dirty="0">
                <a:solidFill>
                  <a:srgbClr val="585858"/>
                </a:solidFill>
                <a:latin typeface="Arial" panose="020B0604020202020204"/>
                <a:cs typeface="Arial" panose="020B0604020202020204"/>
              </a:rPr>
              <a:t> </a:t>
            </a:r>
            <a:r>
              <a:rPr sz="3200" i="1" spc="45" dirty="0">
                <a:solidFill>
                  <a:srgbClr val="585858"/>
                </a:solidFill>
                <a:latin typeface="Arial" panose="020B0604020202020204"/>
                <a:cs typeface="Arial" panose="020B0604020202020204"/>
              </a:rPr>
              <a:t>null</a:t>
            </a:r>
            <a:endParaRPr sz="3200">
              <a:latin typeface="Arial" panose="020B0604020202020204"/>
              <a:cs typeface="Arial" panose="020B0604020202020204"/>
            </a:endParaRPr>
          </a:p>
        </p:txBody>
      </p:sp>
      <p:sp>
        <p:nvSpPr>
          <p:cNvPr id="6" name="object 6"/>
          <p:cNvSpPr txBox="1"/>
          <p:nvPr/>
        </p:nvSpPr>
        <p:spPr>
          <a:xfrm>
            <a:off x="10299192" y="6396240"/>
            <a:ext cx="287020" cy="221615"/>
          </a:xfrm>
          <a:prstGeom prst="rect">
            <a:avLst/>
          </a:prstGeom>
        </p:spPr>
        <p:txBody>
          <a:bodyPr vert="horz" wrap="square" lIns="0" tIns="6350" rIns="0" bIns="0" rtlCol="0">
            <a:spAutoFit/>
          </a:bodyPr>
          <a:lstStyle/>
          <a:p>
            <a:pPr marL="38100">
              <a:lnSpc>
                <a:spcPct val="100000"/>
              </a:lnSpc>
              <a:spcBef>
                <a:spcPts val="50"/>
              </a:spcBef>
            </a:pPr>
            <a:fld id="{81D60167-4931-47E6-BA6A-407CBD079E47}" type="slidenum">
              <a:rPr sz="1400" spc="-90" dirty="0">
                <a:solidFill>
                  <a:srgbClr val="FFFFFF"/>
                </a:solidFill>
                <a:latin typeface="Verdana" panose="020B0604030504040204"/>
                <a:cs typeface="Verdana" panose="020B0604030504040204"/>
              </a:rPr>
            </a:fld>
            <a:endParaRPr sz="1400">
              <a:latin typeface="Verdana" panose="020B0604030504040204"/>
              <a:cs typeface="Verdana" panose="020B0604030504040204"/>
            </a:endParaRPr>
          </a:p>
        </p:txBody>
      </p:sp>
      <p:sp>
        <p:nvSpPr>
          <p:cNvPr id="7" name="Title 6"/>
          <p:cNvSpPr/>
          <p:nvPr>
            <p:ph type="title"/>
          </p:nvPr>
        </p:nvSpPr>
        <p:spPr/>
        <p:txBody>
          <a:bodyPr/>
          <a:p>
            <a:pPr algn="l"/>
            <a:r>
              <a:rPr lang="en-US" sz="3600" spc="100" dirty="0">
                <a:sym typeface="+mn-ea"/>
              </a:rPr>
              <a:t>	</a:t>
            </a:r>
            <a:r>
              <a:rPr sz="3600" spc="100" dirty="0">
                <a:sym typeface="+mn-ea"/>
              </a:rPr>
              <a:t>Khai</a:t>
            </a:r>
            <a:r>
              <a:rPr sz="3600" spc="-375" dirty="0">
                <a:sym typeface="+mn-ea"/>
              </a:rPr>
              <a:t> </a:t>
            </a:r>
            <a:r>
              <a:rPr sz="3600" spc="225" dirty="0">
                <a:sym typeface="+mn-ea"/>
              </a:rPr>
              <a:t>báo</a:t>
            </a:r>
            <a:r>
              <a:rPr lang="en-US" sz="3600" spc="225" dirty="0">
                <a:sym typeface="+mn-ea"/>
              </a:rPr>
              <a:t> và khởi tạo dữ liệu</a:t>
            </a:r>
            <a:endParaRPr lang="en-US" sz="36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00225" y="381635"/>
            <a:ext cx="7724775" cy="567055"/>
          </a:xfrm>
          <a:prstGeom prst="rect">
            <a:avLst/>
          </a:prstGeom>
        </p:spPr>
        <p:txBody>
          <a:bodyPr vert="horz" wrap="square" lIns="0" tIns="13335" rIns="0" bIns="0" rtlCol="0">
            <a:spAutoFit/>
          </a:bodyPr>
          <a:lstStyle/>
          <a:p>
            <a:pPr marL="12700" algn="l">
              <a:lnSpc>
                <a:spcPct val="100000"/>
              </a:lnSpc>
              <a:spcBef>
                <a:spcPts val="105"/>
              </a:spcBef>
            </a:pPr>
            <a:r>
              <a:rPr sz="3600" spc="100" dirty="0">
                <a:sym typeface="+mn-ea"/>
              </a:rPr>
              <a:t>Khai</a:t>
            </a:r>
            <a:r>
              <a:rPr sz="3600" spc="-375" dirty="0">
                <a:sym typeface="+mn-ea"/>
              </a:rPr>
              <a:t> </a:t>
            </a:r>
            <a:r>
              <a:rPr sz="3600" spc="225" dirty="0">
                <a:sym typeface="+mn-ea"/>
              </a:rPr>
              <a:t>báo</a:t>
            </a:r>
            <a:r>
              <a:rPr lang="en-US" sz="3600" spc="225" dirty="0">
                <a:sym typeface="+mn-ea"/>
              </a:rPr>
              <a:t> và khởi tạo dữ liệu</a:t>
            </a:r>
            <a:endParaRPr sz="3600" spc="60" dirty="0"/>
          </a:p>
        </p:txBody>
      </p:sp>
      <p:sp>
        <p:nvSpPr>
          <p:cNvPr id="3" name="object 3"/>
          <p:cNvSpPr txBox="1"/>
          <p:nvPr/>
        </p:nvSpPr>
        <p:spPr>
          <a:xfrm>
            <a:off x="1497330" y="1818005"/>
            <a:ext cx="9089390" cy="3074670"/>
          </a:xfrm>
          <a:prstGeom prst="rect">
            <a:avLst/>
          </a:prstGeom>
        </p:spPr>
        <p:txBody>
          <a:bodyPr vert="horz" wrap="square" lIns="0" tIns="54610" rIns="0" bIns="0" rtlCol="0">
            <a:spAutoFit/>
          </a:bodyPr>
          <a:lstStyle/>
          <a:p>
            <a:pPr marL="12065" marR="5080" indent="0" algn="just">
              <a:lnSpc>
                <a:spcPts val="2590"/>
              </a:lnSpc>
              <a:spcBef>
                <a:spcPts val="430"/>
              </a:spcBef>
              <a:buNone/>
              <a:tabLst>
                <a:tab pos="287020" algn="l"/>
              </a:tabLst>
            </a:pPr>
            <a:r>
              <a:rPr sz="2800" spc="-50" dirty="0">
                <a:solidFill>
                  <a:srgbClr val="585858"/>
                </a:solidFill>
                <a:latin typeface="Arial" panose="020B0604020202020204" pitchFamily="34" charset="0"/>
                <a:cs typeface="Arial" panose="020B0604020202020204" pitchFamily="34" charset="0"/>
              </a:rPr>
              <a:t>Khi </a:t>
            </a:r>
            <a:r>
              <a:rPr sz="2800" spc="65" dirty="0">
                <a:solidFill>
                  <a:srgbClr val="585858"/>
                </a:solidFill>
                <a:latin typeface="Arial" panose="020B0604020202020204" pitchFamily="34" charset="0"/>
                <a:cs typeface="Arial" panose="020B0604020202020204" pitchFamily="34" charset="0"/>
              </a:rPr>
              <a:t>đối </a:t>
            </a:r>
            <a:r>
              <a:rPr sz="2800" spc="-20" dirty="0">
                <a:solidFill>
                  <a:srgbClr val="585858"/>
                </a:solidFill>
                <a:latin typeface="Arial" panose="020B0604020202020204" pitchFamily="34" charset="0"/>
                <a:cs typeface="Arial" panose="020B0604020202020204" pitchFamily="34" charset="0"/>
              </a:rPr>
              <a:t>tượng </a:t>
            </a:r>
            <a:r>
              <a:rPr sz="2800" spc="-90" dirty="0">
                <a:solidFill>
                  <a:srgbClr val="585858"/>
                </a:solidFill>
                <a:latin typeface="Arial" panose="020B0604020202020204" pitchFamily="34" charset="0"/>
                <a:cs typeface="Arial" panose="020B0604020202020204" pitchFamily="34" charset="0"/>
              </a:rPr>
              <a:t>được </a:t>
            </a:r>
            <a:r>
              <a:rPr sz="2800" spc="-25" dirty="0">
                <a:solidFill>
                  <a:srgbClr val="585858"/>
                </a:solidFill>
                <a:latin typeface="Arial" panose="020B0604020202020204" pitchFamily="34" charset="0"/>
                <a:cs typeface="Arial" panose="020B0604020202020204" pitchFamily="34" charset="0"/>
              </a:rPr>
              <a:t>khởi </a:t>
            </a:r>
            <a:r>
              <a:rPr sz="2800" spc="-10" dirty="0">
                <a:solidFill>
                  <a:srgbClr val="585858"/>
                </a:solidFill>
                <a:latin typeface="Arial" panose="020B0604020202020204" pitchFamily="34" charset="0"/>
                <a:cs typeface="Arial" panose="020B0604020202020204" pitchFamily="34" charset="0"/>
              </a:rPr>
              <a:t>tạo, </a:t>
            </a:r>
            <a:r>
              <a:rPr sz="2800" spc="-100" dirty="0">
                <a:solidFill>
                  <a:srgbClr val="585858"/>
                </a:solidFill>
                <a:latin typeface="Arial" panose="020B0604020202020204" pitchFamily="34" charset="0"/>
                <a:cs typeface="Arial" panose="020B0604020202020204" pitchFamily="34" charset="0"/>
              </a:rPr>
              <a:t>các </a:t>
            </a:r>
            <a:r>
              <a:rPr sz="2800" spc="20" dirty="0">
                <a:solidFill>
                  <a:srgbClr val="585858"/>
                </a:solidFill>
                <a:latin typeface="Arial" panose="020B0604020202020204" pitchFamily="34" charset="0"/>
                <a:cs typeface="Arial" panose="020B0604020202020204" pitchFamily="34" charset="0"/>
              </a:rPr>
              <a:t>thành </a:t>
            </a:r>
            <a:r>
              <a:rPr sz="2800" dirty="0">
                <a:solidFill>
                  <a:srgbClr val="585858"/>
                </a:solidFill>
                <a:latin typeface="Arial" panose="020B0604020202020204" pitchFamily="34" charset="0"/>
                <a:cs typeface="Arial" panose="020B0604020202020204" pitchFamily="34" charset="0"/>
              </a:rPr>
              <a:t>phần </a:t>
            </a:r>
            <a:r>
              <a:rPr sz="2800" spc="-60" dirty="0">
                <a:solidFill>
                  <a:srgbClr val="585858"/>
                </a:solidFill>
                <a:latin typeface="Arial" panose="020B0604020202020204" pitchFamily="34" charset="0"/>
                <a:cs typeface="Arial" panose="020B0604020202020204" pitchFamily="34" charset="0"/>
              </a:rPr>
              <a:t>dữ  </a:t>
            </a:r>
            <a:r>
              <a:rPr sz="2800" spc="5" dirty="0">
                <a:solidFill>
                  <a:srgbClr val="585858"/>
                </a:solidFill>
                <a:latin typeface="Arial" panose="020B0604020202020204" pitchFamily="34" charset="0"/>
                <a:cs typeface="Arial" panose="020B0604020202020204" pitchFamily="34" charset="0"/>
              </a:rPr>
              <a:t>liệu </a:t>
            </a:r>
            <a:endParaRPr sz="2800" spc="5" dirty="0">
              <a:solidFill>
                <a:srgbClr val="585858"/>
              </a:solidFill>
              <a:latin typeface="Arial" panose="020B0604020202020204" pitchFamily="34" charset="0"/>
              <a:cs typeface="Arial" panose="020B0604020202020204" pitchFamily="34" charset="0"/>
            </a:endParaRPr>
          </a:p>
          <a:p>
            <a:pPr marL="12065" marR="5080" indent="0" algn="just">
              <a:lnSpc>
                <a:spcPts val="2590"/>
              </a:lnSpc>
              <a:spcBef>
                <a:spcPts val="430"/>
              </a:spcBef>
              <a:buNone/>
              <a:tabLst>
                <a:tab pos="287020" algn="l"/>
              </a:tabLst>
            </a:pPr>
            <a:r>
              <a:rPr sz="2800" spc="10" dirty="0">
                <a:solidFill>
                  <a:srgbClr val="585858"/>
                </a:solidFill>
                <a:latin typeface="Arial" panose="020B0604020202020204" pitchFamily="34" charset="0"/>
                <a:cs typeface="Arial" panose="020B0604020202020204" pitchFamily="34" charset="0"/>
              </a:rPr>
              <a:t>(thuộc </a:t>
            </a:r>
            <a:r>
              <a:rPr sz="2800" spc="5" dirty="0">
                <a:solidFill>
                  <a:srgbClr val="585858"/>
                </a:solidFill>
                <a:latin typeface="Arial" panose="020B0604020202020204" pitchFamily="34" charset="0"/>
                <a:cs typeface="Arial" panose="020B0604020202020204" pitchFamily="34" charset="0"/>
              </a:rPr>
              <a:t>tính) </a:t>
            </a:r>
            <a:r>
              <a:rPr sz="2800" spc="-65" dirty="0">
                <a:solidFill>
                  <a:srgbClr val="585858"/>
                </a:solidFill>
                <a:latin typeface="Arial" panose="020B0604020202020204" pitchFamily="34" charset="0"/>
                <a:cs typeface="Arial" panose="020B0604020202020204" pitchFamily="34" charset="0"/>
              </a:rPr>
              <a:t>của </a:t>
            </a:r>
            <a:r>
              <a:rPr sz="2800" spc="65" dirty="0">
                <a:solidFill>
                  <a:srgbClr val="585858"/>
                </a:solidFill>
                <a:latin typeface="Arial" panose="020B0604020202020204" pitchFamily="34" charset="0"/>
                <a:cs typeface="Arial" panose="020B0604020202020204" pitchFamily="34" charset="0"/>
              </a:rPr>
              <a:t>đối </a:t>
            </a:r>
            <a:r>
              <a:rPr sz="2800" spc="-20" dirty="0">
                <a:solidFill>
                  <a:srgbClr val="585858"/>
                </a:solidFill>
                <a:latin typeface="Arial" panose="020B0604020202020204" pitchFamily="34" charset="0"/>
                <a:cs typeface="Arial" panose="020B0604020202020204" pitchFamily="34" charset="0"/>
              </a:rPr>
              <a:t>tượng </a:t>
            </a:r>
            <a:r>
              <a:rPr sz="2800" spc="-90" dirty="0">
                <a:solidFill>
                  <a:srgbClr val="585858"/>
                </a:solidFill>
                <a:latin typeface="Arial" panose="020B0604020202020204" pitchFamily="34" charset="0"/>
                <a:cs typeface="Arial" panose="020B0604020202020204" pitchFamily="34" charset="0"/>
              </a:rPr>
              <a:t>được </a:t>
            </a:r>
            <a:r>
              <a:rPr sz="2800" spc="-30" dirty="0">
                <a:solidFill>
                  <a:srgbClr val="585858"/>
                </a:solidFill>
                <a:latin typeface="Arial" panose="020B0604020202020204" pitchFamily="34" charset="0"/>
                <a:cs typeface="Arial" panose="020B0604020202020204" pitchFamily="34" charset="0"/>
              </a:rPr>
              <a:t>khởi </a:t>
            </a:r>
            <a:r>
              <a:rPr sz="2800" spc="30" dirty="0">
                <a:solidFill>
                  <a:srgbClr val="585858"/>
                </a:solidFill>
                <a:latin typeface="Arial" panose="020B0604020202020204" pitchFamily="34" charset="0"/>
                <a:cs typeface="Arial" panose="020B0604020202020204" pitchFamily="34" charset="0"/>
              </a:rPr>
              <a:t>tạo </a:t>
            </a:r>
            <a:r>
              <a:rPr sz="2800" spc="-50" dirty="0">
                <a:solidFill>
                  <a:srgbClr val="585858"/>
                </a:solidFill>
                <a:latin typeface="Arial" panose="020B0604020202020204" pitchFamily="34" charset="0"/>
                <a:cs typeface="Arial" panose="020B0604020202020204" pitchFamily="34" charset="0"/>
              </a:rPr>
              <a:t>với  </a:t>
            </a:r>
            <a:r>
              <a:rPr sz="2800" dirty="0">
                <a:solidFill>
                  <a:srgbClr val="585858"/>
                </a:solidFill>
                <a:latin typeface="Arial" panose="020B0604020202020204" pitchFamily="34" charset="0"/>
                <a:cs typeface="Arial" panose="020B0604020202020204" pitchFamily="34" charset="0"/>
              </a:rPr>
              <a:t>giá </a:t>
            </a:r>
            <a:r>
              <a:rPr sz="2800" spc="75" dirty="0">
                <a:solidFill>
                  <a:srgbClr val="585858"/>
                </a:solidFill>
                <a:latin typeface="Arial" panose="020B0604020202020204" pitchFamily="34" charset="0"/>
                <a:cs typeface="Arial" panose="020B0604020202020204" pitchFamily="34" charset="0"/>
              </a:rPr>
              <a:t>trị </a:t>
            </a:r>
            <a:r>
              <a:rPr sz="2800" spc="-50" dirty="0">
                <a:solidFill>
                  <a:srgbClr val="585858"/>
                </a:solidFill>
                <a:latin typeface="Arial" panose="020B0604020202020204" pitchFamily="34" charset="0"/>
                <a:cs typeface="Arial" panose="020B0604020202020204" pitchFamily="34" charset="0"/>
              </a:rPr>
              <a:t>mặc </a:t>
            </a:r>
            <a:r>
              <a:rPr sz="2800" spc="40" dirty="0">
                <a:solidFill>
                  <a:srgbClr val="585858"/>
                </a:solidFill>
                <a:latin typeface="Arial" panose="020B0604020202020204" pitchFamily="34" charset="0"/>
                <a:cs typeface="Arial" panose="020B0604020202020204" pitchFamily="34" charset="0"/>
              </a:rPr>
              <a:t>định </a:t>
            </a:r>
            <a:r>
              <a:rPr sz="2800" spc="-65" dirty="0">
                <a:solidFill>
                  <a:srgbClr val="585858"/>
                </a:solidFill>
                <a:latin typeface="Arial" panose="020B0604020202020204" pitchFamily="34" charset="0"/>
                <a:cs typeface="Arial" panose="020B0604020202020204" pitchFamily="34" charset="0"/>
              </a:rPr>
              <a:t>của </a:t>
            </a:r>
            <a:r>
              <a:rPr sz="2800" spc="-10" dirty="0">
                <a:solidFill>
                  <a:srgbClr val="585858"/>
                </a:solidFill>
                <a:latin typeface="Arial" panose="020B0604020202020204" pitchFamily="34" charset="0"/>
                <a:cs typeface="Arial" panose="020B0604020202020204" pitchFamily="34" charset="0"/>
              </a:rPr>
              <a:t>kiểu </a:t>
            </a:r>
            <a:r>
              <a:rPr sz="2800" spc="-60" dirty="0">
                <a:solidFill>
                  <a:srgbClr val="585858"/>
                </a:solidFill>
                <a:latin typeface="Arial" panose="020B0604020202020204" pitchFamily="34" charset="0"/>
                <a:cs typeface="Arial" panose="020B0604020202020204" pitchFamily="34" charset="0"/>
              </a:rPr>
              <a:t>dữ </a:t>
            </a:r>
            <a:r>
              <a:rPr sz="2800" spc="5" dirty="0">
                <a:solidFill>
                  <a:srgbClr val="585858"/>
                </a:solidFill>
                <a:latin typeface="Arial" panose="020B0604020202020204" pitchFamily="34" charset="0"/>
                <a:cs typeface="Arial" panose="020B0604020202020204" pitchFamily="34" charset="0"/>
              </a:rPr>
              <a:t>liệu </a:t>
            </a:r>
            <a:r>
              <a:rPr sz="2800" spc="-20" dirty="0">
                <a:solidFill>
                  <a:srgbClr val="585858"/>
                </a:solidFill>
                <a:latin typeface="Arial" panose="020B0604020202020204" pitchFamily="34" charset="0"/>
                <a:cs typeface="Arial" panose="020B0604020202020204" pitchFamily="34" charset="0"/>
              </a:rPr>
              <a:t>tương</a:t>
            </a:r>
            <a:r>
              <a:rPr sz="2800" spc="55" dirty="0">
                <a:solidFill>
                  <a:srgbClr val="585858"/>
                </a:solidFill>
                <a:latin typeface="Arial" panose="020B0604020202020204" pitchFamily="34" charset="0"/>
                <a:cs typeface="Arial" panose="020B0604020202020204" pitchFamily="34" charset="0"/>
              </a:rPr>
              <a:t> </a:t>
            </a:r>
            <a:r>
              <a:rPr sz="2800" spc="-35" dirty="0">
                <a:solidFill>
                  <a:srgbClr val="585858"/>
                </a:solidFill>
                <a:latin typeface="Arial" panose="020B0604020202020204" pitchFamily="34" charset="0"/>
                <a:cs typeface="Arial" panose="020B0604020202020204" pitchFamily="34" charset="0"/>
              </a:rPr>
              <a:t>ứng</a:t>
            </a:r>
            <a:endParaRPr sz="2800" spc="-35" dirty="0">
              <a:solidFill>
                <a:srgbClr val="585858"/>
              </a:solidFill>
              <a:latin typeface="Arial" panose="020B0604020202020204" pitchFamily="34" charset="0"/>
              <a:cs typeface="Arial" panose="020B0604020202020204" pitchFamily="34" charset="0"/>
            </a:endParaRPr>
          </a:p>
          <a:p>
            <a:pPr marL="12065" marR="5080" indent="0" algn="just">
              <a:lnSpc>
                <a:spcPts val="2590"/>
              </a:lnSpc>
              <a:spcBef>
                <a:spcPts val="430"/>
              </a:spcBef>
              <a:buNone/>
              <a:tabLst>
                <a:tab pos="287020" algn="l"/>
              </a:tabLst>
            </a:pPr>
            <a:endParaRPr sz="2800">
              <a:latin typeface="Arial" panose="020B0604020202020204" pitchFamily="34" charset="0"/>
              <a:cs typeface="Arial" panose="020B0604020202020204" pitchFamily="34" charset="0"/>
            </a:endParaRPr>
          </a:p>
          <a:p>
            <a:pPr marL="560705" lvl="1" indent="-229235">
              <a:lnSpc>
                <a:spcPct val="100000"/>
              </a:lnSpc>
              <a:spcBef>
                <a:spcPts val="725"/>
              </a:spcBef>
              <a:buFont typeface="Georgia" panose="02040502050405020303"/>
              <a:buChar char="−"/>
              <a:tabLst>
                <a:tab pos="561340" algn="l"/>
              </a:tabLst>
            </a:pPr>
            <a:r>
              <a:rPr sz="2800" spc="20" dirty="0">
                <a:solidFill>
                  <a:srgbClr val="585858"/>
                </a:solidFill>
                <a:latin typeface="Arial" panose="020B0604020202020204" pitchFamily="34" charset="0"/>
                <a:cs typeface="Arial" panose="020B0604020202020204" pitchFamily="34" charset="0"/>
              </a:rPr>
              <a:t>number </a:t>
            </a:r>
            <a:r>
              <a:rPr sz="2800" spc="-5" dirty="0">
                <a:solidFill>
                  <a:srgbClr val="585858"/>
                </a:solidFill>
                <a:latin typeface="Arial" panose="020B0604020202020204" pitchFamily="34" charset="0"/>
                <a:cs typeface="Arial" panose="020B0604020202020204" pitchFamily="34" charset="0"/>
              </a:rPr>
              <a:t>data </a:t>
            </a:r>
            <a:r>
              <a:rPr sz="2800" spc="20" dirty="0">
                <a:solidFill>
                  <a:srgbClr val="585858"/>
                </a:solidFill>
                <a:latin typeface="Arial" panose="020B0604020202020204" pitchFamily="34" charset="0"/>
                <a:cs typeface="Arial" panose="020B0604020202020204" pitchFamily="34" charset="0"/>
              </a:rPr>
              <a:t>type </a:t>
            </a:r>
            <a:r>
              <a:rPr sz="2800" dirty="0">
                <a:solidFill>
                  <a:srgbClr val="585858"/>
                </a:solidFill>
                <a:latin typeface="Arial" panose="020B0604020202020204" pitchFamily="34" charset="0"/>
                <a:cs typeface="Arial" panose="020B0604020202020204" pitchFamily="34" charset="0"/>
              </a:rPr>
              <a:t></a:t>
            </a:r>
            <a:r>
              <a:rPr sz="2800" spc="-45" dirty="0">
                <a:solidFill>
                  <a:srgbClr val="585858"/>
                </a:solidFill>
                <a:latin typeface="Arial" panose="020B0604020202020204" pitchFamily="34" charset="0"/>
                <a:cs typeface="Arial" panose="020B0604020202020204" pitchFamily="34" charset="0"/>
              </a:rPr>
              <a:t> </a:t>
            </a:r>
            <a:r>
              <a:rPr sz="2800" spc="-80" dirty="0">
                <a:solidFill>
                  <a:srgbClr val="585858"/>
                </a:solidFill>
                <a:latin typeface="Arial" panose="020B0604020202020204" pitchFamily="34" charset="0"/>
                <a:cs typeface="Arial" panose="020B0604020202020204" pitchFamily="34" charset="0"/>
              </a:rPr>
              <a:t>0;</a:t>
            </a:r>
            <a:endParaRPr sz="2800">
              <a:latin typeface="Arial" panose="020B0604020202020204" pitchFamily="34" charset="0"/>
              <a:cs typeface="Arial" panose="020B0604020202020204" pitchFamily="34" charset="0"/>
            </a:endParaRPr>
          </a:p>
          <a:p>
            <a:pPr marL="560705" lvl="1" indent="-229235">
              <a:lnSpc>
                <a:spcPct val="100000"/>
              </a:lnSpc>
              <a:spcBef>
                <a:spcPts val="770"/>
              </a:spcBef>
              <a:buFont typeface="Georgia" panose="02040502050405020303"/>
              <a:buChar char="−"/>
              <a:tabLst>
                <a:tab pos="561340" algn="l"/>
              </a:tabLst>
            </a:pPr>
            <a:r>
              <a:rPr sz="2800" spc="-30" dirty="0">
                <a:solidFill>
                  <a:srgbClr val="585858"/>
                </a:solidFill>
                <a:latin typeface="Arial" panose="020B0604020202020204" pitchFamily="34" charset="0"/>
                <a:cs typeface="Arial" panose="020B0604020202020204" pitchFamily="34" charset="0"/>
              </a:rPr>
              <a:t>reference </a:t>
            </a:r>
            <a:r>
              <a:rPr sz="2800" spc="20" dirty="0">
                <a:solidFill>
                  <a:srgbClr val="585858"/>
                </a:solidFill>
                <a:latin typeface="Arial" panose="020B0604020202020204" pitchFamily="34" charset="0"/>
                <a:cs typeface="Arial" panose="020B0604020202020204" pitchFamily="34" charset="0"/>
              </a:rPr>
              <a:t>type </a:t>
            </a:r>
            <a:r>
              <a:rPr sz="2800" spc="5" dirty="0">
                <a:solidFill>
                  <a:srgbClr val="585858"/>
                </a:solidFill>
                <a:latin typeface="Arial" panose="020B0604020202020204" pitchFamily="34" charset="0"/>
                <a:cs typeface="Arial" panose="020B0604020202020204" pitchFamily="34" charset="0"/>
              </a:rPr>
              <a:t></a:t>
            </a:r>
            <a:r>
              <a:rPr sz="2800" spc="35" dirty="0">
                <a:solidFill>
                  <a:srgbClr val="585858"/>
                </a:solidFill>
                <a:latin typeface="Arial" panose="020B0604020202020204" pitchFamily="34" charset="0"/>
                <a:cs typeface="Arial" panose="020B0604020202020204" pitchFamily="34" charset="0"/>
              </a:rPr>
              <a:t> </a:t>
            </a:r>
            <a:r>
              <a:rPr sz="2800" spc="30" dirty="0">
                <a:solidFill>
                  <a:srgbClr val="585858"/>
                </a:solidFill>
                <a:latin typeface="Arial" panose="020B0604020202020204" pitchFamily="34" charset="0"/>
                <a:cs typeface="Arial" panose="020B0604020202020204" pitchFamily="34" charset="0"/>
              </a:rPr>
              <a:t>null</a:t>
            </a:r>
            <a:endParaRPr sz="2800">
              <a:latin typeface="Arial" panose="020B0604020202020204" pitchFamily="34" charset="0"/>
              <a:cs typeface="Arial" panose="020B0604020202020204" pitchFamily="34" charset="0"/>
            </a:endParaRPr>
          </a:p>
          <a:p>
            <a:pPr marL="560705" lvl="1" indent="-229235">
              <a:lnSpc>
                <a:spcPct val="100000"/>
              </a:lnSpc>
              <a:spcBef>
                <a:spcPts val="755"/>
              </a:spcBef>
              <a:buFont typeface="Georgia" panose="02040502050405020303"/>
              <a:buChar char="−"/>
              <a:tabLst>
                <a:tab pos="561340" algn="l"/>
              </a:tabLst>
            </a:pPr>
            <a:r>
              <a:rPr sz="2800" spc="10" dirty="0">
                <a:solidFill>
                  <a:srgbClr val="585858"/>
                </a:solidFill>
                <a:latin typeface="Arial" panose="020B0604020202020204" pitchFamily="34" charset="0"/>
                <a:cs typeface="Arial" panose="020B0604020202020204" pitchFamily="34" charset="0"/>
              </a:rPr>
              <a:t>boolean </a:t>
            </a:r>
            <a:r>
              <a:rPr sz="2800" dirty="0">
                <a:solidFill>
                  <a:srgbClr val="585858"/>
                </a:solidFill>
                <a:latin typeface="Arial" panose="020B0604020202020204" pitchFamily="34" charset="0"/>
                <a:cs typeface="Arial" panose="020B0604020202020204" pitchFamily="34" charset="0"/>
              </a:rPr>
              <a:t></a:t>
            </a:r>
            <a:r>
              <a:rPr sz="2800" spc="30" dirty="0">
                <a:solidFill>
                  <a:srgbClr val="585858"/>
                </a:solidFill>
                <a:latin typeface="Arial" panose="020B0604020202020204" pitchFamily="34" charset="0"/>
                <a:cs typeface="Arial" panose="020B0604020202020204" pitchFamily="34" charset="0"/>
              </a:rPr>
              <a:t> </a:t>
            </a:r>
            <a:r>
              <a:rPr sz="2800" spc="-45" dirty="0">
                <a:solidFill>
                  <a:srgbClr val="585858"/>
                </a:solidFill>
                <a:latin typeface="Arial" panose="020B0604020202020204" pitchFamily="34" charset="0"/>
                <a:cs typeface="Arial" panose="020B0604020202020204" pitchFamily="34" charset="0"/>
              </a:rPr>
              <a:t>false</a:t>
            </a:r>
            <a:endParaRPr sz="2800">
              <a:latin typeface="Arial" panose="020B0604020202020204" pitchFamily="34" charset="0"/>
              <a:cs typeface="Arial" panose="020B0604020202020204" pitchFamily="34" charset="0"/>
            </a:endParaRPr>
          </a:p>
        </p:txBody>
      </p:sp>
      <p:sp>
        <p:nvSpPr>
          <p:cNvPr id="5" name="object 5"/>
          <p:cNvSpPr txBox="1"/>
          <p:nvPr/>
        </p:nvSpPr>
        <p:spPr>
          <a:xfrm>
            <a:off x="10299192" y="6396240"/>
            <a:ext cx="287020" cy="221615"/>
          </a:xfrm>
          <a:prstGeom prst="rect">
            <a:avLst/>
          </a:prstGeom>
        </p:spPr>
        <p:txBody>
          <a:bodyPr vert="horz" wrap="square" lIns="0" tIns="6350" rIns="0" bIns="0" rtlCol="0">
            <a:spAutoFit/>
          </a:bodyPr>
          <a:lstStyle/>
          <a:p>
            <a:pPr marL="38100">
              <a:lnSpc>
                <a:spcPct val="100000"/>
              </a:lnSpc>
              <a:spcBef>
                <a:spcPts val="50"/>
              </a:spcBef>
            </a:pPr>
            <a:fld id="{81D60167-4931-47E6-BA6A-407CBD079E47}" type="slidenum">
              <a:rPr sz="1400" spc="-90" dirty="0">
                <a:solidFill>
                  <a:srgbClr val="FFFFFF"/>
                </a:solidFill>
                <a:latin typeface="Verdana" panose="020B0604030504040204"/>
                <a:cs typeface="Verdana" panose="020B0604030504040204"/>
              </a:rPr>
            </a:fld>
            <a:endParaRPr sz="1400">
              <a:latin typeface="Verdana" panose="020B0604030504040204"/>
              <a:cs typeface="Verdana" panose="020B0604030504040204"/>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590551"/>
            <a:ext cx="10972800" cy="511175"/>
          </a:xfrm>
          <a:prstGeom prst="rect">
            <a:avLst/>
          </a:prstGeom>
        </p:spPr>
        <p:txBody>
          <a:bodyPr vert="horz" wrap="square" lIns="0" tIns="67945" rIns="0" bIns="0" rtlCol="0">
            <a:spAutoFit/>
          </a:bodyPr>
          <a:lstStyle/>
          <a:p>
            <a:pPr marL="12700" marR="5080" algn="l">
              <a:lnSpc>
                <a:spcPts val="3460"/>
              </a:lnSpc>
              <a:spcBef>
                <a:spcPts val="535"/>
              </a:spcBef>
            </a:pPr>
            <a:r>
              <a:rPr lang="en-US" spc="-340" dirty="0"/>
              <a:t>	</a:t>
            </a:r>
            <a:r>
              <a:rPr spc="-340" dirty="0"/>
              <a:t> </a:t>
            </a:r>
            <a:r>
              <a:rPr sz="3600" spc="165" dirty="0"/>
              <a:t>khai</a:t>
            </a:r>
            <a:r>
              <a:rPr sz="3600" spc="-315" dirty="0"/>
              <a:t> </a:t>
            </a:r>
            <a:r>
              <a:rPr sz="3600" spc="225" dirty="0"/>
              <a:t>báo</a:t>
            </a:r>
            <a:r>
              <a:rPr sz="3600" spc="-350" dirty="0"/>
              <a:t> </a:t>
            </a:r>
            <a:r>
              <a:rPr sz="3600" spc="130" dirty="0"/>
              <a:t>và</a:t>
            </a:r>
            <a:r>
              <a:rPr sz="3600" spc="-335" dirty="0"/>
              <a:t> </a:t>
            </a:r>
            <a:r>
              <a:rPr sz="3600" spc="145" dirty="0"/>
              <a:t>khởi</a:t>
            </a:r>
            <a:r>
              <a:rPr sz="3600" spc="-330" dirty="0"/>
              <a:t> </a:t>
            </a:r>
            <a:r>
              <a:rPr sz="3600" spc="60" dirty="0"/>
              <a:t>tạo</a:t>
            </a:r>
            <a:r>
              <a:rPr sz="3600" spc="-315" dirty="0"/>
              <a:t> </a:t>
            </a:r>
            <a:r>
              <a:rPr sz="3600" spc="150" dirty="0"/>
              <a:t>dữ  </a:t>
            </a:r>
            <a:r>
              <a:rPr sz="3600" spc="135" dirty="0"/>
              <a:t>liệu</a:t>
            </a:r>
            <a:endParaRPr sz="3600" spc="135" dirty="0"/>
          </a:p>
        </p:txBody>
      </p:sp>
      <p:sp>
        <p:nvSpPr>
          <p:cNvPr id="4" name="object 4"/>
          <p:cNvSpPr txBox="1"/>
          <p:nvPr/>
        </p:nvSpPr>
        <p:spPr>
          <a:xfrm>
            <a:off x="10299192" y="6396240"/>
            <a:ext cx="287020" cy="221615"/>
          </a:xfrm>
          <a:prstGeom prst="rect">
            <a:avLst/>
          </a:prstGeom>
        </p:spPr>
        <p:txBody>
          <a:bodyPr vert="horz" wrap="square" lIns="0" tIns="6350" rIns="0" bIns="0" rtlCol="0">
            <a:spAutoFit/>
          </a:bodyPr>
          <a:lstStyle/>
          <a:p>
            <a:pPr marL="38100">
              <a:lnSpc>
                <a:spcPct val="100000"/>
              </a:lnSpc>
              <a:spcBef>
                <a:spcPts val="50"/>
              </a:spcBef>
            </a:pPr>
            <a:fld id="{81D60167-4931-47E6-BA6A-407CBD079E47}" type="slidenum">
              <a:rPr sz="1400" spc="-90" dirty="0">
                <a:solidFill>
                  <a:srgbClr val="FFFFFF"/>
                </a:solidFill>
                <a:latin typeface="Verdana" panose="020B0604030504040204"/>
                <a:cs typeface="Verdana" panose="020B0604030504040204"/>
              </a:rPr>
            </a:fld>
            <a:endParaRPr sz="1400">
              <a:latin typeface="Verdana" panose="020B0604030504040204"/>
              <a:cs typeface="Verdana" panose="020B0604030504040204"/>
            </a:endParaRPr>
          </a:p>
        </p:txBody>
      </p:sp>
      <p:sp>
        <p:nvSpPr>
          <p:cNvPr id="3" name="object 3"/>
          <p:cNvSpPr txBox="1"/>
          <p:nvPr/>
        </p:nvSpPr>
        <p:spPr>
          <a:xfrm>
            <a:off x="1038225" y="1260475"/>
            <a:ext cx="10053955" cy="4933315"/>
          </a:xfrm>
          <a:prstGeom prst="rect">
            <a:avLst/>
          </a:prstGeom>
        </p:spPr>
        <p:txBody>
          <a:bodyPr vert="horz" wrap="square" lIns="0" tIns="129539" rIns="0" bIns="0" rtlCol="0">
            <a:spAutoFit/>
          </a:bodyPr>
          <a:lstStyle/>
          <a:p>
            <a:pPr marL="286385" indent="-274320">
              <a:lnSpc>
                <a:spcPct val="100000"/>
              </a:lnSpc>
              <a:spcBef>
                <a:spcPts val="1020"/>
              </a:spcBef>
              <a:buChar char="•"/>
              <a:tabLst>
                <a:tab pos="286385" algn="l"/>
                <a:tab pos="287020" algn="l"/>
              </a:tabLst>
            </a:pPr>
            <a:r>
              <a:rPr sz="2400" spc="-90" dirty="0">
                <a:solidFill>
                  <a:srgbClr val="585858"/>
                </a:solidFill>
                <a:latin typeface="Arial" panose="020B0604020202020204"/>
                <a:cs typeface="Arial" panose="020B0604020202020204"/>
              </a:rPr>
              <a:t>Có </a:t>
            </a:r>
            <a:r>
              <a:rPr sz="2400" spc="30" dirty="0">
                <a:solidFill>
                  <a:srgbClr val="585858"/>
                </a:solidFill>
                <a:latin typeface="Arial" panose="020B0604020202020204"/>
                <a:cs typeface="Arial" panose="020B0604020202020204"/>
              </a:rPr>
              <a:t>thể </a:t>
            </a:r>
            <a:r>
              <a:rPr sz="2400" spc="15" dirty="0">
                <a:solidFill>
                  <a:srgbClr val="585858"/>
                </a:solidFill>
                <a:latin typeface="Arial" panose="020B0604020202020204"/>
                <a:cs typeface="Arial" panose="020B0604020202020204"/>
              </a:rPr>
              <a:t>kết </a:t>
            </a:r>
            <a:r>
              <a:rPr sz="2400" spc="-20" dirty="0">
                <a:solidFill>
                  <a:srgbClr val="585858"/>
                </a:solidFill>
                <a:latin typeface="Arial" panose="020B0604020202020204"/>
                <a:cs typeface="Arial" panose="020B0604020202020204"/>
              </a:rPr>
              <a:t>hợp </a:t>
            </a:r>
            <a:r>
              <a:rPr sz="2400" spc="-15" dirty="0">
                <a:solidFill>
                  <a:srgbClr val="585858"/>
                </a:solidFill>
                <a:latin typeface="Arial" panose="020B0604020202020204"/>
                <a:cs typeface="Arial" panose="020B0604020202020204"/>
              </a:rPr>
              <a:t>khai </a:t>
            </a:r>
            <a:r>
              <a:rPr sz="2400" dirty="0">
                <a:solidFill>
                  <a:srgbClr val="585858"/>
                </a:solidFill>
                <a:latin typeface="Arial" panose="020B0604020202020204"/>
                <a:cs typeface="Arial" panose="020B0604020202020204"/>
              </a:rPr>
              <a:t>báo </a:t>
            </a:r>
            <a:r>
              <a:rPr sz="2400" spc="-110" dirty="0">
                <a:solidFill>
                  <a:srgbClr val="585858"/>
                </a:solidFill>
                <a:latin typeface="Arial" panose="020B0604020202020204"/>
                <a:cs typeface="Arial" panose="020B0604020202020204"/>
              </a:rPr>
              <a:t>và </a:t>
            </a:r>
            <a:r>
              <a:rPr sz="2400" spc="-25" dirty="0">
                <a:solidFill>
                  <a:srgbClr val="585858"/>
                </a:solidFill>
                <a:latin typeface="Arial" panose="020B0604020202020204"/>
                <a:cs typeface="Arial" panose="020B0604020202020204"/>
              </a:rPr>
              <a:t>khởi </a:t>
            </a:r>
            <a:r>
              <a:rPr sz="2400" spc="35" dirty="0">
                <a:solidFill>
                  <a:srgbClr val="585858"/>
                </a:solidFill>
                <a:latin typeface="Arial" panose="020B0604020202020204"/>
                <a:cs typeface="Arial" panose="020B0604020202020204"/>
              </a:rPr>
              <a:t>tạo </a:t>
            </a:r>
            <a:r>
              <a:rPr sz="2400" spc="-60" dirty="0">
                <a:solidFill>
                  <a:srgbClr val="585858"/>
                </a:solidFill>
                <a:latin typeface="Arial" panose="020B0604020202020204"/>
                <a:cs typeface="Arial" panose="020B0604020202020204"/>
              </a:rPr>
              <a:t>dữ</a:t>
            </a:r>
            <a:r>
              <a:rPr sz="2400" spc="110" dirty="0">
                <a:solidFill>
                  <a:srgbClr val="585858"/>
                </a:solidFill>
                <a:latin typeface="Arial" panose="020B0604020202020204"/>
                <a:cs typeface="Arial" panose="020B0604020202020204"/>
              </a:rPr>
              <a:t> </a:t>
            </a:r>
            <a:r>
              <a:rPr sz="2400" spc="5" dirty="0">
                <a:solidFill>
                  <a:srgbClr val="585858"/>
                </a:solidFill>
                <a:latin typeface="Arial" panose="020B0604020202020204"/>
                <a:cs typeface="Arial" panose="020B0604020202020204"/>
              </a:rPr>
              <a:t>liệu</a:t>
            </a:r>
            <a:endParaRPr sz="2400">
              <a:latin typeface="Arial" panose="020B0604020202020204"/>
              <a:cs typeface="Arial" panose="020B0604020202020204"/>
            </a:endParaRPr>
          </a:p>
          <a:p>
            <a:pPr marL="560705" lvl="1" indent="-229235">
              <a:lnSpc>
                <a:spcPct val="100000"/>
              </a:lnSpc>
              <a:spcBef>
                <a:spcPts val="775"/>
              </a:spcBef>
              <a:buFont typeface="Georgia" panose="02040502050405020303"/>
              <a:buChar char="−"/>
              <a:tabLst>
                <a:tab pos="561340" algn="l"/>
              </a:tabLst>
            </a:pPr>
            <a:r>
              <a:rPr sz="2400" spc="-95" dirty="0">
                <a:solidFill>
                  <a:srgbClr val="585858"/>
                </a:solidFill>
                <a:latin typeface="Arial" panose="020B0604020202020204"/>
                <a:cs typeface="Arial" panose="020B0604020202020204"/>
              </a:rPr>
              <a:t>Cú</a:t>
            </a:r>
            <a:r>
              <a:rPr sz="2400" spc="-15" dirty="0">
                <a:solidFill>
                  <a:srgbClr val="585858"/>
                </a:solidFill>
                <a:latin typeface="Arial" panose="020B0604020202020204"/>
                <a:cs typeface="Arial" panose="020B0604020202020204"/>
              </a:rPr>
              <a:t> pháp:</a:t>
            </a:r>
            <a:endParaRPr sz="2400">
              <a:latin typeface="Arial" panose="020B0604020202020204"/>
              <a:cs typeface="Arial" panose="020B0604020202020204"/>
            </a:endParaRPr>
          </a:p>
          <a:p>
            <a:pPr marL="332105">
              <a:lnSpc>
                <a:spcPct val="100000"/>
              </a:lnSpc>
              <a:spcBef>
                <a:spcPts val="695"/>
              </a:spcBef>
              <a:tabLst>
                <a:tab pos="1031875" algn="l"/>
                <a:tab pos="1730375" algn="l"/>
                <a:tab pos="2289175" algn="l"/>
                <a:tab pos="2847340" algn="l"/>
                <a:tab pos="3685540" algn="l"/>
                <a:tab pos="3965575" algn="l"/>
                <a:tab pos="4523740" algn="l"/>
                <a:tab pos="5221605" algn="l"/>
              </a:tabLst>
            </a:pPr>
            <a:r>
              <a:rPr sz="2400" spc="-70" dirty="0">
                <a:solidFill>
                  <a:srgbClr val="168991"/>
                </a:solidFill>
                <a:latin typeface="Arial" panose="020B0604020202020204"/>
                <a:cs typeface="Arial" panose="020B0604020202020204"/>
              </a:rPr>
              <a:t>&lt;</a:t>
            </a:r>
            <a:r>
              <a:rPr sz="2400" spc="-50" dirty="0">
                <a:solidFill>
                  <a:srgbClr val="168991"/>
                </a:solidFill>
                <a:latin typeface="Arial" panose="020B0604020202020204"/>
                <a:cs typeface="Arial" panose="020B0604020202020204"/>
              </a:rPr>
              <a:t>Tên</a:t>
            </a:r>
            <a:r>
              <a:rPr lang="en-US" sz="2400" spc="-50" dirty="0">
                <a:solidFill>
                  <a:srgbClr val="168991"/>
                </a:solidFill>
                <a:latin typeface="Arial" panose="020B0604020202020204"/>
                <a:cs typeface="Arial" panose="020B0604020202020204"/>
              </a:rPr>
              <a:t> </a:t>
            </a:r>
            <a:r>
              <a:rPr sz="2400" spc="-105" dirty="0">
                <a:solidFill>
                  <a:srgbClr val="168991"/>
                </a:solidFill>
                <a:latin typeface="Arial" panose="020B0604020202020204"/>
                <a:cs typeface="Arial" panose="020B0604020202020204"/>
              </a:rPr>
              <a:t>L</a:t>
            </a:r>
            <a:r>
              <a:rPr sz="2400" spc="-130" dirty="0">
                <a:solidFill>
                  <a:srgbClr val="168991"/>
                </a:solidFill>
                <a:latin typeface="Arial" panose="020B0604020202020204"/>
                <a:cs typeface="Arial" panose="020B0604020202020204"/>
              </a:rPr>
              <a:t>ớ</a:t>
            </a:r>
            <a:r>
              <a:rPr sz="2400" spc="-40" dirty="0">
                <a:solidFill>
                  <a:srgbClr val="168991"/>
                </a:solidFill>
                <a:latin typeface="Arial" panose="020B0604020202020204"/>
                <a:cs typeface="Arial" panose="020B0604020202020204"/>
              </a:rPr>
              <a:t>p&gt;</a:t>
            </a:r>
            <a:r>
              <a:rPr lang="en-US" sz="2400" spc="-40" dirty="0">
                <a:solidFill>
                  <a:srgbClr val="168991"/>
                </a:solidFill>
                <a:latin typeface="Arial" panose="020B0604020202020204"/>
                <a:cs typeface="Arial" panose="020B0604020202020204"/>
              </a:rPr>
              <a:t> </a:t>
            </a:r>
            <a:r>
              <a:rPr sz="2400" spc="535" dirty="0">
                <a:solidFill>
                  <a:srgbClr val="168991"/>
                </a:solidFill>
                <a:latin typeface="Arial" panose="020B0604020202020204"/>
                <a:cs typeface="Arial" panose="020B0604020202020204"/>
              </a:rPr>
              <a:t>t</a:t>
            </a:r>
            <a:r>
              <a:rPr sz="2400" spc="-15" dirty="0">
                <a:solidFill>
                  <a:srgbClr val="168991"/>
                </a:solidFill>
                <a:latin typeface="Arial" panose="020B0604020202020204"/>
                <a:cs typeface="Arial" panose="020B0604020202020204"/>
              </a:rPr>
              <a:t>ên</a:t>
            </a:r>
            <a:r>
              <a:rPr lang="en-US" sz="2400" spc="-15" dirty="0">
                <a:solidFill>
                  <a:srgbClr val="168991"/>
                </a:solidFill>
                <a:latin typeface="Arial" panose="020B0604020202020204"/>
                <a:cs typeface="Arial" panose="020B0604020202020204"/>
              </a:rPr>
              <a:t> </a:t>
            </a:r>
            <a:r>
              <a:rPr sz="2400" spc="210" dirty="0">
                <a:solidFill>
                  <a:srgbClr val="168991"/>
                </a:solidFill>
                <a:latin typeface="Arial" panose="020B0604020202020204"/>
                <a:cs typeface="Arial" panose="020B0604020202020204"/>
              </a:rPr>
              <a:t>đối</a:t>
            </a:r>
            <a:r>
              <a:rPr lang="en-US" sz="2400" spc="210" dirty="0">
                <a:solidFill>
                  <a:srgbClr val="168991"/>
                </a:solidFill>
                <a:latin typeface="Arial" panose="020B0604020202020204"/>
                <a:cs typeface="Arial" panose="020B0604020202020204"/>
              </a:rPr>
              <a:t> </a:t>
            </a:r>
            <a:r>
              <a:rPr sz="2400" spc="25" dirty="0">
                <a:solidFill>
                  <a:srgbClr val="168991"/>
                </a:solidFill>
                <a:latin typeface="Arial" panose="020B0604020202020204"/>
                <a:cs typeface="Arial" panose="020B0604020202020204"/>
              </a:rPr>
              <a:t>tư</a:t>
            </a:r>
            <a:r>
              <a:rPr sz="2400" spc="30" dirty="0">
                <a:solidFill>
                  <a:srgbClr val="168991"/>
                </a:solidFill>
                <a:latin typeface="Arial" panose="020B0604020202020204"/>
                <a:cs typeface="Arial" panose="020B0604020202020204"/>
              </a:rPr>
              <a:t>ợ</a:t>
            </a:r>
            <a:r>
              <a:rPr sz="2400" spc="-25" dirty="0">
                <a:solidFill>
                  <a:srgbClr val="168991"/>
                </a:solidFill>
                <a:latin typeface="Arial" panose="020B0604020202020204"/>
                <a:cs typeface="Arial" panose="020B0604020202020204"/>
              </a:rPr>
              <a:t>n</a:t>
            </a:r>
            <a:r>
              <a:rPr sz="2400" spc="-15" dirty="0">
                <a:solidFill>
                  <a:srgbClr val="168991"/>
                </a:solidFill>
                <a:latin typeface="Arial" panose="020B0604020202020204"/>
                <a:cs typeface="Arial" panose="020B0604020202020204"/>
              </a:rPr>
              <a:t>g</a:t>
            </a:r>
            <a:r>
              <a:rPr lang="en-US" sz="2400" spc="-15" dirty="0">
                <a:solidFill>
                  <a:srgbClr val="168991"/>
                </a:solidFill>
                <a:latin typeface="Arial" panose="020B0604020202020204"/>
                <a:cs typeface="Arial" panose="020B0604020202020204"/>
              </a:rPr>
              <a:t> </a:t>
            </a:r>
            <a:r>
              <a:rPr sz="2400" spc="-70" dirty="0">
                <a:solidFill>
                  <a:srgbClr val="168991"/>
                </a:solidFill>
                <a:latin typeface="Arial" panose="020B0604020202020204"/>
                <a:cs typeface="Arial" panose="020B0604020202020204"/>
              </a:rPr>
              <a:t>=</a:t>
            </a:r>
            <a:r>
              <a:rPr lang="en-US" sz="2400" spc="-70" dirty="0">
                <a:solidFill>
                  <a:srgbClr val="168991"/>
                </a:solidFill>
                <a:latin typeface="Arial" panose="020B0604020202020204"/>
                <a:cs typeface="Arial" panose="020B0604020202020204"/>
              </a:rPr>
              <a:t> </a:t>
            </a:r>
            <a:r>
              <a:rPr sz="2400" spc="-125" dirty="0">
                <a:solidFill>
                  <a:srgbClr val="168991"/>
                </a:solidFill>
                <a:latin typeface="Arial" panose="020B0604020202020204"/>
                <a:cs typeface="Arial" panose="020B0604020202020204"/>
              </a:rPr>
              <a:t>new</a:t>
            </a:r>
            <a:r>
              <a:rPr sz="2400" dirty="0">
                <a:solidFill>
                  <a:srgbClr val="168991"/>
                </a:solidFill>
                <a:latin typeface="Arial" panose="020B0604020202020204"/>
                <a:cs typeface="Arial" panose="020B0604020202020204"/>
              </a:rPr>
              <a:t>	</a:t>
            </a:r>
            <a:r>
              <a:rPr sz="2400" spc="-95" dirty="0">
                <a:solidFill>
                  <a:srgbClr val="168991"/>
                </a:solidFill>
                <a:latin typeface="Arial" panose="020B0604020202020204"/>
                <a:cs typeface="Arial" panose="020B0604020202020204"/>
              </a:rPr>
              <a:t>&lt;</a:t>
            </a:r>
            <a:r>
              <a:rPr sz="2400" spc="-110" dirty="0">
                <a:solidFill>
                  <a:srgbClr val="168991"/>
                </a:solidFill>
                <a:latin typeface="Arial" panose="020B0604020202020204"/>
                <a:cs typeface="Arial" panose="020B0604020202020204"/>
              </a:rPr>
              <a:t>T</a:t>
            </a:r>
            <a:r>
              <a:rPr sz="2400" spc="-25" dirty="0">
                <a:solidFill>
                  <a:srgbClr val="168991"/>
                </a:solidFill>
                <a:latin typeface="Arial" panose="020B0604020202020204"/>
                <a:cs typeface="Arial" panose="020B0604020202020204"/>
              </a:rPr>
              <a:t>ê</a:t>
            </a:r>
            <a:r>
              <a:rPr sz="2400" spc="-15" dirty="0">
                <a:solidFill>
                  <a:srgbClr val="168991"/>
                </a:solidFill>
                <a:latin typeface="Arial" panose="020B0604020202020204"/>
                <a:cs typeface="Arial" panose="020B0604020202020204"/>
              </a:rPr>
              <a:t>n</a:t>
            </a:r>
            <a:r>
              <a:rPr sz="2400" dirty="0">
                <a:solidFill>
                  <a:srgbClr val="168991"/>
                </a:solidFill>
                <a:latin typeface="Arial" panose="020B0604020202020204"/>
                <a:cs typeface="Arial" panose="020B0604020202020204"/>
              </a:rPr>
              <a:t>	</a:t>
            </a:r>
            <a:r>
              <a:rPr sz="2400" spc="-80" dirty="0">
                <a:solidFill>
                  <a:srgbClr val="168991"/>
                </a:solidFill>
                <a:latin typeface="Arial" panose="020B0604020202020204"/>
                <a:cs typeface="Arial" panose="020B0604020202020204"/>
              </a:rPr>
              <a:t>Lớp</a:t>
            </a:r>
            <a:r>
              <a:rPr sz="2400" spc="235" dirty="0">
                <a:solidFill>
                  <a:srgbClr val="168991"/>
                </a:solidFill>
                <a:latin typeface="Arial" panose="020B0604020202020204"/>
                <a:cs typeface="Arial" panose="020B0604020202020204"/>
              </a:rPr>
              <a:t>&gt;</a:t>
            </a:r>
            <a:r>
              <a:rPr sz="2400" spc="120" dirty="0">
                <a:solidFill>
                  <a:srgbClr val="168991"/>
                </a:solidFill>
                <a:latin typeface="Arial" panose="020B0604020202020204"/>
                <a:cs typeface="Arial" panose="020B0604020202020204"/>
              </a:rPr>
              <a:t>(</a:t>
            </a:r>
            <a:r>
              <a:rPr sz="2400" spc="490" dirty="0">
                <a:solidFill>
                  <a:srgbClr val="168991"/>
                </a:solidFill>
                <a:latin typeface="Arial" panose="020B0604020202020204"/>
                <a:cs typeface="Arial" panose="020B0604020202020204"/>
              </a:rPr>
              <a:t>);</a:t>
            </a:r>
            <a:endParaRPr sz="2400">
              <a:latin typeface="Arial" panose="020B0604020202020204"/>
              <a:cs typeface="Arial" panose="020B0604020202020204"/>
            </a:endParaRPr>
          </a:p>
          <a:p>
            <a:pPr marL="560705" lvl="1" indent="-229235">
              <a:lnSpc>
                <a:spcPct val="100000"/>
              </a:lnSpc>
              <a:spcBef>
                <a:spcPts val="815"/>
              </a:spcBef>
              <a:buFont typeface="Georgia" panose="02040502050405020303"/>
              <a:buChar char="−"/>
              <a:tabLst>
                <a:tab pos="561340" algn="l"/>
              </a:tabLst>
            </a:pPr>
            <a:r>
              <a:rPr sz="2400" spc="-85" dirty="0">
                <a:solidFill>
                  <a:srgbClr val="585858"/>
                </a:solidFill>
                <a:latin typeface="Arial" panose="020B0604020202020204"/>
                <a:cs typeface="Arial" panose="020B0604020202020204"/>
              </a:rPr>
              <a:t>Ví</a:t>
            </a:r>
            <a:r>
              <a:rPr sz="2400" spc="-15" dirty="0">
                <a:solidFill>
                  <a:srgbClr val="585858"/>
                </a:solidFill>
                <a:latin typeface="Arial" panose="020B0604020202020204"/>
                <a:cs typeface="Arial" panose="020B0604020202020204"/>
              </a:rPr>
              <a:t> </a:t>
            </a:r>
            <a:r>
              <a:rPr sz="2400" spc="40" dirty="0">
                <a:solidFill>
                  <a:srgbClr val="585858"/>
                </a:solidFill>
                <a:latin typeface="Arial" panose="020B0604020202020204"/>
                <a:cs typeface="Arial" panose="020B0604020202020204"/>
              </a:rPr>
              <a:t>dụ</a:t>
            </a:r>
            <a:endParaRPr sz="2400">
              <a:latin typeface="Arial" panose="020B0604020202020204"/>
              <a:cs typeface="Arial" panose="020B0604020202020204"/>
            </a:endParaRPr>
          </a:p>
          <a:p>
            <a:pPr marL="332105">
              <a:lnSpc>
                <a:spcPct val="100000"/>
              </a:lnSpc>
              <a:spcBef>
                <a:spcPts val="700"/>
              </a:spcBef>
              <a:tabLst>
                <a:tab pos="2008505" algn="l"/>
                <a:tab pos="2568575" algn="l"/>
                <a:tab pos="2847340" algn="l"/>
                <a:tab pos="3404870" algn="l"/>
              </a:tabLst>
            </a:pPr>
            <a:r>
              <a:rPr sz="2400" spc="25" dirty="0">
                <a:solidFill>
                  <a:srgbClr val="168991"/>
                </a:solidFill>
                <a:latin typeface="Arial" panose="020B0604020202020204"/>
                <a:cs typeface="Arial" panose="020B0604020202020204"/>
              </a:rPr>
              <a:t>BankAccount	</a:t>
            </a:r>
            <a:r>
              <a:rPr sz="2400" spc="60" dirty="0">
                <a:solidFill>
                  <a:srgbClr val="168991"/>
                </a:solidFill>
                <a:latin typeface="Arial" panose="020B0604020202020204"/>
                <a:cs typeface="Arial" panose="020B0604020202020204"/>
              </a:rPr>
              <a:t>acc	</a:t>
            </a:r>
            <a:r>
              <a:rPr sz="2400" spc="-70" dirty="0">
                <a:solidFill>
                  <a:srgbClr val="168991"/>
                </a:solidFill>
                <a:latin typeface="Arial" panose="020B0604020202020204"/>
                <a:cs typeface="Arial" panose="020B0604020202020204"/>
              </a:rPr>
              <a:t>=	</a:t>
            </a:r>
            <a:r>
              <a:rPr sz="2400" spc="-125" dirty="0">
                <a:solidFill>
                  <a:srgbClr val="168991"/>
                </a:solidFill>
                <a:latin typeface="Arial" panose="020B0604020202020204"/>
                <a:cs typeface="Arial" panose="020B0604020202020204"/>
              </a:rPr>
              <a:t>new	</a:t>
            </a:r>
            <a:r>
              <a:rPr sz="2400" spc="120" dirty="0">
                <a:solidFill>
                  <a:srgbClr val="168991"/>
                </a:solidFill>
                <a:latin typeface="Arial" panose="020B0604020202020204"/>
                <a:cs typeface="Arial" panose="020B0604020202020204"/>
              </a:rPr>
              <a:t>BankAccount();</a:t>
            </a:r>
            <a:endParaRPr sz="2400" spc="120" dirty="0">
              <a:solidFill>
                <a:srgbClr val="168991"/>
              </a:solidFill>
              <a:latin typeface="Arial" panose="020B0604020202020204"/>
              <a:cs typeface="Arial" panose="020B0604020202020204"/>
            </a:endParaRPr>
          </a:p>
          <a:p>
            <a:pPr marL="332105">
              <a:lnSpc>
                <a:spcPct val="100000"/>
              </a:lnSpc>
              <a:spcBef>
                <a:spcPts val="700"/>
              </a:spcBef>
              <a:tabLst>
                <a:tab pos="2008505" algn="l"/>
                <a:tab pos="2568575" algn="l"/>
                <a:tab pos="2847340" algn="l"/>
                <a:tab pos="3404870" algn="l"/>
              </a:tabLst>
            </a:pPr>
            <a:endParaRPr lang="en-US" sz="2400" dirty="0" err="1">
              <a:sym typeface="+mn-ea"/>
            </a:endParaRPr>
          </a:p>
          <a:p>
            <a:pPr marL="332105">
              <a:lnSpc>
                <a:spcPct val="100000"/>
              </a:lnSpc>
              <a:spcBef>
                <a:spcPts val="700"/>
              </a:spcBef>
              <a:tabLst>
                <a:tab pos="2008505" algn="l"/>
                <a:tab pos="2568575" algn="l"/>
                <a:tab pos="2847340" algn="l"/>
                <a:tab pos="3404870" algn="l"/>
              </a:tabLst>
            </a:pPr>
            <a:r>
              <a:rPr lang="en-US" sz="2400" dirty="0" err="1">
                <a:sym typeface="+mn-ea"/>
              </a:rPr>
              <a:t>-Nếu</a:t>
            </a:r>
            <a:r>
              <a:rPr lang="en-US" sz="2400" dirty="0">
                <a:sym typeface="+mn-ea"/>
              </a:rPr>
              <a:t>  </a:t>
            </a:r>
            <a:r>
              <a:rPr lang="en-US" sz="2400" dirty="0" err="1">
                <a:sym typeface="+mn-ea"/>
              </a:rPr>
              <a:t>một</a:t>
            </a:r>
            <a:r>
              <a:rPr lang="en-US" sz="2400" dirty="0">
                <a:sym typeface="+mn-ea"/>
              </a:rPr>
              <a:t> class </a:t>
            </a:r>
            <a:r>
              <a:rPr lang="en-US" sz="2400" dirty="0" err="1">
                <a:sym typeface="+mn-ea"/>
              </a:rPr>
              <a:t>không</a:t>
            </a:r>
            <a:r>
              <a:rPr lang="en-US" sz="2400" dirty="0">
                <a:sym typeface="+mn-ea"/>
              </a:rPr>
              <a:t> </a:t>
            </a:r>
            <a:r>
              <a:rPr lang="en-US" sz="2400" dirty="0" err="1">
                <a:sym typeface="+mn-ea"/>
              </a:rPr>
              <a:t>có</a:t>
            </a:r>
            <a:r>
              <a:rPr lang="en-US" sz="2400" dirty="0">
                <a:sym typeface="+mn-ea"/>
              </a:rPr>
              <a:t> constructor, </a:t>
            </a:r>
            <a:r>
              <a:rPr lang="en-US" sz="2400" dirty="0" err="1">
                <a:sym typeface="+mn-ea"/>
              </a:rPr>
              <a:t>trình</a:t>
            </a:r>
            <a:r>
              <a:rPr lang="en-US" sz="2400" dirty="0">
                <a:sym typeface="+mn-ea"/>
              </a:rPr>
              <a:t> </a:t>
            </a:r>
            <a:r>
              <a:rPr lang="en-US" sz="2400" dirty="0" err="1">
                <a:sym typeface="+mn-ea"/>
              </a:rPr>
              <a:t>biên</a:t>
            </a:r>
            <a:r>
              <a:rPr lang="en-US" sz="2400" dirty="0">
                <a:sym typeface="+mn-ea"/>
              </a:rPr>
              <a:t> </a:t>
            </a:r>
            <a:r>
              <a:rPr lang="en-US" sz="2400" dirty="0" err="1">
                <a:sym typeface="+mn-ea"/>
              </a:rPr>
              <a:t>dịch</a:t>
            </a:r>
            <a:r>
              <a:rPr lang="en-US" sz="2400" dirty="0">
                <a:sym typeface="+mn-ea"/>
              </a:rPr>
              <a:t> </a:t>
            </a:r>
            <a:r>
              <a:rPr lang="en-US" sz="2400" dirty="0" err="1">
                <a:sym typeface="+mn-ea"/>
              </a:rPr>
              <a:t>tạo</a:t>
            </a:r>
            <a:r>
              <a:rPr lang="en-US" sz="2400" dirty="0">
                <a:sym typeface="+mn-ea"/>
              </a:rPr>
              <a:t> </a:t>
            </a:r>
            <a:r>
              <a:rPr lang="en-US" sz="2400" dirty="0" err="1">
                <a:sym typeface="+mn-ea"/>
              </a:rPr>
              <a:t>ra</a:t>
            </a:r>
            <a:r>
              <a:rPr lang="en-US" sz="2400" dirty="0">
                <a:sym typeface="+mn-ea"/>
              </a:rPr>
              <a:t> constructor </a:t>
            </a:r>
            <a:r>
              <a:rPr lang="en-US" sz="2400" dirty="0" err="1">
                <a:sym typeface="+mn-ea"/>
              </a:rPr>
              <a:t>mặc</a:t>
            </a:r>
            <a:r>
              <a:rPr lang="en-US" sz="2400" dirty="0">
                <a:sym typeface="+mn-ea"/>
              </a:rPr>
              <a:t> </a:t>
            </a:r>
            <a:r>
              <a:rPr lang="en-US" sz="2400" dirty="0" err="1">
                <a:sym typeface="+mn-ea"/>
              </a:rPr>
              <a:t>định</a:t>
            </a:r>
            <a:r>
              <a:rPr lang="en-US" sz="2400" dirty="0">
                <a:sym typeface="+mn-ea"/>
              </a:rPr>
              <a:t> </a:t>
            </a:r>
            <a:r>
              <a:rPr lang="en-US" sz="2400" dirty="0" err="1">
                <a:sym typeface="+mn-ea"/>
              </a:rPr>
              <a:t>không</a:t>
            </a:r>
            <a:r>
              <a:rPr lang="en-US" sz="2400" dirty="0">
                <a:sym typeface="+mn-ea"/>
              </a:rPr>
              <a:t> </a:t>
            </a:r>
            <a:r>
              <a:rPr lang="en-US" sz="2400" dirty="0" err="1">
                <a:sym typeface="+mn-ea"/>
              </a:rPr>
              <a:t>có</a:t>
            </a:r>
            <a:r>
              <a:rPr lang="en-US" sz="2400" dirty="0">
                <a:sym typeface="+mn-ea"/>
              </a:rPr>
              <a:t> </a:t>
            </a:r>
            <a:r>
              <a:rPr lang="en-US" sz="2400" dirty="0" err="1">
                <a:sym typeface="+mn-ea"/>
              </a:rPr>
              <a:t>tham</a:t>
            </a:r>
            <a:r>
              <a:rPr lang="en-US" sz="2400" dirty="0">
                <a:sym typeface="+mn-ea"/>
              </a:rPr>
              <a:t> </a:t>
            </a:r>
            <a:r>
              <a:rPr lang="en-US" sz="2400" dirty="0" err="1">
                <a:sym typeface="+mn-ea"/>
              </a:rPr>
              <a:t>số</a:t>
            </a:r>
            <a:r>
              <a:rPr lang="en-US" sz="2400" dirty="0">
                <a:sym typeface="+mn-ea"/>
              </a:rPr>
              <a:t>.</a:t>
            </a:r>
            <a:endParaRPr lang="en-US" sz="2400" dirty="0">
              <a:sym typeface="+mn-ea"/>
            </a:endParaRPr>
          </a:p>
          <a:p>
            <a:pPr marL="332105">
              <a:lnSpc>
                <a:spcPct val="100000"/>
              </a:lnSpc>
              <a:spcBef>
                <a:spcPts val="700"/>
              </a:spcBef>
              <a:tabLst>
                <a:tab pos="2008505" algn="l"/>
                <a:tab pos="2568575" algn="l"/>
                <a:tab pos="2847340" algn="l"/>
                <a:tab pos="3404870" algn="l"/>
              </a:tabLst>
            </a:pPr>
            <a:endParaRPr lang="en-US" sz="2400" dirty="0"/>
          </a:p>
          <a:p>
            <a:pPr marL="332105">
              <a:lnSpc>
                <a:spcPct val="100000"/>
              </a:lnSpc>
              <a:spcBef>
                <a:spcPts val="700"/>
              </a:spcBef>
              <a:tabLst>
                <a:tab pos="2008505" algn="l"/>
                <a:tab pos="2568575" algn="l"/>
                <a:tab pos="2847340" algn="l"/>
                <a:tab pos="3404870" algn="l"/>
              </a:tabLst>
            </a:pPr>
            <a:r>
              <a:rPr lang="en-US" sz="2400" dirty="0" err="1">
                <a:sym typeface="+mn-ea"/>
              </a:rPr>
              <a:t>-Nếu</a:t>
            </a:r>
            <a:r>
              <a:rPr lang="en-US" sz="2400" dirty="0">
                <a:sym typeface="+mn-ea"/>
              </a:rPr>
              <a:t> class </a:t>
            </a:r>
            <a:r>
              <a:rPr lang="en-US" sz="2400" dirty="0" err="1">
                <a:sym typeface="+mn-ea"/>
              </a:rPr>
              <a:t>có</a:t>
            </a:r>
            <a:r>
              <a:rPr lang="en-US" sz="2400" dirty="0">
                <a:sym typeface="+mn-ea"/>
              </a:rPr>
              <a:t> </a:t>
            </a:r>
            <a:r>
              <a:rPr lang="en-US" sz="2400" dirty="0" err="1">
                <a:sym typeface="+mn-ea"/>
              </a:rPr>
              <a:t>một</a:t>
            </a:r>
            <a:r>
              <a:rPr lang="en-US" sz="2400" dirty="0">
                <a:sym typeface="+mn-ea"/>
              </a:rPr>
              <a:t> </a:t>
            </a:r>
            <a:r>
              <a:rPr lang="en-US" sz="2400" dirty="0" err="1">
                <a:sym typeface="+mn-ea"/>
              </a:rPr>
              <a:t>hoặc</a:t>
            </a:r>
            <a:r>
              <a:rPr lang="en-US" sz="2400" dirty="0">
                <a:sym typeface="+mn-ea"/>
              </a:rPr>
              <a:t> </a:t>
            </a:r>
            <a:r>
              <a:rPr lang="en-US" sz="2400" dirty="0" err="1">
                <a:sym typeface="+mn-ea"/>
              </a:rPr>
              <a:t>nhiều</a:t>
            </a:r>
            <a:r>
              <a:rPr lang="en-US" sz="2400" dirty="0">
                <a:sym typeface="+mn-ea"/>
              </a:rPr>
              <a:t> constructor, </a:t>
            </a:r>
            <a:r>
              <a:rPr lang="en-US" sz="2400" dirty="0" err="1">
                <a:sym typeface="+mn-ea"/>
              </a:rPr>
              <a:t>bất</a:t>
            </a:r>
            <a:r>
              <a:rPr lang="en-US" sz="2400" dirty="0">
                <a:sym typeface="+mn-ea"/>
              </a:rPr>
              <a:t> </a:t>
            </a:r>
            <a:r>
              <a:rPr lang="en-US" sz="2400" dirty="0" err="1">
                <a:sym typeface="+mn-ea"/>
              </a:rPr>
              <a:t>kể</a:t>
            </a:r>
            <a:r>
              <a:rPr lang="en-US" sz="2400" dirty="0">
                <a:sym typeface="+mn-ea"/>
              </a:rPr>
              <a:t> </a:t>
            </a:r>
            <a:r>
              <a:rPr lang="en-US" sz="2400" dirty="0" err="1">
                <a:sym typeface="+mn-ea"/>
              </a:rPr>
              <a:t>tham</a:t>
            </a:r>
            <a:r>
              <a:rPr lang="en-US" sz="2400" dirty="0">
                <a:sym typeface="+mn-ea"/>
              </a:rPr>
              <a:t> </a:t>
            </a:r>
            <a:r>
              <a:rPr lang="en-US" sz="2400" dirty="0" err="1">
                <a:sym typeface="+mn-ea"/>
              </a:rPr>
              <a:t>số</a:t>
            </a:r>
            <a:r>
              <a:rPr lang="en-US" sz="2400" dirty="0">
                <a:sym typeface="+mn-ea"/>
              </a:rPr>
              <a:t> </a:t>
            </a:r>
            <a:r>
              <a:rPr lang="en-US" sz="2400" dirty="0" err="1">
                <a:sym typeface="+mn-ea"/>
              </a:rPr>
              <a:t>kiểu</a:t>
            </a:r>
            <a:r>
              <a:rPr lang="en-US" sz="2400" dirty="0">
                <a:sym typeface="+mn-ea"/>
              </a:rPr>
              <a:t> </a:t>
            </a:r>
            <a:r>
              <a:rPr lang="en-US" sz="2400" dirty="0" err="1">
                <a:sym typeface="+mn-ea"/>
              </a:rPr>
              <a:t>gì</a:t>
            </a:r>
            <a:r>
              <a:rPr lang="en-US" sz="2400" dirty="0">
                <a:sym typeface="+mn-ea"/>
              </a:rPr>
              <a:t>, </a:t>
            </a:r>
            <a:r>
              <a:rPr lang="en-US" sz="2400" dirty="0" err="1">
                <a:sym typeface="+mn-ea"/>
              </a:rPr>
              <a:t>trình</a:t>
            </a:r>
            <a:r>
              <a:rPr lang="en-US" sz="2400" dirty="0">
                <a:sym typeface="+mn-ea"/>
              </a:rPr>
              <a:t> </a:t>
            </a:r>
            <a:r>
              <a:rPr lang="en-US" sz="2400" dirty="0" err="1">
                <a:sym typeface="+mn-ea"/>
              </a:rPr>
              <a:t>biên</a:t>
            </a:r>
            <a:r>
              <a:rPr lang="en-US" sz="2400" dirty="0">
                <a:sym typeface="+mn-ea"/>
              </a:rPr>
              <a:t> </a:t>
            </a:r>
            <a:r>
              <a:rPr lang="en-US" sz="2400" dirty="0" err="1">
                <a:sym typeface="+mn-ea"/>
              </a:rPr>
              <a:t>dịch</a:t>
            </a:r>
            <a:r>
              <a:rPr lang="en-US" sz="2400" dirty="0">
                <a:sym typeface="+mn-ea"/>
              </a:rPr>
              <a:t> </a:t>
            </a:r>
            <a:r>
              <a:rPr lang="en-US" sz="2400" dirty="0" err="1">
                <a:sym typeface="+mn-ea"/>
              </a:rPr>
              <a:t>sẽ</a:t>
            </a:r>
            <a:r>
              <a:rPr lang="en-US" sz="2400" dirty="0">
                <a:sym typeface="+mn-ea"/>
              </a:rPr>
              <a:t> </a:t>
            </a:r>
            <a:r>
              <a:rPr lang="en-US" sz="2400" dirty="0" err="1">
                <a:sym typeface="+mn-ea"/>
              </a:rPr>
              <a:t>không</a:t>
            </a:r>
            <a:r>
              <a:rPr lang="en-US" sz="2400" dirty="0">
                <a:sym typeface="+mn-ea"/>
              </a:rPr>
              <a:t> </a:t>
            </a:r>
            <a:r>
              <a:rPr lang="en-US" sz="2400" dirty="0" err="1">
                <a:sym typeface="+mn-ea"/>
              </a:rPr>
              <a:t>thêm</a:t>
            </a:r>
            <a:r>
              <a:rPr lang="en-US" sz="2400" dirty="0">
                <a:sym typeface="+mn-ea"/>
              </a:rPr>
              <a:t> </a:t>
            </a:r>
            <a:r>
              <a:rPr lang="en-US" sz="2400" dirty="0" err="1">
                <a:sym typeface="+mn-ea"/>
              </a:rPr>
              <a:t>mặc</a:t>
            </a:r>
            <a:r>
              <a:rPr lang="en-US" sz="2400" dirty="0">
                <a:sym typeface="+mn-ea"/>
              </a:rPr>
              <a:t> </a:t>
            </a:r>
            <a:r>
              <a:rPr lang="en-US" sz="2400" dirty="0" err="1">
                <a:sym typeface="+mn-ea"/>
              </a:rPr>
              <a:t>định</a:t>
            </a:r>
            <a:r>
              <a:rPr lang="en-US" sz="2400" dirty="0">
                <a:sym typeface="+mn-ea"/>
              </a:rPr>
              <a:t> constructor </a:t>
            </a:r>
            <a:r>
              <a:rPr lang="en-US" sz="2400" dirty="0" err="1">
                <a:sym typeface="+mn-ea"/>
              </a:rPr>
              <a:t>nữa</a:t>
            </a:r>
            <a:r>
              <a:rPr lang="en-US" sz="2400" dirty="0">
                <a:sym typeface="+mn-ea"/>
              </a:rPr>
              <a:t>. </a:t>
            </a:r>
            <a:endParaRPr sz="2400">
              <a:latin typeface="Arial" panose="020B0604020202020204"/>
              <a:cs typeface="Arial" panose="020B0604020202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600" dirty="0" err="1" smtClean="0"/>
              <a:t>	Lớp</a:t>
            </a:r>
            <a:r>
              <a:rPr lang="en-US" sz="3600" dirty="0" smtClean="0"/>
              <a:t> </a:t>
            </a:r>
            <a:r>
              <a:rPr lang="en-US" sz="3600" dirty="0" err="1"/>
              <a:t>trong</a:t>
            </a:r>
            <a:r>
              <a:rPr lang="en-US" sz="3600" dirty="0"/>
              <a:t> Java</a:t>
            </a:r>
            <a:endParaRPr lang="en-US" sz="3600" dirty="0"/>
          </a:p>
        </p:txBody>
      </p:sp>
      <p:sp>
        <p:nvSpPr>
          <p:cNvPr id="3" name="Content Placeholder 2"/>
          <p:cNvSpPr>
            <a:spLocks noGrp="1"/>
          </p:cNvSpPr>
          <p:nvPr>
            <p:ph idx="1"/>
          </p:nvPr>
        </p:nvSpPr>
        <p:spPr/>
        <p:txBody>
          <a:bodyPr/>
          <a:lstStyle/>
          <a:p>
            <a:r>
              <a:rPr lang="en-US" altLang="vi-VN" dirty="0"/>
              <a:t>Lớp là cấu trúc định nghĩa đối tượng, c</a:t>
            </a:r>
            <a:r>
              <a:rPr lang="vi-VN" dirty="0" smtClean="0">
                <a:sym typeface="+mn-ea"/>
              </a:rPr>
              <a:t>ó </a:t>
            </a:r>
            <a:r>
              <a:rPr lang="vi-VN" dirty="0">
                <a:sym typeface="+mn-ea"/>
              </a:rPr>
              <a:t>thể xem lớp </a:t>
            </a:r>
            <a:r>
              <a:rPr lang="en-US" altLang="vi-VN" dirty="0">
                <a:sym typeface="+mn-ea"/>
              </a:rPr>
              <a:t>là </a:t>
            </a:r>
            <a:r>
              <a:rPr lang="vi-VN" dirty="0">
                <a:sym typeface="+mn-ea"/>
              </a:rPr>
              <a:t>khuôn mẫu  </a:t>
            </a:r>
            <a:r>
              <a:rPr lang="en-US" altLang="vi-VN" dirty="0">
                <a:sym typeface="+mn-ea"/>
              </a:rPr>
              <a:t>để tạo các </a:t>
            </a:r>
            <a:r>
              <a:rPr lang="vi-VN" dirty="0">
                <a:sym typeface="+mn-ea"/>
              </a:rPr>
              <a:t>đối tượng </a:t>
            </a:r>
            <a:r>
              <a:rPr lang="vi-VN" dirty="0" smtClean="0">
                <a:sym typeface="+mn-ea"/>
              </a:rPr>
              <a:t>(</a:t>
            </a:r>
            <a:r>
              <a:rPr lang="en-US" dirty="0" smtClean="0">
                <a:sym typeface="+mn-ea"/>
              </a:rPr>
              <a:t>o</a:t>
            </a:r>
            <a:r>
              <a:rPr lang="vi-VN" dirty="0" smtClean="0">
                <a:sym typeface="+mn-ea"/>
              </a:rPr>
              <a:t>bject</a:t>
            </a:r>
            <a:r>
              <a:rPr lang="vi-VN" dirty="0">
                <a:sym typeface="+mn-ea"/>
              </a:rPr>
              <a:t>)</a:t>
            </a:r>
            <a:endParaRPr lang="vi-VN" dirty="0">
              <a:sym typeface="+mn-ea"/>
            </a:endParaRPr>
          </a:p>
          <a:p>
            <a:r>
              <a:rPr lang="en-US" altLang="vi-VN" dirty="0">
                <a:sym typeface="+mn-ea"/>
              </a:rPr>
              <a:t>Lớp là kết quả của quá trình trừu tượng hóa dữ liệu (lớp là trừu tượng hóa một tập các đối tượng, </a:t>
            </a:r>
            <a:r>
              <a:rPr lang="en-US" altLang="vi-VN" dirty="0">
                <a:sym typeface="+mn-ea"/>
              </a:rPr>
              <a:t>đối tượng là thể hiện của lớp</a:t>
            </a:r>
            <a:r>
              <a:rPr lang="en-US" altLang="vi-VN" dirty="0">
                <a:sym typeface="+mn-ea"/>
              </a:rPr>
              <a:t>.</a:t>
            </a:r>
            <a:endParaRPr lang="en-US" altLang="vi-VN" dirty="0"/>
          </a:p>
          <a:p>
            <a:r>
              <a:rPr lang="en-US" altLang="vi-VN" dirty="0"/>
              <a:t>Trong Java, dữ liệu mô tả thuộc tính, còn phương thức định nghĩa hành vi. </a:t>
            </a:r>
            <a:endParaRPr lang="en-US" altLang="vi-VN" dirty="0"/>
          </a:p>
          <a:p>
            <a:r>
              <a:rPr lang="en-US" altLang="vi-VN" dirty="0"/>
              <a:t>Lớp là tập hợp các </a:t>
            </a:r>
            <a:r>
              <a:rPr lang="en-US" altLang="vi-VN" dirty="0">
                <a:sym typeface="+mn-ea"/>
              </a:rPr>
              <a:t>thuộc tính và phương thức.</a:t>
            </a:r>
            <a:endParaRPr lang="vi-VN" dirty="0"/>
          </a:p>
          <a:p>
            <a:pPr marL="0" indent="0">
              <a:buNone/>
            </a:pPr>
            <a:endParaRPr lang="en-US" dirty="0" smtClean="0"/>
          </a:p>
          <a:p>
            <a:endParaRPr lang="en-US" i="1" dirty="0"/>
          </a:p>
        </p:txBody>
      </p:sp>
      <p:sp>
        <p:nvSpPr>
          <p:cNvPr id="4" name="Slide Number Placeholder 3"/>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79092" y="385584"/>
            <a:ext cx="3014980" cy="567055"/>
          </a:xfrm>
          <a:prstGeom prst="rect">
            <a:avLst/>
          </a:prstGeom>
        </p:spPr>
        <p:txBody>
          <a:bodyPr vert="horz" wrap="square" lIns="0" tIns="13335" rIns="0" bIns="0" rtlCol="0">
            <a:spAutoFit/>
          </a:bodyPr>
          <a:lstStyle/>
          <a:p>
            <a:pPr marL="12700">
              <a:lnSpc>
                <a:spcPct val="100000"/>
              </a:lnSpc>
              <a:spcBef>
                <a:spcPts val="105"/>
              </a:spcBef>
            </a:pPr>
            <a:r>
              <a:rPr sz="3600" spc="-40" dirty="0"/>
              <a:t>Tự </a:t>
            </a:r>
            <a:r>
              <a:rPr sz="3600" spc="65" dirty="0"/>
              <a:t>tham</a:t>
            </a:r>
            <a:r>
              <a:rPr sz="3600" spc="-670" dirty="0"/>
              <a:t> </a:t>
            </a:r>
            <a:r>
              <a:rPr sz="3600" spc="160" dirty="0"/>
              <a:t>chiếu</a:t>
            </a:r>
            <a:endParaRPr sz="3600" spc="160" dirty="0"/>
          </a:p>
        </p:txBody>
      </p:sp>
      <p:sp>
        <p:nvSpPr>
          <p:cNvPr id="4" name="object 4"/>
          <p:cNvSpPr txBox="1"/>
          <p:nvPr/>
        </p:nvSpPr>
        <p:spPr>
          <a:xfrm>
            <a:off x="10299192" y="6396240"/>
            <a:ext cx="287020" cy="221615"/>
          </a:xfrm>
          <a:prstGeom prst="rect">
            <a:avLst/>
          </a:prstGeom>
        </p:spPr>
        <p:txBody>
          <a:bodyPr vert="horz" wrap="square" lIns="0" tIns="6350" rIns="0" bIns="0" rtlCol="0">
            <a:spAutoFit/>
          </a:bodyPr>
          <a:lstStyle/>
          <a:p>
            <a:pPr marL="38100">
              <a:lnSpc>
                <a:spcPct val="100000"/>
              </a:lnSpc>
              <a:spcBef>
                <a:spcPts val="50"/>
              </a:spcBef>
            </a:pPr>
            <a:fld id="{81D60167-4931-47E6-BA6A-407CBD079E47}" type="slidenum">
              <a:rPr sz="1400" spc="-90" dirty="0">
                <a:solidFill>
                  <a:srgbClr val="FFFFFF"/>
                </a:solidFill>
                <a:latin typeface="Verdana" panose="020B0604030504040204"/>
                <a:cs typeface="Verdana" panose="020B0604030504040204"/>
              </a:rPr>
            </a:fld>
            <a:endParaRPr sz="1400">
              <a:latin typeface="Verdana" panose="020B0604030504040204"/>
              <a:cs typeface="Verdana" panose="020B0604030504040204"/>
            </a:endParaRPr>
          </a:p>
        </p:txBody>
      </p:sp>
      <p:sp>
        <p:nvSpPr>
          <p:cNvPr id="3" name="object 3"/>
          <p:cNvSpPr txBox="1"/>
          <p:nvPr/>
        </p:nvSpPr>
        <p:spPr>
          <a:xfrm>
            <a:off x="1552575" y="1953895"/>
            <a:ext cx="9521190" cy="4065905"/>
          </a:xfrm>
          <a:prstGeom prst="rect">
            <a:avLst/>
          </a:prstGeom>
        </p:spPr>
        <p:txBody>
          <a:bodyPr vert="horz" wrap="square" lIns="0" tIns="205104" rIns="0" bIns="0" rtlCol="0">
            <a:spAutoFit/>
          </a:bodyPr>
          <a:lstStyle/>
          <a:p>
            <a:pPr marL="286385" indent="-274320">
              <a:lnSpc>
                <a:spcPct val="100000"/>
              </a:lnSpc>
              <a:spcBef>
                <a:spcPts val="1615"/>
              </a:spcBef>
              <a:buChar char="•"/>
              <a:tabLst>
                <a:tab pos="286385" algn="l"/>
                <a:tab pos="287020" algn="l"/>
              </a:tabLst>
            </a:pPr>
            <a:r>
              <a:rPr lang="en-US" sz="2800" dirty="0" err="1">
                <a:sym typeface="+mn-ea"/>
              </a:rPr>
              <a:t>Từ</a:t>
            </a:r>
            <a:r>
              <a:rPr lang="en-US" sz="2800" dirty="0">
                <a:sym typeface="+mn-ea"/>
              </a:rPr>
              <a:t> </a:t>
            </a:r>
            <a:r>
              <a:rPr lang="en-US" sz="2800" dirty="0" err="1">
                <a:sym typeface="+mn-ea"/>
              </a:rPr>
              <a:t>khóa</a:t>
            </a:r>
            <a:r>
              <a:rPr lang="en-US" sz="2800" dirty="0">
                <a:sym typeface="+mn-ea"/>
              </a:rPr>
              <a:t> this </a:t>
            </a:r>
            <a:r>
              <a:rPr lang="en-US" sz="2800" dirty="0" err="1">
                <a:sym typeface="+mn-ea"/>
              </a:rPr>
              <a:t>được</a:t>
            </a:r>
            <a:r>
              <a:rPr lang="en-US" sz="2800" dirty="0">
                <a:sym typeface="+mn-ea"/>
              </a:rPr>
              <a:t> </a:t>
            </a:r>
            <a:r>
              <a:rPr lang="en-US" sz="2800" dirty="0" err="1">
                <a:sym typeface="+mn-ea"/>
              </a:rPr>
              <a:t>dùng</a:t>
            </a:r>
            <a:r>
              <a:rPr lang="en-US" sz="2800" dirty="0">
                <a:sym typeface="+mn-ea"/>
              </a:rPr>
              <a:t> </a:t>
            </a:r>
            <a:r>
              <a:rPr lang="en-US" sz="2800" dirty="0" err="1">
                <a:sym typeface="+mn-ea"/>
              </a:rPr>
              <a:t>như</a:t>
            </a:r>
            <a:r>
              <a:rPr lang="en-US" sz="2800" dirty="0">
                <a:sym typeface="+mn-ea"/>
              </a:rPr>
              <a:t>  </a:t>
            </a:r>
            <a:r>
              <a:rPr lang="en-US" sz="2800" dirty="0" err="1">
                <a:sym typeface="+mn-ea"/>
              </a:rPr>
              <a:t>biến</a:t>
            </a:r>
            <a:r>
              <a:rPr lang="en-US" sz="2800" dirty="0">
                <a:sym typeface="+mn-ea"/>
              </a:rPr>
              <a:t> </a:t>
            </a:r>
            <a:r>
              <a:rPr lang="en-US" sz="2800" dirty="0" err="1">
                <a:sym typeface="+mn-ea"/>
              </a:rPr>
              <a:t>đại</a:t>
            </a:r>
            <a:r>
              <a:rPr lang="en-US" sz="2800" dirty="0">
                <a:sym typeface="+mn-ea"/>
              </a:rPr>
              <a:t> </a:t>
            </a:r>
            <a:r>
              <a:rPr lang="en-US" sz="2800" dirty="0" err="1">
                <a:sym typeface="+mn-ea"/>
              </a:rPr>
              <a:t>diện</a:t>
            </a:r>
            <a:r>
              <a:rPr lang="en-US" sz="2800" dirty="0">
                <a:sym typeface="+mn-ea"/>
              </a:rPr>
              <a:t> </a:t>
            </a:r>
            <a:r>
              <a:rPr lang="en-US" sz="2800" dirty="0" err="1">
                <a:sym typeface="+mn-ea"/>
              </a:rPr>
              <a:t>cho</a:t>
            </a:r>
            <a:r>
              <a:rPr lang="en-US" sz="2800" dirty="0">
                <a:sym typeface="+mn-ea"/>
              </a:rPr>
              <a:t> object </a:t>
            </a:r>
            <a:r>
              <a:rPr lang="en-US" sz="2800" dirty="0" err="1">
                <a:sym typeface="+mn-ea"/>
              </a:rPr>
              <a:t>hiện</a:t>
            </a:r>
            <a:r>
              <a:rPr lang="en-US" sz="2800" dirty="0">
                <a:sym typeface="+mn-ea"/>
              </a:rPr>
              <a:t> </a:t>
            </a:r>
            <a:r>
              <a:rPr lang="en-US" sz="2800" dirty="0" err="1">
                <a:sym typeface="+mn-ea"/>
              </a:rPr>
              <a:t>tại</a:t>
            </a:r>
            <a:r>
              <a:rPr lang="en-US" sz="2800" dirty="0">
                <a:sym typeface="+mn-ea"/>
              </a:rPr>
              <a:t>.</a:t>
            </a:r>
            <a:endParaRPr lang="en-US" sz="2800" dirty="0"/>
          </a:p>
          <a:p>
            <a:pPr marL="286385" indent="-274320">
              <a:lnSpc>
                <a:spcPct val="100000"/>
              </a:lnSpc>
              <a:spcBef>
                <a:spcPts val="1615"/>
              </a:spcBef>
              <a:buChar char="•"/>
              <a:tabLst>
                <a:tab pos="286385" algn="l"/>
                <a:tab pos="287020" algn="l"/>
              </a:tabLst>
            </a:pPr>
            <a:r>
              <a:rPr lang="en-US" sz="2800" dirty="0" err="1">
                <a:sym typeface="+mn-ea"/>
              </a:rPr>
              <a:t>Để</a:t>
            </a:r>
            <a:r>
              <a:rPr lang="en-US" sz="2800" dirty="0">
                <a:sym typeface="+mn-ea"/>
              </a:rPr>
              <a:t> </a:t>
            </a:r>
            <a:r>
              <a:rPr lang="en-US" sz="2800" dirty="0" err="1">
                <a:sym typeface="+mn-ea"/>
              </a:rPr>
              <a:t>tránh</a:t>
            </a:r>
            <a:r>
              <a:rPr lang="en-US" sz="2800" dirty="0">
                <a:sym typeface="+mn-ea"/>
              </a:rPr>
              <a:t> </a:t>
            </a:r>
            <a:r>
              <a:rPr lang="en-US" sz="2800" dirty="0" err="1">
                <a:sym typeface="+mn-ea"/>
              </a:rPr>
              <a:t>lặp</a:t>
            </a:r>
            <a:r>
              <a:rPr lang="en-US" sz="2800" dirty="0">
                <a:sym typeface="+mn-ea"/>
              </a:rPr>
              <a:t> </a:t>
            </a:r>
            <a:r>
              <a:rPr lang="en-US" sz="2800" dirty="0" err="1">
                <a:sym typeface="+mn-ea"/>
              </a:rPr>
              <a:t>lại</a:t>
            </a:r>
            <a:r>
              <a:rPr lang="en-US" sz="2800" dirty="0">
                <a:sym typeface="+mn-ea"/>
              </a:rPr>
              <a:t> code, </a:t>
            </a:r>
            <a:r>
              <a:rPr lang="en-US" sz="2800" dirty="0" err="1" smtClean="0">
                <a:sym typeface="+mn-ea"/>
              </a:rPr>
              <a:t>có</a:t>
            </a:r>
            <a:r>
              <a:rPr lang="en-US" sz="2800" dirty="0" smtClean="0">
                <a:sym typeface="+mn-ea"/>
              </a:rPr>
              <a:t> </a:t>
            </a:r>
            <a:r>
              <a:rPr lang="en-US" sz="2800" dirty="0" err="1">
                <a:sym typeface="+mn-ea"/>
              </a:rPr>
              <a:t>thể</a:t>
            </a:r>
            <a:r>
              <a:rPr lang="en-US" sz="2800" dirty="0">
                <a:sym typeface="+mn-ea"/>
              </a:rPr>
              <a:t> </a:t>
            </a:r>
            <a:r>
              <a:rPr lang="en-US" sz="2800" dirty="0" err="1">
                <a:sym typeface="+mn-ea"/>
              </a:rPr>
              <a:t>có</a:t>
            </a:r>
            <a:r>
              <a:rPr lang="en-US" sz="2800" dirty="0">
                <a:sym typeface="+mn-ea"/>
              </a:rPr>
              <a:t> constructor </a:t>
            </a:r>
            <a:r>
              <a:rPr lang="en-US" sz="2800" dirty="0" err="1">
                <a:sym typeface="+mn-ea"/>
              </a:rPr>
              <a:t>gọi</a:t>
            </a:r>
            <a:r>
              <a:rPr lang="en-US" sz="2800" dirty="0">
                <a:sym typeface="+mn-ea"/>
              </a:rPr>
              <a:t> </a:t>
            </a:r>
            <a:r>
              <a:rPr lang="en-US" sz="2800" dirty="0" err="1">
                <a:sym typeface="+mn-ea"/>
              </a:rPr>
              <a:t>một</a:t>
            </a:r>
            <a:r>
              <a:rPr lang="en-US" sz="2800" dirty="0">
                <a:sym typeface="+mn-ea"/>
              </a:rPr>
              <a:t> constructor </a:t>
            </a:r>
            <a:r>
              <a:rPr lang="en-US" sz="2800" dirty="0" err="1">
                <a:sym typeface="+mn-ea"/>
              </a:rPr>
              <a:t>khác</a:t>
            </a:r>
            <a:r>
              <a:rPr lang="en-US" sz="2800" dirty="0">
                <a:sym typeface="+mn-ea"/>
              </a:rPr>
              <a:t> </a:t>
            </a:r>
            <a:r>
              <a:rPr lang="en-US" sz="2800" dirty="0" err="1">
                <a:sym typeface="+mn-ea"/>
              </a:rPr>
              <a:t>trong</a:t>
            </a:r>
            <a:r>
              <a:rPr lang="en-US" sz="2800" dirty="0">
                <a:sym typeface="+mn-ea"/>
              </a:rPr>
              <a:t> </a:t>
            </a:r>
            <a:r>
              <a:rPr lang="en-US" sz="2800" dirty="0" err="1">
                <a:sym typeface="+mn-ea"/>
              </a:rPr>
              <a:t>cùng</a:t>
            </a:r>
            <a:r>
              <a:rPr lang="en-US" sz="2800" dirty="0">
                <a:sym typeface="+mn-ea"/>
              </a:rPr>
              <a:t> class. </a:t>
            </a:r>
            <a:r>
              <a:rPr lang="en-US" sz="2800" dirty="0" err="1">
                <a:sym typeface="+mn-ea"/>
              </a:rPr>
              <a:t>Khi</a:t>
            </a:r>
            <a:r>
              <a:rPr lang="en-US" sz="2800" dirty="0">
                <a:sym typeface="+mn-ea"/>
              </a:rPr>
              <a:t> </a:t>
            </a:r>
            <a:r>
              <a:rPr lang="en-US" sz="2800" dirty="0" err="1">
                <a:sym typeface="+mn-ea"/>
              </a:rPr>
              <a:t>đó</a:t>
            </a:r>
            <a:r>
              <a:rPr lang="en-US" sz="2800" dirty="0">
                <a:sym typeface="+mn-ea"/>
              </a:rPr>
              <a:t> </a:t>
            </a:r>
            <a:r>
              <a:rPr lang="en-US" sz="2800" dirty="0" err="1">
                <a:sym typeface="+mn-ea"/>
              </a:rPr>
              <a:t>sử</a:t>
            </a:r>
            <a:r>
              <a:rPr lang="en-US" sz="2800" dirty="0">
                <a:sym typeface="+mn-ea"/>
              </a:rPr>
              <a:t> </a:t>
            </a:r>
            <a:r>
              <a:rPr lang="en-US" sz="2800" dirty="0" err="1">
                <a:sym typeface="+mn-ea"/>
              </a:rPr>
              <a:t>dụng</a:t>
            </a:r>
            <a:r>
              <a:rPr lang="en-US" sz="2800" dirty="0">
                <a:sym typeface="+mn-ea"/>
              </a:rPr>
              <a:t> </a:t>
            </a:r>
            <a:r>
              <a:rPr lang="en-US" sz="2800" dirty="0" err="1">
                <a:sym typeface="+mn-ea"/>
              </a:rPr>
              <a:t>từ</a:t>
            </a:r>
            <a:r>
              <a:rPr lang="en-US" sz="2800" dirty="0">
                <a:sym typeface="+mn-ea"/>
              </a:rPr>
              <a:t> </a:t>
            </a:r>
            <a:r>
              <a:rPr lang="en-US" sz="2800" dirty="0" err="1">
                <a:sym typeface="+mn-ea"/>
              </a:rPr>
              <a:t>khóa</a:t>
            </a:r>
            <a:r>
              <a:rPr lang="en-US" sz="2800" dirty="0">
                <a:sym typeface="+mn-ea"/>
              </a:rPr>
              <a:t> this</a:t>
            </a:r>
            <a:r>
              <a:rPr lang="en-US" sz="2800" i="1" dirty="0">
                <a:sym typeface="+mn-ea"/>
              </a:rPr>
              <a:t> </a:t>
            </a:r>
            <a:r>
              <a:rPr lang="en-US" sz="2800" dirty="0" err="1">
                <a:sym typeface="+mn-ea"/>
              </a:rPr>
              <a:t>để</a:t>
            </a:r>
            <a:r>
              <a:rPr lang="en-US" sz="2800" dirty="0">
                <a:sym typeface="+mn-ea"/>
              </a:rPr>
              <a:t> </a:t>
            </a:r>
            <a:r>
              <a:rPr lang="en-US" sz="2800" dirty="0" err="1">
                <a:sym typeface="+mn-ea"/>
              </a:rPr>
              <a:t>gọi</a:t>
            </a:r>
            <a:r>
              <a:rPr lang="en-US" sz="2800" dirty="0">
                <a:sym typeface="+mn-ea"/>
              </a:rPr>
              <a:t> constructor </a:t>
            </a:r>
            <a:r>
              <a:rPr lang="en-US" sz="2800" dirty="0" err="1">
                <a:sym typeface="+mn-ea"/>
              </a:rPr>
              <a:t>khác</a:t>
            </a:r>
            <a:r>
              <a:rPr lang="en-US" sz="2800" dirty="0">
                <a:sym typeface="+mn-ea"/>
              </a:rPr>
              <a:t> </a:t>
            </a:r>
            <a:r>
              <a:rPr lang="en-US" sz="2800" dirty="0" err="1">
                <a:sym typeface="+mn-ea"/>
              </a:rPr>
              <a:t>trong</a:t>
            </a:r>
            <a:r>
              <a:rPr lang="en-US" sz="2800" dirty="0">
                <a:sym typeface="+mn-ea"/>
              </a:rPr>
              <a:t> </a:t>
            </a:r>
            <a:r>
              <a:rPr lang="en-US" sz="2800" dirty="0" err="1">
                <a:sym typeface="+mn-ea"/>
              </a:rPr>
              <a:t>cùng</a:t>
            </a:r>
            <a:r>
              <a:rPr lang="en-US" sz="2800" dirty="0">
                <a:sym typeface="+mn-ea"/>
              </a:rPr>
              <a:t> class. </a:t>
            </a:r>
            <a:endParaRPr lang="en-US" sz="2800" dirty="0"/>
          </a:p>
          <a:p>
            <a:pPr marL="286385" indent="-274320">
              <a:lnSpc>
                <a:spcPct val="100000"/>
              </a:lnSpc>
              <a:spcBef>
                <a:spcPts val="1615"/>
              </a:spcBef>
              <a:buChar char="•"/>
              <a:tabLst>
                <a:tab pos="286385" algn="l"/>
                <a:tab pos="287020" algn="l"/>
              </a:tabLst>
            </a:pPr>
            <a:r>
              <a:rPr lang="en-US" sz="2800" dirty="0" err="1">
                <a:sym typeface="+mn-ea"/>
              </a:rPr>
              <a:t>Nếu</a:t>
            </a:r>
            <a:r>
              <a:rPr lang="en-US" sz="2800" dirty="0">
                <a:sym typeface="+mn-ea"/>
              </a:rPr>
              <a:t> </a:t>
            </a:r>
            <a:r>
              <a:rPr lang="en-US" sz="2800" dirty="0" err="1">
                <a:sym typeface="+mn-ea"/>
              </a:rPr>
              <a:t>một</a:t>
            </a:r>
            <a:r>
              <a:rPr lang="en-US" sz="2800" dirty="0">
                <a:sym typeface="+mn-ea"/>
              </a:rPr>
              <a:t> constructor </a:t>
            </a:r>
            <a:r>
              <a:rPr lang="en-US" sz="2800" dirty="0" err="1">
                <a:sym typeface="+mn-ea"/>
              </a:rPr>
              <a:t>gọi</a:t>
            </a:r>
            <a:r>
              <a:rPr lang="en-US" sz="2800" dirty="0">
                <a:sym typeface="+mn-ea"/>
              </a:rPr>
              <a:t> constructor </a:t>
            </a:r>
            <a:r>
              <a:rPr lang="en-US" sz="2800" dirty="0" err="1">
                <a:sym typeface="+mn-ea"/>
              </a:rPr>
              <a:t>khác</a:t>
            </a:r>
            <a:r>
              <a:rPr lang="en-US" sz="2800" dirty="0">
                <a:sym typeface="+mn-ea"/>
              </a:rPr>
              <a:t> </a:t>
            </a:r>
            <a:r>
              <a:rPr lang="en-US" sz="2800" dirty="0" err="1">
                <a:sym typeface="+mn-ea"/>
              </a:rPr>
              <a:t>bằng</a:t>
            </a:r>
            <a:r>
              <a:rPr lang="en-US" sz="2800" dirty="0">
                <a:sym typeface="+mn-ea"/>
              </a:rPr>
              <a:t> </a:t>
            </a:r>
            <a:r>
              <a:rPr lang="en-US" sz="2800" dirty="0" err="1">
                <a:sym typeface="+mn-ea"/>
              </a:rPr>
              <a:t>từ</a:t>
            </a:r>
            <a:r>
              <a:rPr lang="en-US" sz="2800" dirty="0">
                <a:sym typeface="+mn-ea"/>
              </a:rPr>
              <a:t> </a:t>
            </a:r>
            <a:r>
              <a:rPr lang="en-US" sz="2800" dirty="0" err="1">
                <a:sym typeface="+mn-ea"/>
              </a:rPr>
              <a:t>khóa</a:t>
            </a:r>
            <a:r>
              <a:rPr lang="en-US" sz="2800" dirty="0">
                <a:sym typeface="+mn-ea"/>
              </a:rPr>
              <a:t> this</a:t>
            </a:r>
            <a:r>
              <a:rPr lang="en-US" sz="2800" i="1" dirty="0">
                <a:sym typeface="+mn-ea"/>
              </a:rPr>
              <a:t>, </a:t>
            </a:r>
            <a:r>
              <a:rPr lang="en-US" sz="2800" dirty="0" err="1">
                <a:sym typeface="+mn-ea"/>
              </a:rPr>
              <a:t>thì</a:t>
            </a:r>
            <a:r>
              <a:rPr lang="en-US" sz="2800" dirty="0">
                <a:sym typeface="+mn-ea"/>
              </a:rPr>
              <a:t> </a:t>
            </a:r>
            <a:r>
              <a:rPr lang="en-US" sz="2800" dirty="0" err="1">
                <a:sym typeface="+mn-ea"/>
              </a:rPr>
              <a:t>từ</a:t>
            </a:r>
            <a:r>
              <a:rPr lang="en-US" sz="2800" dirty="0">
                <a:sym typeface="+mn-ea"/>
              </a:rPr>
              <a:t> </a:t>
            </a:r>
            <a:r>
              <a:rPr lang="en-US" sz="2800" dirty="0" err="1">
                <a:sym typeface="+mn-ea"/>
              </a:rPr>
              <a:t>khóa</a:t>
            </a:r>
            <a:r>
              <a:rPr lang="en-US" sz="2800" dirty="0">
                <a:sym typeface="+mn-ea"/>
              </a:rPr>
              <a:t> this</a:t>
            </a:r>
            <a:r>
              <a:rPr lang="en-US" sz="2800" i="1" dirty="0">
                <a:sym typeface="+mn-ea"/>
              </a:rPr>
              <a:t> </a:t>
            </a:r>
            <a:r>
              <a:rPr lang="en-US" sz="2800" dirty="0" err="1">
                <a:sym typeface="+mn-ea"/>
              </a:rPr>
              <a:t>phải</a:t>
            </a:r>
            <a:r>
              <a:rPr lang="en-US" sz="2800" dirty="0">
                <a:sym typeface="+mn-ea"/>
              </a:rPr>
              <a:t> </a:t>
            </a:r>
            <a:r>
              <a:rPr lang="en-US" sz="2800" dirty="0" err="1">
                <a:sym typeface="+mn-ea"/>
              </a:rPr>
              <a:t>là</a:t>
            </a:r>
            <a:r>
              <a:rPr lang="en-US" sz="2800" dirty="0">
                <a:sym typeface="+mn-ea"/>
              </a:rPr>
              <a:t> </a:t>
            </a:r>
            <a:r>
              <a:rPr lang="en-US" sz="2800" dirty="0" err="1">
                <a:sym typeface="+mn-ea"/>
              </a:rPr>
              <a:t>dòng</a:t>
            </a:r>
            <a:r>
              <a:rPr lang="en-US" sz="2800" dirty="0">
                <a:sym typeface="+mn-ea"/>
              </a:rPr>
              <a:t> </a:t>
            </a:r>
            <a:r>
              <a:rPr lang="en-US" sz="2800" dirty="0" err="1">
                <a:sym typeface="+mn-ea"/>
              </a:rPr>
              <a:t>lệnh</a:t>
            </a:r>
            <a:r>
              <a:rPr lang="en-US" sz="2800" dirty="0">
                <a:sym typeface="+mn-ea"/>
              </a:rPr>
              <a:t> </a:t>
            </a:r>
            <a:r>
              <a:rPr lang="en-US" sz="2800" dirty="0" err="1">
                <a:sym typeface="+mn-ea"/>
              </a:rPr>
              <a:t>đầu</a:t>
            </a:r>
            <a:r>
              <a:rPr lang="en-US" sz="2800" dirty="0">
                <a:sym typeface="+mn-ea"/>
              </a:rPr>
              <a:t> </a:t>
            </a:r>
            <a:r>
              <a:rPr lang="en-US" sz="2800" dirty="0" err="1">
                <a:sym typeface="+mn-ea"/>
              </a:rPr>
              <a:t>tiên</a:t>
            </a:r>
            <a:r>
              <a:rPr lang="en-US" sz="2800" dirty="0">
                <a:sym typeface="+mn-ea"/>
              </a:rPr>
              <a:t> </a:t>
            </a:r>
            <a:r>
              <a:rPr lang="en-US" sz="2800" dirty="0" err="1">
                <a:sym typeface="+mn-ea"/>
              </a:rPr>
              <a:t>trong</a:t>
            </a:r>
            <a:r>
              <a:rPr lang="en-US" sz="2800" dirty="0">
                <a:sym typeface="+mn-ea"/>
              </a:rPr>
              <a:t> constructor </a:t>
            </a:r>
            <a:r>
              <a:rPr lang="en-US" sz="2800" dirty="0" err="1">
                <a:sym typeface="+mn-ea"/>
              </a:rPr>
              <a:t>đó</a:t>
            </a:r>
            <a:r>
              <a:rPr lang="en-US" sz="2800" dirty="0">
                <a:sym typeface="+mn-ea"/>
              </a:rPr>
              <a:t>. (</a:t>
            </a:r>
            <a:r>
              <a:rPr lang="en-US" sz="2800" dirty="0" err="1">
                <a:sym typeface="+mn-ea"/>
              </a:rPr>
              <a:t>Nếu</a:t>
            </a:r>
            <a:r>
              <a:rPr lang="en-US" sz="2800" dirty="0">
                <a:sym typeface="+mn-ea"/>
              </a:rPr>
              <a:t> </a:t>
            </a:r>
            <a:r>
              <a:rPr lang="en-US" sz="2800" dirty="0" err="1">
                <a:sym typeface="+mn-ea"/>
              </a:rPr>
              <a:t>không</a:t>
            </a:r>
            <a:r>
              <a:rPr lang="en-US" sz="2800" dirty="0">
                <a:sym typeface="+mn-ea"/>
              </a:rPr>
              <a:t>, </a:t>
            </a:r>
            <a:r>
              <a:rPr lang="en-US" sz="2800" dirty="0" err="1">
                <a:sym typeface="+mn-ea"/>
              </a:rPr>
              <a:t>sẽ</a:t>
            </a:r>
            <a:r>
              <a:rPr lang="en-US" sz="2800" dirty="0">
                <a:sym typeface="+mn-ea"/>
              </a:rPr>
              <a:t> </a:t>
            </a:r>
            <a:r>
              <a:rPr lang="en-US" sz="2800" dirty="0" err="1">
                <a:sym typeface="+mn-ea"/>
              </a:rPr>
              <a:t>bị</a:t>
            </a:r>
            <a:r>
              <a:rPr lang="en-US" sz="2800" dirty="0">
                <a:sym typeface="+mn-ea"/>
              </a:rPr>
              <a:t> </a:t>
            </a:r>
            <a:r>
              <a:rPr lang="en-US" sz="2800" dirty="0" err="1">
                <a:sym typeface="+mn-ea"/>
              </a:rPr>
              <a:t>lỗi</a:t>
            </a:r>
            <a:r>
              <a:rPr lang="en-US" sz="2800" dirty="0">
                <a:sym typeface="+mn-ea"/>
              </a:rPr>
              <a:t> </a:t>
            </a:r>
            <a:r>
              <a:rPr lang="en-US" sz="2800" dirty="0" err="1">
                <a:sym typeface="+mn-ea"/>
              </a:rPr>
              <a:t>biên</a:t>
            </a:r>
            <a:r>
              <a:rPr lang="en-US" sz="2800" dirty="0">
                <a:sym typeface="+mn-ea"/>
              </a:rPr>
              <a:t> </a:t>
            </a:r>
            <a:r>
              <a:rPr lang="en-US" sz="2800" dirty="0" err="1">
                <a:sym typeface="+mn-ea"/>
              </a:rPr>
              <a:t>dịch</a:t>
            </a:r>
            <a:r>
              <a:rPr lang="en-US" sz="2800" dirty="0">
                <a:sym typeface="+mn-ea"/>
              </a:rPr>
              <a:t>).</a:t>
            </a:r>
            <a:endParaRPr sz="2800">
              <a:latin typeface="Arial" panose="020B0604020202020204"/>
              <a:cs typeface="Arial" panose="020B0604020202020204"/>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nvSpPr>
        <p:spPr>
          <a:xfrm>
            <a:off x="2288540" y="1661795"/>
            <a:ext cx="8869680" cy="4130040"/>
          </a:xfrm>
          <a:prstGeom prst="rect">
            <a:avLst/>
          </a:prstGeom>
        </p:spPr>
        <p:txBody>
          <a:bodyPr vert="horz" wrap="square" lIns="0" tIns="67945" rIns="0" bIns="0" rtlCol="0">
            <a:spAutoFit/>
          </a:bodyPr>
          <a:lstStyle/>
          <a:p>
            <a:pPr marL="286385" indent="-274320">
              <a:lnSpc>
                <a:spcPct val="100000"/>
              </a:lnSpc>
              <a:spcBef>
                <a:spcPts val="1020"/>
              </a:spcBef>
              <a:buChar char="•"/>
              <a:tabLst>
                <a:tab pos="286385" algn="l"/>
                <a:tab pos="287020" algn="l"/>
              </a:tabLst>
            </a:pPr>
            <a:r>
              <a:rPr sz="2800" spc="-50" dirty="0">
                <a:solidFill>
                  <a:srgbClr val="585858"/>
                </a:solidFill>
                <a:latin typeface="Arial" panose="020B0604020202020204"/>
                <a:cs typeface="Arial" panose="020B0604020202020204"/>
                <a:sym typeface="+mn-ea"/>
              </a:rPr>
              <a:t>Trong </a:t>
            </a:r>
            <a:r>
              <a:rPr sz="2800" dirty="0">
                <a:solidFill>
                  <a:srgbClr val="585858"/>
                </a:solidFill>
                <a:latin typeface="Arial" panose="020B0604020202020204"/>
                <a:cs typeface="Arial" panose="020B0604020202020204"/>
                <a:sym typeface="+mn-ea"/>
              </a:rPr>
              <a:t>lập </a:t>
            </a:r>
            <a:r>
              <a:rPr sz="2800" spc="25" dirty="0">
                <a:solidFill>
                  <a:srgbClr val="585858"/>
                </a:solidFill>
                <a:latin typeface="Arial" panose="020B0604020202020204"/>
                <a:cs typeface="Arial" panose="020B0604020202020204"/>
                <a:sym typeface="+mn-ea"/>
              </a:rPr>
              <a:t>trình </a:t>
            </a:r>
            <a:r>
              <a:rPr sz="2800" spc="-45" dirty="0">
                <a:solidFill>
                  <a:srgbClr val="585858"/>
                </a:solidFill>
                <a:latin typeface="Arial" panose="020B0604020202020204"/>
                <a:cs typeface="Arial" panose="020B0604020202020204"/>
                <a:sym typeface="+mn-ea"/>
              </a:rPr>
              <a:t>hướng </a:t>
            </a:r>
            <a:r>
              <a:rPr sz="2800" spc="65" dirty="0">
                <a:solidFill>
                  <a:srgbClr val="585858"/>
                </a:solidFill>
                <a:latin typeface="Arial" panose="020B0604020202020204"/>
                <a:cs typeface="Arial" panose="020B0604020202020204"/>
                <a:sym typeface="+mn-ea"/>
              </a:rPr>
              <a:t>đối</a:t>
            </a:r>
            <a:r>
              <a:rPr sz="2800" spc="75" dirty="0">
                <a:solidFill>
                  <a:srgbClr val="585858"/>
                </a:solidFill>
                <a:latin typeface="Arial" panose="020B0604020202020204"/>
                <a:cs typeface="Arial" panose="020B0604020202020204"/>
                <a:sym typeface="+mn-ea"/>
              </a:rPr>
              <a:t> </a:t>
            </a:r>
            <a:r>
              <a:rPr sz="2800" spc="-20" dirty="0">
                <a:solidFill>
                  <a:srgbClr val="585858"/>
                </a:solidFill>
                <a:latin typeface="Arial" panose="020B0604020202020204"/>
                <a:cs typeface="Arial" panose="020B0604020202020204"/>
                <a:sym typeface="+mn-ea"/>
              </a:rPr>
              <a:t>tượng</a:t>
            </a:r>
            <a:endParaRPr sz="2800">
              <a:latin typeface="Arial" panose="020B0604020202020204"/>
              <a:cs typeface="Arial" panose="020B0604020202020204"/>
            </a:endParaRPr>
          </a:p>
          <a:p>
            <a:pPr marL="560705" marR="291465" lvl="1" indent="-228600">
              <a:lnSpc>
                <a:spcPts val="2160"/>
              </a:lnSpc>
              <a:spcBef>
                <a:spcPts val="1045"/>
              </a:spcBef>
              <a:buFont typeface="Georgia" panose="02040502050405020303"/>
              <a:buChar char="−"/>
              <a:tabLst>
                <a:tab pos="561340" algn="l"/>
              </a:tabLst>
            </a:pPr>
            <a:r>
              <a:rPr sz="2800" spc="-130" dirty="0">
                <a:solidFill>
                  <a:srgbClr val="585858"/>
                </a:solidFill>
                <a:latin typeface="Arial" panose="020B0604020202020204"/>
                <a:cs typeface="Arial" panose="020B0604020202020204"/>
                <a:sym typeface="+mn-ea"/>
              </a:rPr>
              <a:t>Các </a:t>
            </a:r>
            <a:r>
              <a:rPr sz="2800" spc="20" dirty="0">
                <a:solidFill>
                  <a:srgbClr val="585858"/>
                </a:solidFill>
                <a:latin typeface="Arial" panose="020B0604020202020204"/>
                <a:cs typeface="Arial" panose="020B0604020202020204"/>
                <a:sym typeface="+mn-ea"/>
              </a:rPr>
              <a:t>thành </a:t>
            </a:r>
            <a:r>
              <a:rPr sz="2800" spc="-15" dirty="0">
                <a:solidFill>
                  <a:srgbClr val="585858"/>
                </a:solidFill>
                <a:latin typeface="Arial" panose="020B0604020202020204"/>
                <a:cs typeface="Arial" panose="020B0604020202020204"/>
                <a:sym typeface="+mn-ea"/>
              </a:rPr>
              <a:t>viên </a:t>
            </a:r>
            <a:r>
              <a:rPr sz="2800" spc="5" dirty="0">
                <a:solidFill>
                  <a:srgbClr val="585858"/>
                </a:solidFill>
                <a:latin typeface="Arial" panose="020B0604020202020204"/>
                <a:cs typeface="Arial" panose="020B0604020202020204"/>
                <a:sym typeface="+mn-ea"/>
              </a:rPr>
              <a:t>bình </a:t>
            </a:r>
            <a:r>
              <a:rPr sz="2800" spc="-10" dirty="0">
                <a:solidFill>
                  <a:srgbClr val="585858"/>
                </a:solidFill>
                <a:latin typeface="Arial" panose="020B0604020202020204"/>
                <a:cs typeface="Arial" panose="020B0604020202020204"/>
                <a:sym typeface="+mn-ea"/>
              </a:rPr>
              <a:t>thường </a:t>
            </a:r>
            <a:r>
              <a:rPr sz="2800" spc="-30" dirty="0">
                <a:solidFill>
                  <a:srgbClr val="585858"/>
                </a:solidFill>
                <a:latin typeface="Arial" panose="020B0604020202020204"/>
                <a:cs typeface="Arial" panose="020B0604020202020204"/>
                <a:sym typeface="+mn-ea"/>
              </a:rPr>
              <a:t>là </a:t>
            </a:r>
            <a:r>
              <a:rPr sz="2800" spc="20" dirty="0">
                <a:solidFill>
                  <a:srgbClr val="585858"/>
                </a:solidFill>
                <a:latin typeface="Arial" panose="020B0604020202020204"/>
                <a:cs typeface="Arial" panose="020B0604020202020204"/>
                <a:sym typeface="+mn-ea"/>
              </a:rPr>
              <a:t>thành </a:t>
            </a:r>
            <a:r>
              <a:rPr sz="2800" spc="-15" dirty="0">
                <a:solidFill>
                  <a:srgbClr val="585858"/>
                </a:solidFill>
                <a:latin typeface="Arial" panose="020B0604020202020204"/>
                <a:cs typeface="Arial" panose="020B0604020202020204"/>
                <a:sym typeface="+mn-ea"/>
              </a:rPr>
              <a:t>viên </a:t>
            </a:r>
            <a:r>
              <a:rPr sz="2800" spc="30" dirty="0">
                <a:solidFill>
                  <a:srgbClr val="585858"/>
                </a:solidFill>
                <a:latin typeface="Arial" panose="020B0604020202020204"/>
                <a:cs typeface="Arial" panose="020B0604020202020204"/>
                <a:sym typeface="+mn-ea"/>
              </a:rPr>
              <a:t>thuộc </a:t>
            </a:r>
            <a:r>
              <a:rPr sz="2800" spc="-55" dirty="0">
                <a:solidFill>
                  <a:srgbClr val="585858"/>
                </a:solidFill>
                <a:latin typeface="Arial" panose="020B0604020202020204"/>
                <a:cs typeface="Arial" panose="020B0604020202020204"/>
                <a:sym typeface="+mn-ea"/>
              </a:rPr>
              <a:t>về </a:t>
            </a:r>
            <a:endParaRPr sz="2800" spc="-55" dirty="0">
              <a:solidFill>
                <a:srgbClr val="585858"/>
              </a:solidFill>
              <a:latin typeface="Arial" panose="020B0604020202020204"/>
              <a:cs typeface="Arial" panose="020B0604020202020204"/>
              <a:sym typeface="+mn-ea"/>
            </a:endParaRPr>
          </a:p>
          <a:p>
            <a:pPr marL="332105" marR="291465" lvl="1" indent="0">
              <a:lnSpc>
                <a:spcPts val="2160"/>
              </a:lnSpc>
              <a:spcBef>
                <a:spcPts val="1045"/>
              </a:spcBef>
              <a:buFont typeface="Georgia" panose="02040502050405020303"/>
              <a:buNone/>
              <a:tabLst>
                <a:tab pos="561340" algn="l"/>
              </a:tabLst>
            </a:pPr>
            <a:r>
              <a:rPr sz="2800" spc="55" dirty="0">
                <a:solidFill>
                  <a:srgbClr val="585858"/>
                </a:solidFill>
                <a:latin typeface="Arial" panose="020B0604020202020204"/>
                <a:cs typeface="Arial" panose="020B0604020202020204"/>
                <a:sym typeface="+mn-ea"/>
              </a:rPr>
              <a:t>đối  </a:t>
            </a:r>
            <a:r>
              <a:rPr sz="2800" spc="-15" dirty="0">
                <a:solidFill>
                  <a:srgbClr val="585858"/>
                </a:solidFill>
                <a:latin typeface="Arial" panose="020B0604020202020204"/>
                <a:cs typeface="Arial" panose="020B0604020202020204"/>
                <a:sym typeface="+mn-ea"/>
              </a:rPr>
              <a:t>tượng</a:t>
            </a:r>
            <a:endParaRPr sz="2800">
              <a:latin typeface="Arial" panose="020B0604020202020204"/>
              <a:cs typeface="Arial" panose="020B0604020202020204"/>
            </a:endParaRPr>
          </a:p>
          <a:p>
            <a:pPr marL="560705" lvl="1" indent="-229235">
              <a:lnSpc>
                <a:spcPct val="100000"/>
              </a:lnSpc>
              <a:spcBef>
                <a:spcPts val="725"/>
              </a:spcBef>
              <a:buFont typeface="Georgia" panose="02040502050405020303"/>
              <a:buChar char="−"/>
              <a:tabLst>
                <a:tab pos="561340" algn="l"/>
              </a:tabLst>
            </a:pPr>
            <a:r>
              <a:rPr sz="2800" spc="-130" dirty="0">
                <a:solidFill>
                  <a:srgbClr val="585858"/>
                </a:solidFill>
                <a:latin typeface="Arial" panose="020B0604020202020204"/>
                <a:cs typeface="Arial" panose="020B0604020202020204"/>
                <a:sym typeface="+mn-ea"/>
              </a:rPr>
              <a:t>Các </a:t>
            </a:r>
            <a:r>
              <a:rPr sz="2800" spc="20" dirty="0">
                <a:solidFill>
                  <a:srgbClr val="585858"/>
                </a:solidFill>
                <a:latin typeface="Arial" panose="020B0604020202020204"/>
                <a:cs typeface="Arial" panose="020B0604020202020204"/>
                <a:sym typeface="+mn-ea"/>
              </a:rPr>
              <a:t>thành </a:t>
            </a:r>
            <a:r>
              <a:rPr sz="2800" spc="-15" dirty="0">
                <a:solidFill>
                  <a:srgbClr val="585858"/>
                </a:solidFill>
                <a:latin typeface="Arial" panose="020B0604020202020204"/>
                <a:cs typeface="Arial" panose="020B0604020202020204"/>
                <a:sym typeface="+mn-ea"/>
              </a:rPr>
              <a:t>viên </a:t>
            </a:r>
            <a:r>
              <a:rPr sz="2800" spc="20" dirty="0">
                <a:solidFill>
                  <a:srgbClr val="585858"/>
                </a:solidFill>
                <a:latin typeface="Arial" panose="020B0604020202020204"/>
                <a:cs typeface="Arial" panose="020B0604020202020204"/>
                <a:sym typeface="+mn-ea"/>
              </a:rPr>
              <a:t>tĩnh </a:t>
            </a:r>
            <a:r>
              <a:rPr sz="2800" spc="-25" dirty="0">
                <a:solidFill>
                  <a:srgbClr val="585858"/>
                </a:solidFill>
                <a:latin typeface="Arial" panose="020B0604020202020204"/>
                <a:cs typeface="Arial" panose="020B0604020202020204"/>
                <a:sym typeface="+mn-ea"/>
              </a:rPr>
              <a:t>(static) </a:t>
            </a:r>
            <a:r>
              <a:rPr sz="2800" spc="-30" dirty="0">
                <a:solidFill>
                  <a:srgbClr val="585858"/>
                </a:solidFill>
                <a:latin typeface="Arial" panose="020B0604020202020204"/>
                <a:cs typeface="Arial" panose="020B0604020202020204"/>
                <a:sym typeface="+mn-ea"/>
              </a:rPr>
              <a:t>là </a:t>
            </a:r>
            <a:r>
              <a:rPr sz="2800" spc="-85" dirty="0">
                <a:solidFill>
                  <a:srgbClr val="585858"/>
                </a:solidFill>
                <a:latin typeface="Arial" panose="020B0604020202020204"/>
                <a:cs typeface="Arial" panose="020B0604020202020204"/>
                <a:sym typeface="+mn-ea"/>
              </a:rPr>
              <a:t>các </a:t>
            </a:r>
            <a:r>
              <a:rPr sz="2800" spc="20" dirty="0">
                <a:solidFill>
                  <a:srgbClr val="585858"/>
                </a:solidFill>
                <a:latin typeface="Arial" panose="020B0604020202020204"/>
                <a:cs typeface="Arial" panose="020B0604020202020204"/>
                <a:sym typeface="+mn-ea"/>
              </a:rPr>
              <a:t>thành </a:t>
            </a:r>
            <a:r>
              <a:rPr sz="2800" spc="-15" dirty="0">
                <a:solidFill>
                  <a:srgbClr val="585858"/>
                </a:solidFill>
                <a:latin typeface="Arial" panose="020B0604020202020204"/>
                <a:cs typeface="Arial" panose="020B0604020202020204"/>
                <a:sym typeface="+mn-ea"/>
              </a:rPr>
              <a:t>viên </a:t>
            </a:r>
            <a:r>
              <a:rPr sz="2800" spc="30" dirty="0">
                <a:solidFill>
                  <a:srgbClr val="585858"/>
                </a:solidFill>
                <a:latin typeface="Arial" panose="020B0604020202020204"/>
                <a:cs typeface="Arial" panose="020B0604020202020204"/>
                <a:sym typeface="+mn-ea"/>
              </a:rPr>
              <a:t>thuộc </a:t>
            </a:r>
            <a:r>
              <a:rPr sz="2800" spc="-55" dirty="0">
                <a:solidFill>
                  <a:srgbClr val="585858"/>
                </a:solidFill>
                <a:latin typeface="Arial" panose="020B0604020202020204"/>
                <a:cs typeface="Arial" panose="020B0604020202020204"/>
                <a:sym typeface="+mn-ea"/>
              </a:rPr>
              <a:t>về</a:t>
            </a:r>
            <a:r>
              <a:rPr sz="2800" spc="90" dirty="0">
                <a:solidFill>
                  <a:srgbClr val="585858"/>
                </a:solidFill>
                <a:latin typeface="Arial" panose="020B0604020202020204"/>
                <a:cs typeface="Arial" panose="020B0604020202020204"/>
                <a:sym typeface="+mn-ea"/>
              </a:rPr>
              <a:t> </a:t>
            </a:r>
            <a:r>
              <a:rPr sz="2800" spc="-10" dirty="0">
                <a:solidFill>
                  <a:srgbClr val="585858"/>
                </a:solidFill>
                <a:latin typeface="Arial" panose="020B0604020202020204"/>
                <a:cs typeface="Arial" panose="020B0604020202020204"/>
                <a:sym typeface="+mn-ea"/>
              </a:rPr>
              <a:t>lớp</a:t>
            </a:r>
            <a:endParaRPr sz="2800">
              <a:latin typeface="Arial" panose="020B0604020202020204"/>
              <a:cs typeface="Arial" panose="020B0604020202020204"/>
            </a:endParaRPr>
          </a:p>
          <a:p>
            <a:pPr marL="286385" indent="-274320">
              <a:lnSpc>
                <a:spcPct val="100000"/>
              </a:lnSpc>
              <a:spcBef>
                <a:spcPts val="1495"/>
              </a:spcBef>
              <a:buChar char="•"/>
              <a:tabLst>
                <a:tab pos="286385" algn="l"/>
                <a:tab pos="287020" algn="l"/>
              </a:tabLst>
            </a:pPr>
            <a:r>
              <a:rPr sz="2800" spc="-114" dirty="0">
                <a:solidFill>
                  <a:srgbClr val="585858"/>
                </a:solidFill>
                <a:latin typeface="Arial" panose="020B0604020202020204"/>
                <a:cs typeface="Arial" panose="020B0604020202020204"/>
                <a:sym typeface="+mn-ea"/>
              </a:rPr>
              <a:t>Cú </a:t>
            </a:r>
            <a:r>
              <a:rPr sz="2800" spc="15" dirty="0">
                <a:solidFill>
                  <a:srgbClr val="585858"/>
                </a:solidFill>
                <a:latin typeface="Arial" panose="020B0604020202020204"/>
                <a:cs typeface="Arial" panose="020B0604020202020204"/>
                <a:sym typeface="+mn-ea"/>
              </a:rPr>
              <a:t>pháp </a:t>
            </a:r>
            <a:r>
              <a:rPr sz="2800" spc="-15" dirty="0">
                <a:solidFill>
                  <a:srgbClr val="585858"/>
                </a:solidFill>
                <a:latin typeface="Arial" panose="020B0604020202020204"/>
                <a:cs typeface="Arial" panose="020B0604020202020204"/>
                <a:sym typeface="+mn-ea"/>
              </a:rPr>
              <a:t>khai </a:t>
            </a:r>
            <a:r>
              <a:rPr sz="2800" spc="10" dirty="0">
                <a:solidFill>
                  <a:srgbClr val="585858"/>
                </a:solidFill>
                <a:latin typeface="Arial" panose="020B0604020202020204"/>
                <a:cs typeface="Arial" panose="020B0604020202020204"/>
                <a:sym typeface="+mn-ea"/>
              </a:rPr>
              <a:t>báo </a:t>
            </a:r>
            <a:r>
              <a:rPr sz="2800" spc="20" dirty="0">
                <a:solidFill>
                  <a:srgbClr val="585858"/>
                </a:solidFill>
                <a:latin typeface="Arial" panose="020B0604020202020204"/>
                <a:cs typeface="Arial" panose="020B0604020202020204"/>
                <a:sym typeface="+mn-ea"/>
              </a:rPr>
              <a:t>thành </a:t>
            </a:r>
            <a:r>
              <a:rPr sz="2800" spc="-15" dirty="0">
                <a:solidFill>
                  <a:srgbClr val="585858"/>
                </a:solidFill>
                <a:latin typeface="Arial" panose="020B0604020202020204"/>
                <a:cs typeface="Arial" panose="020B0604020202020204"/>
                <a:sym typeface="+mn-ea"/>
              </a:rPr>
              <a:t>viên</a:t>
            </a:r>
            <a:r>
              <a:rPr sz="2800" spc="50" dirty="0">
                <a:solidFill>
                  <a:srgbClr val="585858"/>
                </a:solidFill>
                <a:latin typeface="Arial" panose="020B0604020202020204"/>
                <a:cs typeface="Arial" panose="020B0604020202020204"/>
                <a:sym typeface="+mn-ea"/>
              </a:rPr>
              <a:t> </a:t>
            </a:r>
            <a:r>
              <a:rPr sz="2800" spc="-30" dirty="0">
                <a:solidFill>
                  <a:srgbClr val="585858"/>
                </a:solidFill>
                <a:latin typeface="Arial" panose="020B0604020202020204"/>
                <a:cs typeface="Arial" panose="020B0604020202020204"/>
                <a:sym typeface="+mn-ea"/>
              </a:rPr>
              <a:t>static:</a:t>
            </a:r>
            <a:endParaRPr sz="2800">
              <a:latin typeface="Arial" panose="020B0604020202020204"/>
              <a:cs typeface="Arial" panose="020B0604020202020204"/>
            </a:endParaRPr>
          </a:p>
          <a:p>
            <a:pPr marL="12700">
              <a:lnSpc>
                <a:spcPct val="100000"/>
              </a:lnSpc>
              <a:spcBef>
                <a:spcPts val="1550"/>
              </a:spcBef>
            </a:pPr>
            <a:r>
              <a:rPr sz="2800" spc="145" dirty="0">
                <a:solidFill>
                  <a:srgbClr val="168991"/>
                </a:solidFill>
                <a:latin typeface="Arial" panose="020B0604020202020204"/>
                <a:cs typeface="Arial" panose="020B0604020202020204"/>
                <a:sym typeface="+mn-ea"/>
              </a:rPr>
              <a:t>&lt;chỉ </a:t>
            </a:r>
            <a:r>
              <a:rPr sz="2800" spc="135" dirty="0">
                <a:solidFill>
                  <a:srgbClr val="168991"/>
                </a:solidFill>
                <a:latin typeface="Arial" panose="020B0604020202020204"/>
                <a:cs typeface="Arial" panose="020B0604020202020204"/>
                <a:sym typeface="+mn-ea"/>
              </a:rPr>
              <a:t>định</a:t>
            </a:r>
            <a:r>
              <a:rPr lang="en-US" sz="2800" spc="135" dirty="0">
                <a:solidFill>
                  <a:srgbClr val="168991"/>
                </a:solidFill>
                <a:latin typeface="Arial" panose="020B0604020202020204"/>
                <a:cs typeface="Arial" panose="020B0604020202020204"/>
                <a:sym typeface="+mn-ea"/>
              </a:rPr>
              <a:t> </a:t>
            </a:r>
            <a:r>
              <a:rPr sz="2800" spc="235" dirty="0">
                <a:solidFill>
                  <a:srgbClr val="168991"/>
                </a:solidFill>
                <a:latin typeface="Arial" panose="020B0604020202020204"/>
                <a:cs typeface="Arial" panose="020B0604020202020204"/>
                <a:sym typeface="+mn-ea"/>
              </a:rPr>
              <a:t>truy </a:t>
            </a:r>
            <a:r>
              <a:rPr sz="2800" spc="-5" dirty="0">
                <a:solidFill>
                  <a:srgbClr val="168991"/>
                </a:solidFill>
                <a:latin typeface="Arial" panose="020B0604020202020204"/>
                <a:cs typeface="Arial" panose="020B0604020202020204"/>
                <a:sym typeface="+mn-ea"/>
              </a:rPr>
              <a:t>cập&gt; </a:t>
            </a:r>
            <a:r>
              <a:rPr sz="2800" spc="285" dirty="0">
                <a:solidFill>
                  <a:srgbClr val="168991"/>
                </a:solidFill>
                <a:latin typeface="Arial" panose="020B0604020202020204"/>
                <a:cs typeface="Arial" panose="020B0604020202020204"/>
                <a:sym typeface="+mn-ea"/>
              </a:rPr>
              <a:t>static </a:t>
            </a:r>
            <a:r>
              <a:rPr sz="2800" spc="85" dirty="0">
                <a:solidFill>
                  <a:srgbClr val="168991"/>
                </a:solidFill>
                <a:latin typeface="Arial" panose="020B0604020202020204"/>
                <a:cs typeface="Arial" panose="020B0604020202020204"/>
                <a:sym typeface="+mn-ea"/>
              </a:rPr>
              <a:t>&lt;kiểu&gt; </a:t>
            </a:r>
            <a:r>
              <a:rPr sz="2800" spc="150" dirty="0">
                <a:solidFill>
                  <a:srgbClr val="168991"/>
                </a:solidFill>
                <a:latin typeface="Arial" panose="020B0604020202020204"/>
                <a:cs typeface="Arial" panose="020B0604020202020204"/>
                <a:sym typeface="+mn-ea"/>
              </a:rPr>
              <a:t>tên</a:t>
            </a:r>
            <a:r>
              <a:rPr sz="2800" spc="110" dirty="0">
                <a:solidFill>
                  <a:srgbClr val="168991"/>
                </a:solidFill>
                <a:latin typeface="Arial" panose="020B0604020202020204"/>
                <a:cs typeface="Arial" panose="020B0604020202020204"/>
                <a:sym typeface="+mn-ea"/>
              </a:rPr>
              <a:t> </a:t>
            </a:r>
            <a:r>
              <a:rPr sz="2800" spc="204" dirty="0">
                <a:solidFill>
                  <a:srgbClr val="168991"/>
                </a:solidFill>
                <a:latin typeface="Arial" panose="020B0604020202020204"/>
                <a:cs typeface="Arial" panose="020B0604020202020204"/>
                <a:sym typeface="+mn-ea"/>
              </a:rPr>
              <a:t>biến;</a:t>
            </a:r>
            <a:endParaRPr sz="2800">
              <a:latin typeface="Arial" panose="020B0604020202020204"/>
              <a:cs typeface="Arial" panose="020B0604020202020204"/>
            </a:endParaRPr>
          </a:p>
          <a:p>
            <a:pPr marL="12700">
              <a:lnSpc>
                <a:spcPct val="100000"/>
              </a:lnSpc>
              <a:spcBef>
                <a:spcPts val="1335"/>
              </a:spcBef>
            </a:pPr>
            <a:endParaRPr sz="2800">
              <a:latin typeface="+mj-lt"/>
              <a:cs typeface="+mj-lt"/>
            </a:endParaRPr>
          </a:p>
        </p:txBody>
      </p:sp>
      <p:sp>
        <p:nvSpPr>
          <p:cNvPr id="10" name="Title 9"/>
          <p:cNvSpPr/>
          <p:nvPr>
            <p:ph type="title"/>
          </p:nvPr>
        </p:nvSpPr>
        <p:spPr>
          <a:xfrm>
            <a:off x="640080" y="760730"/>
            <a:ext cx="10518140" cy="901065"/>
          </a:xfrm>
        </p:spPr>
        <p:txBody>
          <a:bodyPr/>
          <a:p>
            <a:pPr algn="l"/>
            <a:r>
              <a:rPr lang="en-US" spc="-10" dirty="0">
                <a:solidFill>
                  <a:srgbClr val="585858"/>
                </a:solidFill>
                <a:cs typeface="+mj-lt"/>
                <a:sym typeface="+mn-ea"/>
              </a:rPr>
              <a:t>	</a:t>
            </a:r>
            <a:r>
              <a:rPr sz="3200" spc="125" dirty="0">
                <a:solidFill>
                  <a:srgbClr val="585858"/>
                </a:solidFill>
                <a:cs typeface="+mj-lt"/>
                <a:sym typeface="+mn-ea"/>
              </a:rPr>
              <a:t>Thành</a:t>
            </a:r>
            <a:r>
              <a:rPr sz="3200" spc="-355" dirty="0">
                <a:solidFill>
                  <a:srgbClr val="585858"/>
                </a:solidFill>
                <a:cs typeface="+mj-lt"/>
                <a:sym typeface="+mn-ea"/>
              </a:rPr>
              <a:t> </a:t>
            </a:r>
            <a:r>
              <a:rPr sz="3200" spc="85" dirty="0">
                <a:solidFill>
                  <a:srgbClr val="585858"/>
                </a:solidFill>
                <a:cs typeface="+mj-lt"/>
                <a:sym typeface="+mn-ea"/>
              </a:rPr>
              <a:t>viên</a:t>
            </a:r>
            <a:r>
              <a:rPr lang="en-US" sz="3200" spc="85" dirty="0">
                <a:solidFill>
                  <a:srgbClr val="585858"/>
                </a:solidFill>
                <a:cs typeface="+mj-lt"/>
                <a:sym typeface="+mn-ea"/>
              </a:rPr>
              <a:t> </a:t>
            </a:r>
            <a:r>
              <a:rPr sz="3200" spc="-790" dirty="0">
                <a:solidFill>
                  <a:srgbClr val="585858"/>
                </a:solidFill>
                <a:cs typeface="+mj-lt"/>
                <a:sym typeface="+mn-ea"/>
              </a:rPr>
              <a:t> </a:t>
            </a:r>
            <a:r>
              <a:rPr sz="3200" spc="45" dirty="0">
                <a:solidFill>
                  <a:srgbClr val="585858"/>
                </a:solidFill>
                <a:cs typeface="+mj-lt"/>
                <a:sym typeface="+mn-ea"/>
              </a:rPr>
              <a:t>tĩnh</a:t>
            </a:r>
            <a:r>
              <a:rPr lang="en-US" sz="3200" spc="45" dirty="0">
                <a:solidFill>
                  <a:srgbClr val="585858"/>
                </a:solidFill>
                <a:cs typeface="+mj-lt"/>
                <a:sym typeface="+mn-ea"/>
              </a:rPr>
              <a:t> (</a:t>
            </a:r>
            <a:r>
              <a:rPr sz="3200" spc="-10" dirty="0">
                <a:solidFill>
                  <a:srgbClr val="585858"/>
                </a:solidFill>
                <a:cs typeface="+mj-lt"/>
                <a:sym typeface="+mn-ea"/>
              </a:rPr>
              <a:t>static</a:t>
            </a:r>
            <a:r>
              <a:rPr lang="en-US" sz="3200" spc="-10" dirty="0">
                <a:solidFill>
                  <a:srgbClr val="585858"/>
                </a:solidFill>
                <a:cs typeface="+mj-lt"/>
                <a:sym typeface="+mn-ea"/>
              </a:rPr>
              <a:t>)</a:t>
            </a:r>
            <a:br>
              <a:rPr>
                <a:latin typeface="+mj-lt"/>
                <a:cs typeface="+mj-lt"/>
              </a:rPr>
            </a:b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nvSpPr>
        <p:spPr>
          <a:xfrm>
            <a:off x="1529715" y="1784350"/>
            <a:ext cx="9401810" cy="4533265"/>
          </a:xfrm>
          <a:prstGeom prst="rect">
            <a:avLst/>
          </a:prstGeom>
        </p:spPr>
        <p:txBody>
          <a:bodyPr vert="horz" wrap="square" lIns="0" tIns="67945" rIns="0" bIns="0" rtlCol="0">
            <a:spAutoFit/>
          </a:bodyPr>
          <a:lstStyle/>
          <a:p>
            <a:pPr marL="286385" indent="-274320">
              <a:lnSpc>
                <a:spcPct val="100000"/>
              </a:lnSpc>
              <a:spcBef>
                <a:spcPts val="1555"/>
              </a:spcBef>
              <a:buChar char="•"/>
              <a:tabLst>
                <a:tab pos="286385" algn="l"/>
                <a:tab pos="287020" algn="l"/>
              </a:tabLst>
            </a:pPr>
            <a:r>
              <a:rPr sz="2800" spc="-160" dirty="0">
                <a:solidFill>
                  <a:srgbClr val="585858"/>
                </a:solidFill>
                <a:latin typeface="Arial" panose="020B0604020202020204"/>
                <a:cs typeface="Arial" panose="020B0604020202020204"/>
                <a:sym typeface="+mn-ea"/>
              </a:rPr>
              <a:t>Là </a:t>
            </a:r>
            <a:r>
              <a:rPr sz="2800" spc="30" dirty="0">
                <a:solidFill>
                  <a:srgbClr val="585858"/>
                </a:solidFill>
                <a:latin typeface="Arial" panose="020B0604020202020204"/>
                <a:cs typeface="Arial" panose="020B0604020202020204"/>
                <a:sym typeface="+mn-ea"/>
              </a:rPr>
              <a:t>thuộc </a:t>
            </a:r>
            <a:r>
              <a:rPr sz="2800" spc="25" dirty="0">
                <a:solidFill>
                  <a:srgbClr val="585858"/>
                </a:solidFill>
                <a:latin typeface="Arial" panose="020B0604020202020204"/>
                <a:cs typeface="Arial" panose="020B0604020202020204"/>
                <a:sym typeface="+mn-ea"/>
              </a:rPr>
              <a:t>tính </a:t>
            </a:r>
            <a:r>
              <a:rPr sz="2800" spc="10" dirty="0">
                <a:solidFill>
                  <a:srgbClr val="585858"/>
                </a:solidFill>
                <a:latin typeface="Arial" panose="020B0604020202020204"/>
                <a:cs typeface="Arial" panose="020B0604020202020204"/>
                <a:sym typeface="+mn-ea"/>
              </a:rPr>
              <a:t>mang </a:t>
            </a:r>
            <a:r>
              <a:rPr sz="2800" spc="65" dirty="0">
                <a:solidFill>
                  <a:srgbClr val="585858"/>
                </a:solidFill>
                <a:latin typeface="Arial" panose="020B0604020202020204"/>
                <a:cs typeface="Arial" panose="020B0604020202020204"/>
                <a:sym typeface="+mn-ea"/>
              </a:rPr>
              <a:t>thông </a:t>
            </a:r>
            <a:r>
              <a:rPr sz="2800" spc="70" dirty="0">
                <a:solidFill>
                  <a:srgbClr val="585858"/>
                </a:solidFill>
                <a:latin typeface="Arial" panose="020B0604020202020204"/>
                <a:cs typeface="Arial" panose="020B0604020202020204"/>
                <a:sym typeface="+mn-ea"/>
              </a:rPr>
              <a:t>tin </a:t>
            </a:r>
            <a:r>
              <a:rPr sz="2800" spc="5" dirty="0">
                <a:solidFill>
                  <a:srgbClr val="585858"/>
                </a:solidFill>
                <a:latin typeface="Arial" panose="020B0604020202020204"/>
                <a:cs typeface="Arial" panose="020B0604020202020204"/>
                <a:sym typeface="+mn-ea"/>
              </a:rPr>
              <a:t>chung </a:t>
            </a:r>
            <a:r>
              <a:rPr sz="2800" spc="-65" dirty="0">
                <a:solidFill>
                  <a:srgbClr val="585858"/>
                </a:solidFill>
                <a:latin typeface="Arial" panose="020B0604020202020204"/>
                <a:cs typeface="Arial" panose="020B0604020202020204"/>
                <a:sym typeface="+mn-ea"/>
              </a:rPr>
              <a:t>của </a:t>
            </a:r>
            <a:r>
              <a:rPr sz="2800" spc="90" dirty="0">
                <a:solidFill>
                  <a:srgbClr val="585858"/>
                </a:solidFill>
                <a:latin typeface="Arial" panose="020B0604020202020204"/>
                <a:cs typeface="Arial" panose="020B0604020202020204"/>
                <a:sym typeface="+mn-ea"/>
              </a:rPr>
              <a:t>một</a:t>
            </a:r>
            <a:r>
              <a:rPr sz="2800" spc="35" dirty="0">
                <a:solidFill>
                  <a:srgbClr val="585858"/>
                </a:solidFill>
                <a:latin typeface="Arial" panose="020B0604020202020204"/>
                <a:cs typeface="Arial" panose="020B0604020202020204"/>
                <a:sym typeface="+mn-ea"/>
              </a:rPr>
              <a:t> </a:t>
            </a:r>
            <a:r>
              <a:rPr sz="2800" spc="-15" dirty="0">
                <a:solidFill>
                  <a:srgbClr val="585858"/>
                </a:solidFill>
                <a:latin typeface="Arial" panose="020B0604020202020204"/>
                <a:cs typeface="Arial" panose="020B0604020202020204"/>
                <a:sym typeface="+mn-ea"/>
              </a:rPr>
              <a:t>lớp</a:t>
            </a:r>
            <a:endParaRPr sz="2800" spc="-15" dirty="0">
              <a:solidFill>
                <a:srgbClr val="585858"/>
              </a:solidFill>
              <a:latin typeface="Arial" panose="020B0604020202020204"/>
              <a:cs typeface="Arial" panose="020B0604020202020204"/>
              <a:sym typeface="+mn-ea"/>
            </a:endParaRPr>
          </a:p>
          <a:p>
            <a:pPr marL="286385" indent="-274320">
              <a:lnSpc>
                <a:spcPct val="100000"/>
              </a:lnSpc>
              <a:spcBef>
                <a:spcPts val="1555"/>
              </a:spcBef>
              <a:buChar char="•"/>
              <a:tabLst>
                <a:tab pos="286385" algn="l"/>
                <a:tab pos="287020" algn="l"/>
              </a:tabLst>
            </a:pPr>
            <a:endParaRPr sz="2800">
              <a:latin typeface="Arial" panose="020B0604020202020204"/>
              <a:cs typeface="Arial" panose="020B0604020202020204"/>
            </a:endParaRPr>
          </a:p>
          <a:p>
            <a:pPr marL="286385" marR="5080" indent="-274320">
              <a:lnSpc>
                <a:spcPct val="91000"/>
              </a:lnSpc>
              <a:spcBef>
                <a:spcPts val="1720"/>
              </a:spcBef>
              <a:buChar char="•"/>
              <a:tabLst>
                <a:tab pos="286385" algn="l"/>
                <a:tab pos="287020" algn="l"/>
              </a:tabLst>
            </a:pPr>
            <a:r>
              <a:rPr sz="2800" spc="-85" dirty="0">
                <a:solidFill>
                  <a:srgbClr val="585858"/>
                </a:solidFill>
                <a:latin typeface="Arial" panose="020B0604020202020204"/>
                <a:cs typeface="Arial" panose="020B0604020202020204"/>
                <a:sym typeface="+mn-ea"/>
              </a:rPr>
              <a:t>Thay </a:t>
            </a:r>
            <a:r>
              <a:rPr sz="2800" spc="65" dirty="0">
                <a:solidFill>
                  <a:srgbClr val="585858"/>
                </a:solidFill>
                <a:latin typeface="Arial" panose="020B0604020202020204"/>
                <a:cs typeface="Arial" panose="020B0604020202020204"/>
                <a:sym typeface="+mn-ea"/>
              </a:rPr>
              <a:t>đổi </a:t>
            </a:r>
            <a:r>
              <a:rPr sz="2800" dirty="0">
                <a:solidFill>
                  <a:srgbClr val="585858"/>
                </a:solidFill>
                <a:latin typeface="Arial" panose="020B0604020202020204"/>
                <a:cs typeface="Arial" panose="020B0604020202020204"/>
                <a:sym typeface="+mn-ea"/>
              </a:rPr>
              <a:t>giá </a:t>
            </a:r>
            <a:r>
              <a:rPr sz="2800" spc="75" dirty="0">
                <a:solidFill>
                  <a:srgbClr val="585858"/>
                </a:solidFill>
                <a:latin typeface="Arial" panose="020B0604020202020204"/>
                <a:cs typeface="Arial" panose="020B0604020202020204"/>
                <a:sym typeface="+mn-ea"/>
              </a:rPr>
              <a:t>trị </a:t>
            </a:r>
            <a:r>
              <a:rPr sz="2800" spc="-65" dirty="0">
                <a:solidFill>
                  <a:srgbClr val="585858"/>
                </a:solidFill>
                <a:latin typeface="Arial" panose="020B0604020202020204"/>
                <a:cs typeface="Arial" panose="020B0604020202020204"/>
                <a:sym typeface="+mn-ea"/>
              </a:rPr>
              <a:t>của </a:t>
            </a:r>
            <a:r>
              <a:rPr sz="2800" spc="90" dirty="0">
                <a:solidFill>
                  <a:srgbClr val="585858"/>
                </a:solidFill>
                <a:latin typeface="Arial" panose="020B0604020202020204"/>
                <a:cs typeface="Arial" panose="020B0604020202020204"/>
                <a:sym typeface="+mn-ea"/>
              </a:rPr>
              <a:t>một </a:t>
            </a:r>
            <a:r>
              <a:rPr sz="2800" spc="20" dirty="0">
                <a:solidFill>
                  <a:srgbClr val="585858"/>
                </a:solidFill>
                <a:latin typeface="Arial" panose="020B0604020202020204"/>
                <a:cs typeface="Arial" panose="020B0604020202020204"/>
                <a:sym typeface="+mn-ea"/>
              </a:rPr>
              <a:t>thành </a:t>
            </a:r>
            <a:r>
              <a:rPr sz="2800" spc="-15" dirty="0">
                <a:solidFill>
                  <a:srgbClr val="585858"/>
                </a:solidFill>
                <a:latin typeface="Arial" panose="020B0604020202020204"/>
                <a:cs typeface="Arial" panose="020B0604020202020204"/>
                <a:sym typeface="+mn-ea"/>
              </a:rPr>
              <a:t>viên </a:t>
            </a:r>
            <a:r>
              <a:rPr sz="2800" spc="5" dirty="0">
                <a:solidFill>
                  <a:srgbClr val="168991"/>
                </a:solidFill>
                <a:latin typeface="BPG Courier S GPL&amp;GNU"/>
                <a:cs typeface="BPG Courier S GPL&amp;GNU"/>
                <a:sym typeface="+mn-ea"/>
              </a:rPr>
              <a:t>static</a:t>
            </a:r>
            <a:r>
              <a:rPr sz="2800" spc="-905" dirty="0">
                <a:solidFill>
                  <a:srgbClr val="168991"/>
                </a:solidFill>
                <a:latin typeface="BPG Courier S GPL&amp;GNU"/>
                <a:cs typeface="BPG Courier S GPL&amp;GNU"/>
                <a:sym typeface="+mn-ea"/>
              </a:rPr>
              <a:t> </a:t>
            </a:r>
            <a:r>
              <a:rPr sz="2800" spc="65" dirty="0">
                <a:solidFill>
                  <a:srgbClr val="585858"/>
                </a:solidFill>
                <a:latin typeface="Arial" panose="020B0604020202020204"/>
                <a:cs typeface="Arial" panose="020B0604020202020204"/>
                <a:sym typeface="+mn-ea"/>
              </a:rPr>
              <a:t>trong  </a:t>
            </a:r>
            <a:r>
              <a:rPr sz="2800" spc="90" dirty="0">
                <a:solidFill>
                  <a:srgbClr val="585858"/>
                </a:solidFill>
                <a:latin typeface="Arial" panose="020B0604020202020204"/>
                <a:cs typeface="Arial" panose="020B0604020202020204"/>
                <a:sym typeface="+mn-ea"/>
              </a:rPr>
              <a:t>một </a:t>
            </a:r>
            <a:r>
              <a:rPr sz="2800" spc="65" dirty="0">
                <a:solidFill>
                  <a:srgbClr val="585858"/>
                </a:solidFill>
                <a:latin typeface="Arial" panose="020B0604020202020204"/>
                <a:cs typeface="Arial" panose="020B0604020202020204"/>
                <a:sym typeface="+mn-ea"/>
              </a:rPr>
              <a:t>đối </a:t>
            </a:r>
            <a:r>
              <a:rPr sz="2800" spc="-20" dirty="0">
                <a:solidFill>
                  <a:srgbClr val="585858"/>
                </a:solidFill>
                <a:latin typeface="Arial" panose="020B0604020202020204"/>
                <a:cs typeface="Arial" panose="020B0604020202020204"/>
                <a:sym typeface="+mn-ea"/>
              </a:rPr>
              <a:t>tượng </a:t>
            </a:r>
            <a:r>
              <a:rPr sz="2800" spc="-65" dirty="0">
                <a:solidFill>
                  <a:srgbClr val="585858"/>
                </a:solidFill>
                <a:latin typeface="Arial" panose="020B0604020202020204"/>
                <a:cs typeface="Arial" panose="020B0604020202020204"/>
                <a:sym typeface="+mn-ea"/>
              </a:rPr>
              <a:t>của </a:t>
            </a:r>
            <a:r>
              <a:rPr sz="2800" spc="-15" dirty="0">
                <a:solidFill>
                  <a:srgbClr val="585858"/>
                </a:solidFill>
                <a:latin typeface="Arial" panose="020B0604020202020204"/>
                <a:cs typeface="Arial" panose="020B0604020202020204"/>
                <a:sym typeface="+mn-ea"/>
              </a:rPr>
              <a:t>lớp </a:t>
            </a:r>
            <a:r>
              <a:rPr sz="2800" spc="-135" dirty="0">
                <a:solidFill>
                  <a:srgbClr val="585858"/>
                </a:solidFill>
                <a:latin typeface="Arial" panose="020B0604020202020204"/>
                <a:cs typeface="Arial" panose="020B0604020202020204"/>
                <a:sym typeface="+mn-ea"/>
              </a:rPr>
              <a:t>sẽ </a:t>
            </a:r>
            <a:r>
              <a:rPr sz="2800" dirty="0">
                <a:solidFill>
                  <a:srgbClr val="585858"/>
                </a:solidFill>
                <a:latin typeface="Arial" panose="020B0604020202020204"/>
                <a:cs typeface="Arial" panose="020B0604020202020204"/>
                <a:sym typeface="+mn-ea"/>
              </a:rPr>
              <a:t>thay </a:t>
            </a:r>
            <a:r>
              <a:rPr sz="2800" spc="65" dirty="0">
                <a:solidFill>
                  <a:srgbClr val="585858"/>
                </a:solidFill>
                <a:latin typeface="Arial" panose="020B0604020202020204"/>
                <a:cs typeface="Arial" panose="020B0604020202020204"/>
                <a:sym typeface="+mn-ea"/>
              </a:rPr>
              <a:t>đổi </a:t>
            </a:r>
            <a:r>
              <a:rPr sz="2800" dirty="0">
                <a:solidFill>
                  <a:srgbClr val="585858"/>
                </a:solidFill>
                <a:latin typeface="Arial" panose="020B0604020202020204"/>
                <a:cs typeface="Arial" panose="020B0604020202020204"/>
                <a:sym typeface="+mn-ea"/>
              </a:rPr>
              <a:t>giá </a:t>
            </a:r>
            <a:r>
              <a:rPr sz="2800" spc="75" dirty="0">
                <a:solidFill>
                  <a:srgbClr val="585858"/>
                </a:solidFill>
                <a:latin typeface="Arial" panose="020B0604020202020204"/>
                <a:cs typeface="Arial" panose="020B0604020202020204"/>
                <a:sym typeface="+mn-ea"/>
              </a:rPr>
              <a:t>trị </a:t>
            </a:r>
            <a:r>
              <a:rPr sz="2800" spc="-65" dirty="0">
                <a:solidFill>
                  <a:srgbClr val="585858"/>
                </a:solidFill>
                <a:latin typeface="Arial" panose="020B0604020202020204"/>
                <a:cs typeface="Arial" panose="020B0604020202020204"/>
                <a:sym typeface="+mn-ea"/>
              </a:rPr>
              <a:t>của  </a:t>
            </a:r>
            <a:r>
              <a:rPr sz="2800" spc="20" dirty="0">
                <a:solidFill>
                  <a:srgbClr val="585858"/>
                </a:solidFill>
                <a:latin typeface="Arial" panose="020B0604020202020204"/>
                <a:cs typeface="Arial" panose="020B0604020202020204"/>
                <a:sym typeface="+mn-ea"/>
              </a:rPr>
              <a:t>thành </a:t>
            </a:r>
            <a:r>
              <a:rPr sz="2800" spc="-15" dirty="0">
                <a:solidFill>
                  <a:srgbClr val="585858"/>
                </a:solidFill>
                <a:latin typeface="Arial" panose="020B0604020202020204"/>
                <a:cs typeface="Arial" panose="020B0604020202020204"/>
                <a:sym typeface="+mn-ea"/>
              </a:rPr>
              <a:t>viên </a:t>
            </a:r>
            <a:r>
              <a:rPr sz="2800" spc="-45" dirty="0">
                <a:solidFill>
                  <a:srgbClr val="585858"/>
                </a:solidFill>
                <a:latin typeface="Arial" panose="020B0604020202020204"/>
                <a:cs typeface="Arial" panose="020B0604020202020204"/>
                <a:sym typeface="+mn-ea"/>
              </a:rPr>
              <a:t>này </a:t>
            </a:r>
            <a:r>
              <a:rPr sz="2800" spc="-65" dirty="0">
                <a:solidFill>
                  <a:srgbClr val="585858"/>
                </a:solidFill>
                <a:latin typeface="Arial" panose="020B0604020202020204"/>
                <a:cs typeface="Arial" panose="020B0604020202020204"/>
                <a:sym typeface="+mn-ea"/>
              </a:rPr>
              <a:t>của </a:t>
            </a:r>
            <a:r>
              <a:rPr sz="2800" spc="60" dirty="0">
                <a:solidFill>
                  <a:srgbClr val="585858"/>
                </a:solidFill>
                <a:latin typeface="Arial" panose="020B0604020202020204"/>
                <a:cs typeface="Arial" panose="020B0604020202020204"/>
                <a:sym typeface="+mn-ea"/>
              </a:rPr>
              <a:t>tất </a:t>
            </a:r>
            <a:r>
              <a:rPr sz="2800" spc="-110" dirty="0">
                <a:solidFill>
                  <a:srgbClr val="585858"/>
                </a:solidFill>
                <a:latin typeface="Arial" panose="020B0604020202020204"/>
                <a:cs typeface="Arial" panose="020B0604020202020204"/>
                <a:sym typeface="+mn-ea"/>
              </a:rPr>
              <a:t>cả </a:t>
            </a:r>
            <a:r>
              <a:rPr sz="2800" spc="-100" dirty="0">
                <a:solidFill>
                  <a:srgbClr val="585858"/>
                </a:solidFill>
                <a:latin typeface="Arial" panose="020B0604020202020204"/>
                <a:cs typeface="Arial" panose="020B0604020202020204"/>
                <a:sym typeface="+mn-ea"/>
              </a:rPr>
              <a:t>các </a:t>
            </a:r>
            <a:r>
              <a:rPr sz="2800" spc="65" dirty="0">
                <a:solidFill>
                  <a:srgbClr val="585858"/>
                </a:solidFill>
                <a:latin typeface="Arial" panose="020B0604020202020204"/>
                <a:cs typeface="Arial" panose="020B0604020202020204"/>
                <a:sym typeface="+mn-ea"/>
              </a:rPr>
              <a:t>đối </a:t>
            </a:r>
            <a:r>
              <a:rPr sz="2800" spc="-20" dirty="0">
                <a:solidFill>
                  <a:srgbClr val="585858"/>
                </a:solidFill>
                <a:latin typeface="Arial" panose="020B0604020202020204"/>
                <a:cs typeface="Arial" panose="020B0604020202020204"/>
                <a:sym typeface="+mn-ea"/>
              </a:rPr>
              <a:t>tượng </a:t>
            </a:r>
            <a:r>
              <a:rPr sz="2800" spc="-50" dirty="0">
                <a:solidFill>
                  <a:srgbClr val="585858"/>
                </a:solidFill>
                <a:latin typeface="Arial" panose="020B0604020202020204"/>
                <a:cs typeface="Arial" panose="020B0604020202020204"/>
                <a:sym typeface="+mn-ea"/>
              </a:rPr>
              <a:t>khác </a:t>
            </a:r>
            <a:r>
              <a:rPr sz="2800" spc="-65" dirty="0">
                <a:solidFill>
                  <a:srgbClr val="585858"/>
                </a:solidFill>
                <a:latin typeface="Arial" panose="020B0604020202020204"/>
                <a:cs typeface="Arial" panose="020B0604020202020204"/>
                <a:sym typeface="+mn-ea"/>
              </a:rPr>
              <a:t>của  </a:t>
            </a:r>
            <a:r>
              <a:rPr sz="2800" spc="-15" dirty="0">
                <a:solidFill>
                  <a:srgbClr val="585858"/>
                </a:solidFill>
                <a:latin typeface="Arial" panose="020B0604020202020204"/>
                <a:cs typeface="Arial" panose="020B0604020202020204"/>
                <a:sym typeface="+mn-ea"/>
              </a:rPr>
              <a:t>lớp</a:t>
            </a:r>
            <a:r>
              <a:rPr sz="2800" spc="15" dirty="0">
                <a:solidFill>
                  <a:srgbClr val="585858"/>
                </a:solidFill>
                <a:latin typeface="Arial" panose="020B0604020202020204"/>
                <a:cs typeface="Arial" panose="020B0604020202020204"/>
                <a:sym typeface="+mn-ea"/>
              </a:rPr>
              <a:t> </a:t>
            </a:r>
            <a:r>
              <a:rPr sz="2800" dirty="0">
                <a:solidFill>
                  <a:srgbClr val="585858"/>
                </a:solidFill>
                <a:latin typeface="Arial" panose="020B0604020202020204"/>
                <a:cs typeface="Arial" panose="020B0604020202020204"/>
                <a:sym typeface="+mn-ea"/>
              </a:rPr>
              <a:t>đó.</a:t>
            </a:r>
            <a:endParaRPr sz="2800" dirty="0">
              <a:solidFill>
                <a:srgbClr val="585858"/>
              </a:solidFill>
              <a:latin typeface="Arial" panose="020B0604020202020204"/>
              <a:cs typeface="Arial" panose="020B0604020202020204"/>
              <a:sym typeface="+mn-ea"/>
            </a:endParaRPr>
          </a:p>
          <a:p>
            <a:pPr marL="286385" marR="5080" indent="-274320">
              <a:lnSpc>
                <a:spcPct val="91000"/>
              </a:lnSpc>
              <a:spcBef>
                <a:spcPts val="1720"/>
              </a:spcBef>
              <a:buChar char="•"/>
              <a:tabLst>
                <a:tab pos="286385" algn="l"/>
                <a:tab pos="287020" algn="l"/>
              </a:tabLst>
            </a:pPr>
            <a:endParaRPr sz="2800" dirty="0">
              <a:solidFill>
                <a:srgbClr val="585858"/>
              </a:solidFill>
              <a:latin typeface="Arial" panose="020B0604020202020204"/>
              <a:cs typeface="Arial" panose="020B0604020202020204"/>
              <a:sym typeface="+mn-ea"/>
            </a:endParaRPr>
          </a:p>
          <a:p>
            <a:pPr marL="286385" marR="5080" indent="-274320">
              <a:lnSpc>
                <a:spcPct val="91000"/>
              </a:lnSpc>
              <a:spcBef>
                <a:spcPts val="1720"/>
              </a:spcBef>
              <a:buChar char="•"/>
              <a:tabLst>
                <a:tab pos="286385" algn="l"/>
                <a:tab pos="287020" algn="l"/>
              </a:tabLst>
            </a:pPr>
            <a:r>
              <a:rPr sz="2800" spc="-155" dirty="0">
                <a:solidFill>
                  <a:srgbClr val="585858"/>
                </a:solidFill>
                <a:latin typeface="Arial" panose="020B0604020202020204"/>
                <a:cs typeface="Arial" panose="020B0604020202020204"/>
                <a:sym typeface="+mn-ea"/>
              </a:rPr>
              <a:t>Các </a:t>
            </a:r>
            <a:r>
              <a:rPr sz="2800" spc="-25" dirty="0">
                <a:solidFill>
                  <a:srgbClr val="585858"/>
                </a:solidFill>
                <a:latin typeface="Arial" panose="020B0604020202020204"/>
                <a:cs typeface="Arial" panose="020B0604020202020204"/>
                <a:sym typeface="+mn-ea"/>
              </a:rPr>
              <a:t>phương </a:t>
            </a:r>
            <a:r>
              <a:rPr sz="2800" spc="-30" dirty="0">
                <a:solidFill>
                  <a:srgbClr val="585858"/>
                </a:solidFill>
                <a:latin typeface="Arial" panose="020B0604020202020204"/>
                <a:cs typeface="Arial" panose="020B0604020202020204"/>
                <a:sym typeface="+mn-ea"/>
              </a:rPr>
              <a:t>thức </a:t>
            </a:r>
            <a:r>
              <a:rPr sz="2800" spc="-15" dirty="0">
                <a:solidFill>
                  <a:srgbClr val="585858"/>
                </a:solidFill>
                <a:latin typeface="Arial" panose="020B0604020202020204"/>
                <a:cs typeface="Arial" panose="020B0604020202020204"/>
                <a:sym typeface="+mn-ea"/>
              </a:rPr>
              <a:t>static </a:t>
            </a:r>
            <a:r>
              <a:rPr sz="2800" spc="-10" dirty="0">
                <a:solidFill>
                  <a:srgbClr val="585858"/>
                </a:solidFill>
                <a:latin typeface="Arial" panose="020B0604020202020204"/>
                <a:cs typeface="Arial" panose="020B0604020202020204"/>
                <a:sym typeface="+mn-ea"/>
              </a:rPr>
              <a:t>chỉ có </a:t>
            </a:r>
            <a:r>
              <a:rPr sz="2800" spc="30" dirty="0">
                <a:solidFill>
                  <a:srgbClr val="585858"/>
                </a:solidFill>
                <a:latin typeface="Arial" panose="020B0604020202020204"/>
                <a:cs typeface="Arial" panose="020B0604020202020204"/>
                <a:sym typeface="+mn-ea"/>
              </a:rPr>
              <a:t>thể </a:t>
            </a:r>
            <a:r>
              <a:rPr sz="2800" spc="40" dirty="0">
                <a:solidFill>
                  <a:srgbClr val="585858"/>
                </a:solidFill>
                <a:latin typeface="Arial" panose="020B0604020202020204"/>
                <a:cs typeface="Arial" panose="020B0604020202020204"/>
                <a:sym typeface="+mn-ea"/>
              </a:rPr>
              <a:t>truy </a:t>
            </a:r>
            <a:r>
              <a:rPr sz="2800" spc="-45" dirty="0">
                <a:solidFill>
                  <a:srgbClr val="585858"/>
                </a:solidFill>
                <a:latin typeface="Arial" panose="020B0604020202020204"/>
                <a:cs typeface="Arial" panose="020B0604020202020204"/>
                <a:sym typeface="+mn-ea"/>
              </a:rPr>
              <a:t>cập </a:t>
            </a:r>
            <a:r>
              <a:rPr sz="2800" spc="-50" dirty="0">
                <a:solidFill>
                  <a:srgbClr val="585858"/>
                </a:solidFill>
                <a:latin typeface="Arial" panose="020B0604020202020204"/>
                <a:cs typeface="Arial" panose="020B0604020202020204"/>
                <a:sym typeface="+mn-ea"/>
              </a:rPr>
              <a:t>vào  </a:t>
            </a:r>
            <a:r>
              <a:rPr sz="2800" spc="-100" dirty="0">
                <a:solidFill>
                  <a:srgbClr val="585858"/>
                </a:solidFill>
                <a:latin typeface="Arial" panose="020B0604020202020204"/>
                <a:cs typeface="Arial" panose="020B0604020202020204"/>
                <a:sym typeface="+mn-ea"/>
              </a:rPr>
              <a:t>các </a:t>
            </a:r>
            <a:r>
              <a:rPr sz="2800" spc="30" dirty="0">
                <a:solidFill>
                  <a:srgbClr val="585858"/>
                </a:solidFill>
                <a:latin typeface="Arial" panose="020B0604020202020204"/>
                <a:cs typeface="Arial" panose="020B0604020202020204"/>
                <a:sym typeface="+mn-ea"/>
              </a:rPr>
              <a:t>thuộc </a:t>
            </a:r>
            <a:r>
              <a:rPr sz="2800" spc="25" dirty="0">
                <a:solidFill>
                  <a:srgbClr val="585858"/>
                </a:solidFill>
                <a:latin typeface="Arial" panose="020B0604020202020204"/>
                <a:cs typeface="Arial" panose="020B0604020202020204"/>
                <a:sym typeface="+mn-ea"/>
              </a:rPr>
              <a:t>tính </a:t>
            </a:r>
            <a:r>
              <a:rPr sz="2800" spc="-15" dirty="0">
                <a:solidFill>
                  <a:srgbClr val="585858"/>
                </a:solidFill>
                <a:latin typeface="Arial" panose="020B0604020202020204"/>
                <a:cs typeface="Arial" panose="020B0604020202020204"/>
                <a:sym typeface="+mn-ea"/>
              </a:rPr>
              <a:t>static </a:t>
            </a:r>
            <a:r>
              <a:rPr sz="2800" spc="-110" dirty="0">
                <a:solidFill>
                  <a:srgbClr val="585858"/>
                </a:solidFill>
                <a:latin typeface="Arial" panose="020B0604020202020204"/>
                <a:cs typeface="Arial" panose="020B0604020202020204"/>
                <a:sym typeface="+mn-ea"/>
              </a:rPr>
              <a:t>và </a:t>
            </a:r>
            <a:r>
              <a:rPr sz="2800" spc="-10" dirty="0">
                <a:solidFill>
                  <a:srgbClr val="585858"/>
                </a:solidFill>
                <a:latin typeface="Arial" panose="020B0604020202020204"/>
                <a:cs typeface="Arial" panose="020B0604020202020204"/>
                <a:sym typeface="+mn-ea"/>
              </a:rPr>
              <a:t>chỉ có </a:t>
            </a:r>
            <a:r>
              <a:rPr sz="2800" spc="30" dirty="0">
                <a:solidFill>
                  <a:srgbClr val="585858"/>
                </a:solidFill>
                <a:latin typeface="Arial" panose="020B0604020202020204"/>
                <a:cs typeface="Arial" panose="020B0604020202020204"/>
                <a:sym typeface="+mn-ea"/>
              </a:rPr>
              <a:t>thể </a:t>
            </a:r>
            <a:r>
              <a:rPr sz="2800" spc="65" dirty="0">
                <a:solidFill>
                  <a:srgbClr val="585858"/>
                </a:solidFill>
                <a:latin typeface="Arial" panose="020B0604020202020204"/>
                <a:cs typeface="Arial" panose="020B0604020202020204"/>
                <a:sym typeface="+mn-ea"/>
              </a:rPr>
              <a:t>gọi </a:t>
            </a:r>
            <a:r>
              <a:rPr sz="2800" spc="-100" dirty="0">
                <a:solidFill>
                  <a:srgbClr val="585858"/>
                </a:solidFill>
                <a:latin typeface="Arial" panose="020B0604020202020204"/>
                <a:cs typeface="Arial" panose="020B0604020202020204"/>
                <a:sym typeface="+mn-ea"/>
              </a:rPr>
              <a:t>các </a:t>
            </a:r>
            <a:r>
              <a:rPr sz="2800" spc="-25" dirty="0">
                <a:solidFill>
                  <a:srgbClr val="585858"/>
                </a:solidFill>
                <a:latin typeface="Arial" panose="020B0604020202020204"/>
                <a:cs typeface="Arial" panose="020B0604020202020204"/>
                <a:sym typeface="+mn-ea"/>
              </a:rPr>
              <a:t>phương  </a:t>
            </a:r>
            <a:r>
              <a:rPr sz="2800" spc="-30" dirty="0">
                <a:solidFill>
                  <a:srgbClr val="585858"/>
                </a:solidFill>
                <a:latin typeface="Arial" panose="020B0604020202020204"/>
                <a:cs typeface="Arial" panose="020B0604020202020204"/>
                <a:sym typeface="+mn-ea"/>
              </a:rPr>
              <a:t>thức </a:t>
            </a:r>
            <a:r>
              <a:rPr sz="2800" spc="-15" dirty="0">
                <a:solidFill>
                  <a:srgbClr val="585858"/>
                </a:solidFill>
                <a:latin typeface="Arial" panose="020B0604020202020204"/>
                <a:cs typeface="Arial" panose="020B0604020202020204"/>
                <a:sym typeface="+mn-ea"/>
              </a:rPr>
              <a:t>static </a:t>
            </a:r>
            <a:r>
              <a:rPr sz="2800" spc="65" dirty="0">
                <a:solidFill>
                  <a:srgbClr val="585858"/>
                </a:solidFill>
                <a:latin typeface="Arial" panose="020B0604020202020204"/>
                <a:cs typeface="Arial" panose="020B0604020202020204"/>
                <a:sym typeface="+mn-ea"/>
              </a:rPr>
              <a:t>trong </a:t>
            </a:r>
            <a:r>
              <a:rPr sz="2800" spc="5" dirty="0">
                <a:solidFill>
                  <a:srgbClr val="585858"/>
                </a:solidFill>
                <a:latin typeface="Arial" panose="020B0604020202020204"/>
                <a:cs typeface="Arial" panose="020B0604020202020204"/>
                <a:sym typeface="+mn-ea"/>
              </a:rPr>
              <a:t>cùng</a:t>
            </a:r>
            <a:r>
              <a:rPr sz="2800" spc="-40" dirty="0">
                <a:solidFill>
                  <a:srgbClr val="585858"/>
                </a:solidFill>
                <a:latin typeface="Arial" panose="020B0604020202020204"/>
                <a:cs typeface="Arial" panose="020B0604020202020204"/>
                <a:sym typeface="+mn-ea"/>
              </a:rPr>
              <a:t> </a:t>
            </a:r>
            <a:r>
              <a:rPr sz="2800" spc="-15" dirty="0">
                <a:solidFill>
                  <a:srgbClr val="585858"/>
                </a:solidFill>
                <a:latin typeface="Arial" panose="020B0604020202020204"/>
                <a:cs typeface="Arial" panose="020B0604020202020204"/>
                <a:sym typeface="+mn-ea"/>
              </a:rPr>
              <a:t>lớp</a:t>
            </a:r>
            <a:endParaRPr sz="2800">
              <a:latin typeface="+mj-lt"/>
              <a:cs typeface="+mj-lt"/>
            </a:endParaRPr>
          </a:p>
        </p:txBody>
      </p:sp>
      <p:sp>
        <p:nvSpPr>
          <p:cNvPr id="10" name="Title 9"/>
          <p:cNvSpPr/>
          <p:nvPr>
            <p:ph type="title"/>
          </p:nvPr>
        </p:nvSpPr>
        <p:spPr>
          <a:xfrm>
            <a:off x="640080" y="760730"/>
            <a:ext cx="10518140" cy="901065"/>
          </a:xfrm>
        </p:spPr>
        <p:txBody>
          <a:bodyPr/>
          <a:p>
            <a:pPr algn="l"/>
            <a:r>
              <a:rPr lang="en-US" spc="-10" dirty="0">
                <a:solidFill>
                  <a:srgbClr val="585858"/>
                </a:solidFill>
                <a:cs typeface="+mj-lt"/>
                <a:sym typeface="+mn-ea"/>
              </a:rPr>
              <a:t>	</a:t>
            </a:r>
            <a:r>
              <a:rPr sz="3200" spc="125" dirty="0">
                <a:solidFill>
                  <a:srgbClr val="585858"/>
                </a:solidFill>
                <a:cs typeface="+mj-lt"/>
                <a:sym typeface="+mn-ea"/>
              </a:rPr>
              <a:t>Thành</a:t>
            </a:r>
            <a:r>
              <a:rPr sz="3200" spc="-355" dirty="0">
                <a:solidFill>
                  <a:srgbClr val="585858"/>
                </a:solidFill>
                <a:cs typeface="+mj-lt"/>
                <a:sym typeface="+mn-ea"/>
              </a:rPr>
              <a:t> </a:t>
            </a:r>
            <a:r>
              <a:rPr sz="3200" spc="85" dirty="0">
                <a:solidFill>
                  <a:srgbClr val="585858"/>
                </a:solidFill>
                <a:cs typeface="+mj-lt"/>
                <a:sym typeface="+mn-ea"/>
              </a:rPr>
              <a:t>viên</a:t>
            </a:r>
            <a:r>
              <a:rPr lang="en-US" sz="3200" spc="85" dirty="0">
                <a:solidFill>
                  <a:srgbClr val="585858"/>
                </a:solidFill>
                <a:cs typeface="+mj-lt"/>
                <a:sym typeface="+mn-ea"/>
              </a:rPr>
              <a:t> </a:t>
            </a:r>
            <a:r>
              <a:rPr sz="3200" spc="-790" dirty="0">
                <a:solidFill>
                  <a:srgbClr val="585858"/>
                </a:solidFill>
                <a:cs typeface="+mj-lt"/>
                <a:sym typeface="+mn-ea"/>
              </a:rPr>
              <a:t> </a:t>
            </a:r>
            <a:r>
              <a:rPr sz="3200" spc="45" dirty="0">
                <a:solidFill>
                  <a:srgbClr val="585858"/>
                </a:solidFill>
                <a:cs typeface="+mj-lt"/>
                <a:sym typeface="+mn-ea"/>
              </a:rPr>
              <a:t>tĩnh</a:t>
            </a:r>
            <a:r>
              <a:rPr lang="en-US" sz="3200" spc="45" dirty="0">
                <a:solidFill>
                  <a:srgbClr val="585858"/>
                </a:solidFill>
                <a:cs typeface="+mj-lt"/>
                <a:sym typeface="+mn-ea"/>
              </a:rPr>
              <a:t> (</a:t>
            </a:r>
            <a:r>
              <a:rPr sz="3200" spc="-10" dirty="0">
                <a:solidFill>
                  <a:srgbClr val="585858"/>
                </a:solidFill>
                <a:cs typeface="+mj-lt"/>
                <a:sym typeface="+mn-ea"/>
              </a:rPr>
              <a:t>static</a:t>
            </a:r>
            <a:r>
              <a:rPr lang="en-US" sz="3200" spc="-10" dirty="0">
                <a:solidFill>
                  <a:srgbClr val="585858"/>
                </a:solidFill>
                <a:cs typeface="+mj-lt"/>
                <a:sym typeface="+mn-ea"/>
              </a:rPr>
              <a:t>)</a:t>
            </a:r>
            <a:br>
              <a:rPr>
                <a:latin typeface="+mj-lt"/>
                <a:cs typeface="+mj-lt"/>
              </a:rPr>
            </a:b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330688" y="6389623"/>
            <a:ext cx="208279" cy="227965"/>
          </a:xfrm>
          <a:prstGeom prst="rect">
            <a:avLst/>
          </a:prstGeom>
        </p:spPr>
        <p:txBody>
          <a:bodyPr vert="horz" wrap="square" lIns="0" tIns="12700" rIns="0" bIns="0" rtlCol="0">
            <a:spAutoFit/>
          </a:bodyPr>
          <a:lstStyle/>
          <a:p>
            <a:pPr marL="12700">
              <a:lnSpc>
                <a:spcPct val="100000"/>
              </a:lnSpc>
              <a:spcBef>
                <a:spcPts val="100"/>
              </a:spcBef>
            </a:pPr>
            <a:r>
              <a:rPr sz="1400" spc="-175" dirty="0">
                <a:solidFill>
                  <a:srgbClr val="FFFFFF"/>
                </a:solidFill>
                <a:latin typeface="Verdana" panose="020B0604030504040204"/>
                <a:cs typeface="Verdana" panose="020B0604030504040204"/>
              </a:rPr>
              <a:t>59</a:t>
            </a:r>
            <a:endParaRPr sz="1400">
              <a:latin typeface="Verdana" panose="020B0604030504040204"/>
              <a:cs typeface="Verdana" panose="020B0604030504040204"/>
            </a:endParaRPr>
          </a:p>
        </p:txBody>
      </p:sp>
      <p:sp>
        <p:nvSpPr>
          <p:cNvPr id="3" name="object 3"/>
          <p:cNvSpPr txBox="1">
            <a:spLocks noGrp="1"/>
          </p:cNvSpPr>
          <p:nvPr>
            <p:ph type="title"/>
          </p:nvPr>
        </p:nvSpPr>
        <p:spPr>
          <a:xfrm>
            <a:off x="1587500" y="630873"/>
            <a:ext cx="7411720" cy="480695"/>
          </a:xfrm>
          <a:prstGeom prst="rect">
            <a:avLst/>
          </a:prstGeom>
        </p:spPr>
        <p:txBody>
          <a:bodyPr vert="horz" wrap="square" lIns="0" tIns="12700" rIns="0" bIns="0" rtlCol="0">
            <a:spAutoFit/>
          </a:bodyPr>
          <a:lstStyle/>
          <a:p>
            <a:pPr marL="12700">
              <a:lnSpc>
                <a:spcPts val="3650"/>
              </a:lnSpc>
              <a:spcBef>
                <a:spcPts val="100"/>
              </a:spcBef>
            </a:pPr>
            <a:r>
              <a:rPr sz="3200" spc="125" dirty="0"/>
              <a:t>Thành</a:t>
            </a:r>
            <a:r>
              <a:rPr sz="3200" spc="-340" dirty="0"/>
              <a:t> </a:t>
            </a:r>
            <a:r>
              <a:rPr sz="3200" spc="85" dirty="0"/>
              <a:t>viên</a:t>
            </a:r>
            <a:r>
              <a:rPr sz="3200" spc="-335" dirty="0"/>
              <a:t> </a:t>
            </a:r>
            <a:r>
              <a:rPr sz="3200" spc="215" dirty="0"/>
              <a:t>lớp</a:t>
            </a:r>
            <a:r>
              <a:rPr sz="3200" spc="-330" dirty="0"/>
              <a:t> </a:t>
            </a:r>
            <a:r>
              <a:rPr sz="3200" spc="130" dirty="0"/>
              <a:t>và</a:t>
            </a:r>
            <a:r>
              <a:rPr lang="en-US" sz="3200" spc="130" dirty="0"/>
              <a:t> </a:t>
            </a:r>
            <a:r>
              <a:rPr sz="3200" spc="105" dirty="0"/>
              <a:t>thành</a:t>
            </a:r>
            <a:r>
              <a:rPr sz="3200" spc="-375" dirty="0"/>
              <a:t> </a:t>
            </a:r>
            <a:r>
              <a:rPr sz="3200" spc="85" dirty="0"/>
              <a:t>viên</a:t>
            </a:r>
            <a:r>
              <a:rPr sz="3200" spc="-345" dirty="0"/>
              <a:t> </a:t>
            </a:r>
            <a:r>
              <a:rPr sz="3200" spc="160" dirty="0"/>
              <a:t>đối</a:t>
            </a:r>
            <a:r>
              <a:rPr sz="3200" spc="-335" dirty="0"/>
              <a:t> </a:t>
            </a:r>
            <a:r>
              <a:rPr sz="3200" spc="95" dirty="0"/>
              <a:t>tượng</a:t>
            </a:r>
            <a:endParaRPr sz="3200" spc="95" dirty="0"/>
          </a:p>
        </p:txBody>
      </p:sp>
      <p:sp>
        <p:nvSpPr>
          <p:cNvPr id="4" name="object 4"/>
          <p:cNvSpPr txBox="1">
            <a:spLocks noGrp="1"/>
          </p:cNvSpPr>
          <p:nvPr>
            <p:ph sz="half" idx="2"/>
          </p:nvPr>
        </p:nvSpPr>
        <p:spPr>
          <a:xfrm>
            <a:off x="6167120" y="1811020"/>
            <a:ext cx="5384800" cy="2915920"/>
          </a:xfrm>
          <a:prstGeom prst="rect">
            <a:avLst/>
          </a:prstGeom>
        </p:spPr>
        <p:txBody>
          <a:bodyPr vert="horz" wrap="square" lIns="0" tIns="13335" rIns="0" bIns="0" rtlCol="0">
            <a:spAutoFit/>
          </a:bodyPr>
          <a:lstStyle/>
          <a:p>
            <a:pPr marL="12700">
              <a:lnSpc>
                <a:spcPct val="100000"/>
              </a:lnSpc>
              <a:spcBef>
                <a:spcPts val="105"/>
              </a:spcBef>
            </a:pPr>
            <a:r>
              <a:rPr spc="-50" dirty="0"/>
              <a:t>Thành </a:t>
            </a:r>
            <a:r>
              <a:rPr spc="-40" dirty="0"/>
              <a:t>viên </a:t>
            </a:r>
            <a:r>
              <a:rPr dirty="0"/>
              <a:t>đối</a:t>
            </a:r>
            <a:r>
              <a:rPr spc="10" dirty="0"/>
              <a:t> </a:t>
            </a:r>
            <a:r>
              <a:rPr spc="-40" dirty="0"/>
              <a:t>tượng</a:t>
            </a:r>
            <a:endParaRPr spc="-40" dirty="0"/>
          </a:p>
          <a:p>
            <a:pPr marL="286385" indent="-274320">
              <a:lnSpc>
                <a:spcPts val="2375"/>
              </a:lnSpc>
              <a:spcBef>
                <a:spcPts val="1995"/>
              </a:spcBef>
              <a:buChar char="•"/>
              <a:tabLst>
                <a:tab pos="286385" algn="l"/>
                <a:tab pos="287020" algn="l"/>
              </a:tabLst>
            </a:pPr>
            <a:r>
              <a:rPr sz="2200" i="0" spc="-35" dirty="0">
                <a:latin typeface="Arial" panose="020B0604020202020204"/>
                <a:cs typeface="Arial" panose="020B0604020202020204"/>
              </a:rPr>
              <a:t>Thuộc</a:t>
            </a:r>
            <a:r>
              <a:rPr sz="2200" i="0" spc="-20" dirty="0">
                <a:latin typeface="Arial" panose="020B0604020202020204"/>
                <a:cs typeface="Arial" panose="020B0604020202020204"/>
              </a:rPr>
              <a:t> </a:t>
            </a:r>
            <a:r>
              <a:rPr sz="2200" i="0" spc="15" dirty="0">
                <a:latin typeface="Arial" panose="020B0604020202020204"/>
                <a:cs typeface="Arial" panose="020B0604020202020204"/>
              </a:rPr>
              <a:t>tính/phương</a:t>
            </a:r>
            <a:r>
              <a:rPr lang="en-US" sz="2200" i="0" spc="15" dirty="0">
                <a:latin typeface="Arial" panose="020B0604020202020204"/>
                <a:cs typeface="Arial" panose="020B0604020202020204"/>
              </a:rPr>
              <a:t> </a:t>
            </a:r>
            <a:r>
              <a:rPr sz="2200" i="0" spc="-30" dirty="0">
                <a:latin typeface="Arial" panose="020B0604020202020204"/>
                <a:cs typeface="Arial" panose="020B0604020202020204"/>
              </a:rPr>
              <a:t>thức </a:t>
            </a:r>
            <a:r>
              <a:rPr sz="2200" i="0" spc="-10" dirty="0">
                <a:latin typeface="Arial" panose="020B0604020202020204"/>
                <a:cs typeface="Arial" panose="020B0604020202020204"/>
              </a:rPr>
              <a:t>chỉ </a:t>
            </a:r>
            <a:r>
              <a:rPr sz="2200" i="0" spc="-85" dirty="0">
                <a:latin typeface="Arial" panose="020B0604020202020204"/>
                <a:cs typeface="Arial" panose="020B0604020202020204"/>
              </a:rPr>
              <a:t>được </a:t>
            </a:r>
            <a:r>
              <a:rPr sz="2200" i="0" spc="35" dirty="0">
                <a:latin typeface="Arial" panose="020B0604020202020204"/>
                <a:cs typeface="Arial" panose="020B0604020202020204"/>
              </a:rPr>
              <a:t>truy</a:t>
            </a:r>
            <a:r>
              <a:rPr sz="2200" i="0" spc="20" dirty="0">
                <a:latin typeface="Arial" panose="020B0604020202020204"/>
                <a:cs typeface="Arial" panose="020B0604020202020204"/>
              </a:rPr>
              <a:t> </a:t>
            </a:r>
            <a:r>
              <a:rPr sz="2200" i="0" spc="-40" dirty="0">
                <a:latin typeface="Arial" panose="020B0604020202020204"/>
                <a:cs typeface="Arial" panose="020B0604020202020204"/>
              </a:rPr>
              <a:t>cập</a:t>
            </a:r>
            <a:r>
              <a:rPr lang="en-US" sz="2200" i="0" spc="-40" dirty="0">
                <a:latin typeface="Arial" panose="020B0604020202020204"/>
                <a:cs typeface="Arial" panose="020B0604020202020204"/>
              </a:rPr>
              <a:t> </a:t>
            </a:r>
            <a:r>
              <a:rPr sz="2200" i="0" spc="60" dirty="0">
                <a:latin typeface="Arial" panose="020B0604020202020204"/>
                <a:cs typeface="Arial" panose="020B0604020202020204"/>
              </a:rPr>
              <a:t>thông </a:t>
            </a:r>
            <a:r>
              <a:rPr sz="2200" i="0" spc="-5" dirty="0">
                <a:latin typeface="Arial" panose="020B0604020202020204"/>
                <a:cs typeface="Arial" panose="020B0604020202020204"/>
              </a:rPr>
              <a:t>qua </a:t>
            </a:r>
            <a:r>
              <a:rPr sz="2200" i="0" spc="55" dirty="0">
                <a:latin typeface="Arial" panose="020B0604020202020204"/>
                <a:cs typeface="Arial" panose="020B0604020202020204"/>
              </a:rPr>
              <a:t>đối</a:t>
            </a:r>
            <a:r>
              <a:rPr sz="2200" i="0" spc="-114" dirty="0">
                <a:latin typeface="Arial" panose="020B0604020202020204"/>
                <a:cs typeface="Arial" panose="020B0604020202020204"/>
              </a:rPr>
              <a:t> </a:t>
            </a:r>
            <a:r>
              <a:rPr sz="2200" i="0" spc="-20" dirty="0">
                <a:latin typeface="Arial" panose="020B0604020202020204"/>
                <a:cs typeface="Arial" panose="020B0604020202020204"/>
              </a:rPr>
              <a:t>tượng</a:t>
            </a:r>
            <a:endParaRPr sz="2200">
              <a:latin typeface="Arial" panose="020B0604020202020204"/>
              <a:cs typeface="Arial" panose="020B0604020202020204"/>
            </a:endParaRPr>
          </a:p>
          <a:p>
            <a:pPr marL="286385" marR="5080" indent="-274320">
              <a:lnSpc>
                <a:spcPts val="2110"/>
              </a:lnSpc>
              <a:spcBef>
                <a:spcPts val="1785"/>
              </a:spcBef>
              <a:buChar char="•"/>
              <a:tabLst>
                <a:tab pos="286385" algn="l"/>
                <a:tab pos="287020" algn="l"/>
              </a:tabLst>
            </a:pPr>
            <a:r>
              <a:rPr sz="2200" i="0" spc="75" dirty="0">
                <a:latin typeface="Arial" panose="020B0604020202020204"/>
                <a:cs typeface="Arial" panose="020B0604020202020204"/>
              </a:rPr>
              <a:t>Mỗi </a:t>
            </a:r>
            <a:r>
              <a:rPr sz="2200" i="0" spc="55" dirty="0">
                <a:latin typeface="Arial" panose="020B0604020202020204"/>
                <a:cs typeface="Arial" panose="020B0604020202020204"/>
              </a:rPr>
              <a:t>đối </a:t>
            </a:r>
            <a:r>
              <a:rPr sz="2200" i="0" spc="-20" dirty="0">
                <a:latin typeface="Arial" panose="020B0604020202020204"/>
                <a:cs typeface="Arial" panose="020B0604020202020204"/>
              </a:rPr>
              <a:t>tượng </a:t>
            </a:r>
            <a:r>
              <a:rPr sz="2200" i="0" spc="-15" dirty="0">
                <a:latin typeface="Arial" panose="020B0604020202020204"/>
                <a:cs typeface="Arial" panose="020B0604020202020204"/>
              </a:rPr>
              <a:t>có </a:t>
            </a:r>
            <a:r>
              <a:rPr sz="2200" i="0" spc="-40" dirty="0">
                <a:latin typeface="Arial" panose="020B0604020202020204"/>
                <a:cs typeface="Arial" panose="020B0604020202020204"/>
              </a:rPr>
              <a:t>1</a:t>
            </a:r>
            <a:r>
              <a:rPr sz="2200" i="0" spc="-180" dirty="0">
                <a:latin typeface="Arial" panose="020B0604020202020204"/>
                <a:cs typeface="Arial" panose="020B0604020202020204"/>
              </a:rPr>
              <a:t> </a:t>
            </a:r>
            <a:r>
              <a:rPr sz="2200" i="0" spc="-10" dirty="0">
                <a:latin typeface="Arial" panose="020B0604020202020204"/>
                <a:cs typeface="Arial" panose="020B0604020202020204"/>
              </a:rPr>
              <a:t>bản  </a:t>
            </a:r>
            <a:r>
              <a:rPr sz="2200" i="0" spc="-75" dirty="0">
                <a:latin typeface="Arial" panose="020B0604020202020204"/>
                <a:cs typeface="Arial" panose="020B0604020202020204"/>
              </a:rPr>
              <a:t>sao </a:t>
            </a:r>
            <a:r>
              <a:rPr sz="2200" i="0" spc="15" dirty="0">
                <a:latin typeface="Arial" panose="020B0604020202020204"/>
                <a:cs typeface="Arial" panose="020B0604020202020204"/>
              </a:rPr>
              <a:t>riêng </a:t>
            </a:r>
            <a:r>
              <a:rPr sz="2200" i="0" spc="-60" dirty="0">
                <a:latin typeface="Arial" panose="020B0604020202020204"/>
                <a:cs typeface="Arial" panose="020B0604020202020204"/>
              </a:rPr>
              <a:t>của </a:t>
            </a:r>
            <a:r>
              <a:rPr sz="2200" i="0" spc="-40" dirty="0">
                <a:latin typeface="Arial" panose="020B0604020202020204"/>
                <a:cs typeface="Arial" panose="020B0604020202020204"/>
              </a:rPr>
              <a:t>1 </a:t>
            </a:r>
            <a:r>
              <a:rPr sz="2200" i="0" spc="30" dirty="0">
                <a:latin typeface="Arial" panose="020B0604020202020204"/>
                <a:cs typeface="Arial" panose="020B0604020202020204"/>
              </a:rPr>
              <a:t>thuộc  </a:t>
            </a:r>
            <a:r>
              <a:rPr sz="2200" i="0" spc="20" dirty="0">
                <a:latin typeface="Arial" panose="020B0604020202020204"/>
                <a:cs typeface="Arial" panose="020B0604020202020204"/>
              </a:rPr>
              <a:t>tính </a:t>
            </a:r>
            <a:r>
              <a:rPr sz="2200" i="0" spc="55" dirty="0">
                <a:latin typeface="Arial" panose="020B0604020202020204"/>
                <a:cs typeface="Arial" panose="020B0604020202020204"/>
              </a:rPr>
              <a:t>đối</a:t>
            </a:r>
            <a:r>
              <a:rPr sz="2200" i="0" spc="-25" dirty="0">
                <a:latin typeface="Arial" panose="020B0604020202020204"/>
                <a:cs typeface="Arial" panose="020B0604020202020204"/>
              </a:rPr>
              <a:t> tượng</a:t>
            </a:r>
            <a:endParaRPr sz="2200">
              <a:latin typeface="Arial" panose="020B0604020202020204"/>
              <a:cs typeface="Arial" panose="020B0604020202020204"/>
            </a:endParaRPr>
          </a:p>
          <a:p>
            <a:pPr marL="286385" marR="112395" indent="-274320">
              <a:lnSpc>
                <a:spcPct val="80000"/>
              </a:lnSpc>
              <a:spcBef>
                <a:spcPts val="1825"/>
              </a:spcBef>
              <a:buChar char="•"/>
              <a:tabLst>
                <a:tab pos="286385" algn="l"/>
                <a:tab pos="287020" algn="l"/>
              </a:tabLst>
            </a:pPr>
            <a:r>
              <a:rPr sz="2200" i="0" spc="-95" dirty="0">
                <a:latin typeface="Arial" panose="020B0604020202020204"/>
                <a:cs typeface="Arial" panose="020B0604020202020204"/>
              </a:rPr>
              <a:t>Giá </a:t>
            </a:r>
            <a:r>
              <a:rPr sz="2200" i="0" spc="65" dirty="0">
                <a:latin typeface="Arial" panose="020B0604020202020204"/>
                <a:cs typeface="Arial" panose="020B0604020202020204"/>
              </a:rPr>
              <a:t>trị </a:t>
            </a:r>
            <a:r>
              <a:rPr sz="2200" i="0" spc="-60" dirty="0">
                <a:latin typeface="Arial" panose="020B0604020202020204"/>
                <a:cs typeface="Arial" panose="020B0604020202020204"/>
              </a:rPr>
              <a:t>của </a:t>
            </a:r>
            <a:r>
              <a:rPr sz="2200" i="0" spc="-40" dirty="0">
                <a:latin typeface="Arial" panose="020B0604020202020204"/>
                <a:cs typeface="Arial" panose="020B0604020202020204"/>
              </a:rPr>
              <a:t>1 </a:t>
            </a:r>
            <a:r>
              <a:rPr sz="2200" i="0" spc="30" dirty="0">
                <a:latin typeface="Arial" panose="020B0604020202020204"/>
                <a:cs typeface="Arial" panose="020B0604020202020204"/>
              </a:rPr>
              <a:t>thuộc </a:t>
            </a:r>
            <a:r>
              <a:rPr sz="2200" i="0" spc="20" dirty="0">
                <a:latin typeface="Arial" panose="020B0604020202020204"/>
                <a:cs typeface="Arial" panose="020B0604020202020204"/>
              </a:rPr>
              <a:t>tính  </a:t>
            </a:r>
            <a:r>
              <a:rPr sz="2200" i="0" spc="55" dirty="0">
                <a:latin typeface="Arial" panose="020B0604020202020204"/>
                <a:cs typeface="Arial" panose="020B0604020202020204"/>
              </a:rPr>
              <a:t>đối </a:t>
            </a:r>
            <a:r>
              <a:rPr sz="2200" i="0" spc="-20" dirty="0">
                <a:latin typeface="Arial" panose="020B0604020202020204"/>
                <a:cs typeface="Arial" panose="020B0604020202020204"/>
              </a:rPr>
              <a:t>tượng </a:t>
            </a:r>
            <a:r>
              <a:rPr sz="2200" i="0" spc="-60" dirty="0">
                <a:latin typeface="Arial" panose="020B0604020202020204"/>
                <a:cs typeface="Arial" panose="020B0604020202020204"/>
              </a:rPr>
              <a:t>của </a:t>
            </a:r>
            <a:r>
              <a:rPr sz="2200" i="0" spc="-95" dirty="0">
                <a:latin typeface="Arial" panose="020B0604020202020204"/>
                <a:cs typeface="Arial" panose="020B0604020202020204"/>
              </a:rPr>
              <a:t>các </a:t>
            </a:r>
            <a:r>
              <a:rPr sz="2200" i="0" spc="55" dirty="0">
                <a:latin typeface="Arial" panose="020B0604020202020204"/>
                <a:cs typeface="Arial" panose="020B0604020202020204"/>
              </a:rPr>
              <a:t>đối  </a:t>
            </a:r>
            <a:r>
              <a:rPr sz="2200" i="0" spc="-20" dirty="0">
                <a:latin typeface="Arial" panose="020B0604020202020204"/>
                <a:cs typeface="Arial" panose="020B0604020202020204"/>
              </a:rPr>
              <a:t>tượng </a:t>
            </a:r>
            <a:r>
              <a:rPr sz="2200" i="0" spc="-50" dirty="0">
                <a:latin typeface="Arial" panose="020B0604020202020204"/>
                <a:cs typeface="Arial" panose="020B0604020202020204"/>
              </a:rPr>
              <a:t>khác </a:t>
            </a:r>
            <a:r>
              <a:rPr sz="2200" i="0" spc="-15" dirty="0">
                <a:latin typeface="Arial" panose="020B0604020202020204"/>
                <a:cs typeface="Arial" panose="020B0604020202020204"/>
              </a:rPr>
              <a:t>nhau </a:t>
            </a:r>
            <a:r>
              <a:rPr sz="2200" i="0" spc="-40" dirty="0">
                <a:latin typeface="Arial" panose="020B0604020202020204"/>
                <a:cs typeface="Arial" panose="020B0604020202020204"/>
              </a:rPr>
              <a:t>là  </a:t>
            </a:r>
            <a:r>
              <a:rPr sz="2200" i="0" spc="-50" dirty="0">
                <a:latin typeface="Arial" panose="020B0604020202020204"/>
                <a:cs typeface="Arial" panose="020B0604020202020204"/>
              </a:rPr>
              <a:t>khác</a:t>
            </a:r>
            <a:r>
              <a:rPr sz="2200" i="0" spc="-10" dirty="0">
                <a:latin typeface="Arial" panose="020B0604020202020204"/>
                <a:cs typeface="Arial" panose="020B0604020202020204"/>
              </a:rPr>
              <a:t> </a:t>
            </a:r>
            <a:r>
              <a:rPr sz="2200" i="0" spc="-40" dirty="0">
                <a:latin typeface="Arial" panose="020B0604020202020204"/>
                <a:cs typeface="Arial" panose="020B0604020202020204"/>
              </a:rPr>
              <a:t>nhau.</a:t>
            </a:r>
            <a:endParaRPr sz="2200">
              <a:latin typeface="Arial" panose="020B0604020202020204"/>
              <a:cs typeface="Arial" panose="020B0604020202020204"/>
            </a:endParaRPr>
          </a:p>
        </p:txBody>
      </p:sp>
      <p:sp>
        <p:nvSpPr>
          <p:cNvPr id="5" name="object 5"/>
          <p:cNvSpPr txBox="1">
            <a:spLocks noGrp="1"/>
          </p:cNvSpPr>
          <p:nvPr>
            <p:ph sz="half" idx="3"/>
          </p:nvPr>
        </p:nvSpPr>
        <p:spPr>
          <a:xfrm>
            <a:off x="503555" y="1854835"/>
            <a:ext cx="5521960" cy="2885440"/>
          </a:xfrm>
          <a:prstGeom prst="rect">
            <a:avLst/>
          </a:prstGeom>
        </p:spPr>
        <p:txBody>
          <a:bodyPr vert="horz" wrap="square" lIns="0" tIns="13335" rIns="0" bIns="0" rtlCol="0">
            <a:spAutoFit/>
          </a:bodyPr>
          <a:lstStyle/>
          <a:p>
            <a:pPr marL="12700">
              <a:lnSpc>
                <a:spcPct val="100000"/>
              </a:lnSpc>
              <a:spcBef>
                <a:spcPts val="105"/>
              </a:spcBef>
            </a:pPr>
            <a:r>
              <a:rPr spc="-50" dirty="0"/>
              <a:t>Thành </a:t>
            </a:r>
            <a:r>
              <a:rPr spc="-40" dirty="0"/>
              <a:t>viên </a:t>
            </a:r>
            <a:r>
              <a:rPr spc="-20" dirty="0"/>
              <a:t>lớp</a:t>
            </a:r>
            <a:r>
              <a:rPr dirty="0"/>
              <a:t> </a:t>
            </a:r>
            <a:r>
              <a:rPr spc="-40" dirty="0"/>
              <a:t>(static)</a:t>
            </a:r>
            <a:endParaRPr spc="-40" dirty="0"/>
          </a:p>
          <a:p>
            <a:pPr marL="287020" indent="-274320">
              <a:lnSpc>
                <a:spcPts val="2375"/>
              </a:lnSpc>
              <a:spcBef>
                <a:spcPts val="2005"/>
              </a:spcBef>
              <a:buChar char="•"/>
              <a:tabLst>
                <a:tab pos="286385" algn="l"/>
                <a:tab pos="287020" algn="l"/>
              </a:tabLst>
            </a:pPr>
            <a:r>
              <a:rPr sz="2200" i="0" spc="-35" dirty="0">
                <a:latin typeface="Arial" panose="020B0604020202020204"/>
                <a:cs typeface="Arial" panose="020B0604020202020204"/>
              </a:rPr>
              <a:t>Thuộc</a:t>
            </a:r>
            <a:r>
              <a:rPr sz="2200" i="0" spc="-20" dirty="0">
                <a:latin typeface="Arial" panose="020B0604020202020204"/>
                <a:cs typeface="Arial" panose="020B0604020202020204"/>
              </a:rPr>
              <a:t> </a:t>
            </a:r>
            <a:r>
              <a:rPr sz="2200" i="0" spc="15" dirty="0">
                <a:latin typeface="Arial" panose="020B0604020202020204"/>
                <a:cs typeface="Arial" panose="020B0604020202020204"/>
              </a:rPr>
              <a:t>tính/phương</a:t>
            </a:r>
            <a:r>
              <a:rPr lang="en-US" sz="2200" i="0" spc="15" dirty="0">
                <a:latin typeface="Arial" panose="020B0604020202020204"/>
                <a:cs typeface="Arial" panose="020B0604020202020204"/>
              </a:rPr>
              <a:t> </a:t>
            </a:r>
            <a:r>
              <a:rPr sz="2200" i="0" spc="-30" dirty="0">
                <a:latin typeface="Arial" panose="020B0604020202020204"/>
                <a:cs typeface="Arial" panose="020B0604020202020204"/>
              </a:rPr>
              <a:t>thức </a:t>
            </a:r>
            <a:r>
              <a:rPr sz="2200" i="0" spc="-15" dirty="0">
                <a:latin typeface="Arial" panose="020B0604020202020204"/>
                <a:cs typeface="Arial" panose="020B0604020202020204"/>
              </a:rPr>
              <a:t>có </a:t>
            </a:r>
            <a:r>
              <a:rPr sz="2200" i="0" spc="25" dirty="0">
                <a:latin typeface="Arial" panose="020B0604020202020204"/>
                <a:cs typeface="Arial" panose="020B0604020202020204"/>
              </a:rPr>
              <a:t>thể </a:t>
            </a:r>
            <a:r>
              <a:rPr sz="2200" i="0" spc="-85" dirty="0">
                <a:latin typeface="Arial" panose="020B0604020202020204"/>
                <a:cs typeface="Arial" panose="020B0604020202020204"/>
              </a:rPr>
              <a:t>được</a:t>
            </a:r>
            <a:r>
              <a:rPr sz="2200" i="0" spc="-55" dirty="0">
                <a:latin typeface="Arial" panose="020B0604020202020204"/>
                <a:cs typeface="Arial" panose="020B0604020202020204"/>
              </a:rPr>
              <a:t> </a:t>
            </a:r>
            <a:r>
              <a:rPr sz="2200" i="0" spc="35" dirty="0">
                <a:latin typeface="Arial" panose="020B0604020202020204"/>
                <a:cs typeface="Arial" panose="020B0604020202020204"/>
              </a:rPr>
              <a:t>truy</a:t>
            </a:r>
            <a:r>
              <a:rPr lang="en-US" sz="2200" i="0" spc="35" dirty="0">
                <a:latin typeface="Arial" panose="020B0604020202020204"/>
                <a:cs typeface="Arial" panose="020B0604020202020204"/>
              </a:rPr>
              <a:t> </a:t>
            </a:r>
            <a:r>
              <a:rPr sz="2200" i="0" spc="-45" dirty="0">
                <a:latin typeface="Arial" panose="020B0604020202020204"/>
                <a:cs typeface="Arial" panose="020B0604020202020204"/>
              </a:rPr>
              <a:t>cập </a:t>
            </a:r>
            <a:r>
              <a:rPr sz="2200" i="0" spc="60" dirty="0">
                <a:latin typeface="Arial" panose="020B0604020202020204"/>
                <a:cs typeface="Arial" panose="020B0604020202020204"/>
              </a:rPr>
              <a:t>thông </a:t>
            </a:r>
            <a:r>
              <a:rPr sz="2200" i="0" spc="-5" dirty="0">
                <a:latin typeface="Arial" panose="020B0604020202020204"/>
                <a:cs typeface="Arial" panose="020B0604020202020204"/>
              </a:rPr>
              <a:t>qua</a:t>
            </a:r>
            <a:r>
              <a:rPr sz="2200" i="0" spc="-45" dirty="0">
                <a:latin typeface="Arial" panose="020B0604020202020204"/>
                <a:cs typeface="Arial" panose="020B0604020202020204"/>
              </a:rPr>
              <a:t> </a:t>
            </a:r>
            <a:r>
              <a:rPr sz="2200" i="0" spc="-15" dirty="0">
                <a:latin typeface="Arial" panose="020B0604020202020204"/>
                <a:cs typeface="Arial" panose="020B0604020202020204"/>
              </a:rPr>
              <a:t>lớp</a:t>
            </a:r>
            <a:r>
              <a:rPr lang="en-US" sz="2200" i="0" spc="-15" dirty="0">
                <a:latin typeface="Arial" panose="020B0604020202020204"/>
                <a:cs typeface="Arial" panose="020B0604020202020204"/>
              </a:rPr>
              <a:t>. </a:t>
            </a:r>
            <a:endParaRPr lang="en-US" sz="2200" i="0" spc="-15" dirty="0">
              <a:latin typeface="Arial" panose="020B0604020202020204"/>
              <a:cs typeface="Arial" panose="020B0604020202020204"/>
            </a:endParaRPr>
          </a:p>
          <a:p>
            <a:pPr marL="287020">
              <a:lnSpc>
                <a:spcPts val="2375"/>
              </a:lnSpc>
            </a:pPr>
            <a:r>
              <a:rPr sz="2200" i="0" spc="-145" dirty="0">
                <a:latin typeface="Arial" panose="020B0604020202020204"/>
                <a:cs typeface="Arial" panose="020B0604020202020204"/>
              </a:rPr>
              <a:t>Các </a:t>
            </a:r>
            <a:r>
              <a:rPr sz="2200" i="0" spc="55" dirty="0">
                <a:latin typeface="Arial" panose="020B0604020202020204"/>
                <a:cs typeface="Arial" panose="020B0604020202020204"/>
              </a:rPr>
              <a:t>đối </a:t>
            </a:r>
            <a:r>
              <a:rPr sz="2200" i="0" spc="-20" dirty="0">
                <a:latin typeface="Arial" panose="020B0604020202020204"/>
                <a:cs typeface="Arial" panose="020B0604020202020204"/>
              </a:rPr>
              <a:t>tượng </a:t>
            </a:r>
            <a:r>
              <a:rPr sz="2200" i="0" spc="-15" dirty="0">
                <a:latin typeface="Arial" panose="020B0604020202020204"/>
                <a:cs typeface="Arial" panose="020B0604020202020204"/>
              </a:rPr>
              <a:t>có </a:t>
            </a:r>
            <a:r>
              <a:rPr sz="2200" i="0" spc="10" dirty="0">
                <a:latin typeface="Arial" panose="020B0604020202020204"/>
                <a:cs typeface="Arial" panose="020B0604020202020204"/>
              </a:rPr>
              <a:t>chung  </a:t>
            </a:r>
            <a:r>
              <a:rPr sz="2200" i="0" spc="-40" dirty="0">
                <a:latin typeface="Arial" panose="020B0604020202020204"/>
                <a:cs typeface="Arial" panose="020B0604020202020204"/>
              </a:rPr>
              <a:t>1 </a:t>
            </a:r>
            <a:r>
              <a:rPr sz="2200" i="0" spc="-10" dirty="0">
                <a:latin typeface="Arial" panose="020B0604020202020204"/>
                <a:cs typeface="Arial" panose="020B0604020202020204"/>
              </a:rPr>
              <a:t>bản </a:t>
            </a:r>
            <a:r>
              <a:rPr sz="2200" i="0" spc="-75" dirty="0">
                <a:latin typeface="Arial" panose="020B0604020202020204"/>
                <a:cs typeface="Arial" panose="020B0604020202020204"/>
              </a:rPr>
              <a:t>sao</a:t>
            </a:r>
            <a:endParaRPr sz="2200" i="0" spc="-75" dirty="0">
              <a:latin typeface="Arial" panose="020B0604020202020204"/>
              <a:cs typeface="Arial" panose="020B0604020202020204"/>
            </a:endParaRPr>
          </a:p>
          <a:p>
            <a:pPr marL="0" indent="0">
              <a:lnSpc>
                <a:spcPts val="2375"/>
              </a:lnSpc>
              <a:buNone/>
            </a:pPr>
            <a:r>
              <a:rPr sz="2200" i="0" spc="-60" dirty="0">
                <a:latin typeface="Arial" panose="020B0604020202020204"/>
                <a:cs typeface="Arial" panose="020B0604020202020204"/>
              </a:rPr>
              <a:t>của </a:t>
            </a:r>
            <a:r>
              <a:rPr sz="2200" i="0" spc="-40" dirty="0">
                <a:latin typeface="Arial" panose="020B0604020202020204"/>
                <a:cs typeface="Arial" panose="020B0604020202020204"/>
              </a:rPr>
              <a:t>1 </a:t>
            </a:r>
            <a:r>
              <a:rPr sz="2200" i="0" spc="30" dirty="0">
                <a:latin typeface="Arial" panose="020B0604020202020204"/>
                <a:cs typeface="Arial" panose="020B0604020202020204"/>
              </a:rPr>
              <a:t>thuộc  </a:t>
            </a:r>
            <a:r>
              <a:rPr sz="2200" i="0" spc="20" dirty="0">
                <a:latin typeface="Arial" panose="020B0604020202020204"/>
                <a:cs typeface="Arial" panose="020B0604020202020204"/>
              </a:rPr>
              <a:t>tính</a:t>
            </a:r>
            <a:r>
              <a:rPr sz="2200" i="0" spc="10" dirty="0">
                <a:latin typeface="Arial" panose="020B0604020202020204"/>
                <a:cs typeface="Arial" panose="020B0604020202020204"/>
              </a:rPr>
              <a:t> </a:t>
            </a:r>
            <a:r>
              <a:rPr sz="2200" i="0" spc="-15" dirty="0">
                <a:latin typeface="Arial" panose="020B0604020202020204"/>
                <a:cs typeface="Arial" panose="020B0604020202020204"/>
              </a:rPr>
              <a:t>lớp</a:t>
            </a:r>
            <a:endParaRPr sz="2200" i="0" spc="-15" dirty="0">
              <a:latin typeface="Arial" panose="020B0604020202020204"/>
              <a:cs typeface="Arial" panose="020B0604020202020204"/>
            </a:endParaRPr>
          </a:p>
          <a:p>
            <a:pPr marL="287020" marR="5080" indent="-274320">
              <a:lnSpc>
                <a:spcPts val="2110"/>
              </a:lnSpc>
              <a:spcBef>
                <a:spcPts val="1785"/>
              </a:spcBef>
              <a:buChar char="•"/>
              <a:tabLst>
                <a:tab pos="286385" algn="l"/>
                <a:tab pos="287020" algn="l"/>
              </a:tabLst>
            </a:pPr>
            <a:r>
              <a:rPr sz="2200" i="0" spc="-95" dirty="0">
                <a:latin typeface="Arial" panose="020B0604020202020204"/>
                <a:cs typeface="Arial" panose="020B0604020202020204"/>
              </a:rPr>
              <a:t>Giá </a:t>
            </a:r>
            <a:r>
              <a:rPr sz="2200" i="0" spc="65" dirty="0">
                <a:latin typeface="Arial" panose="020B0604020202020204"/>
                <a:cs typeface="Arial" panose="020B0604020202020204"/>
              </a:rPr>
              <a:t>trị </a:t>
            </a:r>
            <a:r>
              <a:rPr sz="2200" i="0" spc="-60" dirty="0">
                <a:latin typeface="Arial" panose="020B0604020202020204"/>
                <a:cs typeface="Arial" panose="020B0604020202020204"/>
              </a:rPr>
              <a:t>của </a:t>
            </a:r>
            <a:r>
              <a:rPr sz="2200" i="0" spc="-40" dirty="0">
                <a:latin typeface="Arial" panose="020B0604020202020204"/>
                <a:cs typeface="Arial" panose="020B0604020202020204"/>
              </a:rPr>
              <a:t>1 </a:t>
            </a:r>
            <a:r>
              <a:rPr sz="2200" i="0" spc="30" dirty="0">
                <a:latin typeface="Arial" panose="020B0604020202020204"/>
                <a:cs typeface="Arial" panose="020B0604020202020204"/>
              </a:rPr>
              <a:t>thuộc </a:t>
            </a:r>
            <a:r>
              <a:rPr sz="2200" i="0" spc="20" dirty="0">
                <a:latin typeface="Arial" panose="020B0604020202020204"/>
                <a:cs typeface="Arial" panose="020B0604020202020204"/>
              </a:rPr>
              <a:t>tính  </a:t>
            </a:r>
            <a:r>
              <a:rPr sz="2200" i="0" spc="-15" dirty="0">
                <a:latin typeface="Arial" panose="020B0604020202020204"/>
                <a:cs typeface="Arial" panose="020B0604020202020204"/>
              </a:rPr>
              <a:t>lớp </a:t>
            </a:r>
            <a:r>
              <a:rPr sz="2200" i="0" spc="-60" dirty="0">
                <a:latin typeface="Arial" panose="020B0604020202020204"/>
                <a:cs typeface="Arial" panose="020B0604020202020204"/>
              </a:rPr>
              <a:t>của </a:t>
            </a:r>
            <a:r>
              <a:rPr sz="2200" i="0" spc="-95" dirty="0">
                <a:latin typeface="Arial" panose="020B0604020202020204"/>
                <a:cs typeface="Arial" panose="020B0604020202020204"/>
              </a:rPr>
              <a:t>các </a:t>
            </a:r>
            <a:r>
              <a:rPr sz="2200" i="0" spc="55" dirty="0">
                <a:latin typeface="Arial" panose="020B0604020202020204"/>
                <a:cs typeface="Arial" panose="020B0604020202020204"/>
              </a:rPr>
              <a:t>đối </a:t>
            </a:r>
            <a:r>
              <a:rPr sz="2200" i="0" spc="-35" dirty="0">
                <a:latin typeface="Arial" panose="020B0604020202020204"/>
                <a:cs typeface="Arial" panose="020B0604020202020204"/>
              </a:rPr>
              <a:t>tượng</a:t>
            </a:r>
            <a:r>
              <a:rPr lang="en-US" sz="2200" i="0" spc="-35" dirty="0">
                <a:latin typeface="Arial" panose="020B0604020202020204"/>
                <a:cs typeface="Arial" panose="020B0604020202020204"/>
              </a:rPr>
              <a:t> </a:t>
            </a:r>
            <a:r>
              <a:rPr sz="2200" i="0" spc="-35" dirty="0">
                <a:latin typeface="Arial" panose="020B0604020202020204"/>
                <a:cs typeface="Arial" panose="020B0604020202020204"/>
              </a:rPr>
              <a:t>khác </a:t>
            </a:r>
            <a:r>
              <a:rPr sz="2200" i="0" spc="-15" dirty="0">
                <a:latin typeface="Arial" panose="020B0604020202020204"/>
                <a:cs typeface="Arial" panose="020B0604020202020204"/>
              </a:rPr>
              <a:t>nhau </a:t>
            </a:r>
            <a:r>
              <a:rPr sz="2200" i="0" spc="-40" dirty="0">
                <a:latin typeface="Arial" panose="020B0604020202020204"/>
                <a:cs typeface="Arial" panose="020B0604020202020204"/>
              </a:rPr>
              <a:t>là  </a:t>
            </a:r>
            <a:r>
              <a:rPr sz="2200" i="0" spc="50" dirty="0">
                <a:latin typeface="Arial" panose="020B0604020202020204"/>
                <a:cs typeface="Arial" panose="020B0604020202020204"/>
              </a:rPr>
              <a:t>giống</a:t>
            </a:r>
            <a:r>
              <a:rPr sz="2200" i="0" spc="10" dirty="0">
                <a:latin typeface="Arial" panose="020B0604020202020204"/>
                <a:cs typeface="Arial" panose="020B0604020202020204"/>
              </a:rPr>
              <a:t> </a:t>
            </a:r>
            <a:r>
              <a:rPr sz="2200" i="0" spc="-40" dirty="0">
                <a:latin typeface="Arial" panose="020B0604020202020204"/>
                <a:cs typeface="Arial" panose="020B0604020202020204"/>
              </a:rPr>
              <a:t>nhau.</a:t>
            </a:r>
            <a:endParaRPr sz="2200">
              <a:latin typeface="Arial" panose="020B0604020202020204"/>
              <a:cs typeface="Arial" panose="020B0604020202020204"/>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indent="0" algn="l"/>
            <a:r>
              <a:rPr lang="en-US" sz="3600" dirty="0">
                <a:sym typeface="+mn-ea"/>
              </a:rPr>
              <a:t>static</a:t>
            </a:r>
            <a:br>
              <a:rPr lang="en-US" sz="3600" dirty="0"/>
            </a:br>
            <a:endParaRPr lang="en-US" sz="3600" dirty="0"/>
          </a:p>
        </p:txBody>
      </p:sp>
      <p:sp>
        <p:nvSpPr>
          <p:cNvPr id="3" name="Content Placeholder 2"/>
          <p:cNvSpPr>
            <a:spLocks noGrp="1"/>
          </p:cNvSpPr>
          <p:nvPr>
            <p:ph sz="half" idx="1"/>
          </p:nvPr>
        </p:nvSpPr>
        <p:spPr/>
        <p:txBody>
          <a:bodyPr/>
          <a:lstStyle/>
          <a:p>
            <a:pPr marL="0" indent="0">
              <a:buNone/>
            </a:pPr>
            <a:endParaRPr lang="en-US" dirty="0" smtClean="0">
              <a:latin typeface="Courier New" panose="02070309020205020404" pitchFamily="49" charset="0"/>
              <a:cs typeface="Courier New" panose="02070309020205020404" pitchFamily="49" charset="0"/>
            </a:endParaRPr>
          </a:p>
          <a:p>
            <a:pPr marL="0" indent="0">
              <a:buNone/>
            </a:pP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fld>
            <a:endParaRPr lang="en-US" dirty="0"/>
          </a:p>
        </p:txBody>
      </p:sp>
      <p:graphicFrame>
        <p:nvGraphicFramePr>
          <p:cNvPr id="6" name="Content Placeholder 5"/>
          <p:cNvGraphicFramePr>
            <a:graphicFrameLocks noChangeAspect="1"/>
          </p:cNvGraphicFramePr>
          <p:nvPr>
            <p:ph sz="half" idx="2"/>
          </p:nvPr>
        </p:nvGraphicFramePr>
        <p:xfrm>
          <a:off x="3454400" y="1198245"/>
          <a:ext cx="5283200" cy="5523230"/>
        </p:xfrm>
        <a:graphic>
          <a:graphicData uri="http://schemas.openxmlformats.org/presentationml/2006/ole">
            <mc:AlternateContent xmlns:mc="http://schemas.openxmlformats.org/markup-compatibility/2006">
              <mc:Choice xmlns:v="urn:schemas-microsoft-com:vml" Requires="v">
                <p:oleObj spid="_x0000_s7" name="" r:id="rId1" imgW="5057775" imgH="5286375" progId="Paint.Picture">
                  <p:embed/>
                </p:oleObj>
              </mc:Choice>
              <mc:Fallback>
                <p:oleObj name="" r:id="rId1" imgW="5057775" imgH="5286375" progId="Paint.Picture">
                  <p:embed/>
                  <p:pic>
                    <p:nvPicPr>
                      <p:cNvPr id="0" name="Picture 6"/>
                      <p:cNvPicPr/>
                      <p:nvPr/>
                    </p:nvPicPr>
                    <p:blipFill>
                      <a:blip r:embed="rId2"/>
                      <a:stretch>
                        <a:fillRect/>
                      </a:stretch>
                    </p:blipFill>
                    <p:spPr>
                      <a:xfrm>
                        <a:off x="3454400" y="1198245"/>
                        <a:ext cx="5283200" cy="5523230"/>
                      </a:xfrm>
                      <a:prstGeom prst="rect">
                        <a:avLst/>
                      </a:prstGeom>
                    </p:spPr>
                  </p:pic>
                </p:oleObj>
              </mc:Fallback>
            </mc:AlternateContent>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14982" y="309384"/>
            <a:ext cx="3597910" cy="567055"/>
          </a:xfrm>
          <a:prstGeom prst="rect">
            <a:avLst/>
          </a:prstGeom>
        </p:spPr>
        <p:txBody>
          <a:bodyPr vert="horz" wrap="square" lIns="0" tIns="13335" rIns="0" bIns="0" rtlCol="0">
            <a:spAutoFit/>
          </a:bodyPr>
          <a:lstStyle/>
          <a:p>
            <a:pPr marL="12700">
              <a:lnSpc>
                <a:spcPct val="100000"/>
              </a:lnSpc>
              <a:spcBef>
                <a:spcPts val="105"/>
              </a:spcBef>
            </a:pPr>
            <a:r>
              <a:rPr sz="3600" spc="125" dirty="0"/>
              <a:t>Thành </a:t>
            </a:r>
            <a:r>
              <a:rPr sz="3600" spc="85" dirty="0"/>
              <a:t>viên</a:t>
            </a:r>
            <a:r>
              <a:rPr sz="3600" spc="-860" dirty="0"/>
              <a:t> </a:t>
            </a:r>
            <a:r>
              <a:rPr sz="3600" spc="220" dirty="0"/>
              <a:t>hằng</a:t>
            </a:r>
            <a:endParaRPr sz="3600" spc="220" dirty="0"/>
          </a:p>
        </p:txBody>
      </p:sp>
      <p:sp>
        <p:nvSpPr>
          <p:cNvPr id="4" name="object 4"/>
          <p:cNvSpPr txBox="1">
            <a:spLocks noGrp="1"/>
          </p:cNvSpPr>
          <p:nvPr>
            <p:ph type="sldNum" sz="quarter" idx="7"/>
          </p:nvPr>
        </p:nvSpPr>
        <p:spPr>
          <a:xfrm>
            <a:off x="8737600" y="6245225"/>
            <a:ext cx="2844800" cy="221615"/>
          </a:xfrm>
          <a:prstGeom prst="rect">
            <a:avLst/>
          </a:prstGeom>
        </p:spPr>
        <p:txBody>
          <a:bodyPr vert="horz" wrap="square" lIns="0" tIns="6350" rIns="0" bIns="0" rtlCol="0">
            <a:spAutoFit/>
          </a:bodyPr>
          <a:lstStyle/>
          <a:p>
            <a:pPr marL="38100">
              <a:lnSpc>
                <a:spcPct val="100000"/>
              </a:lnSpc>
              <a:spcBef>
                <a:spcPts val="50"/>
              </a:spcBef>
            </a:pPr>
            <a:fld id="{81D60167-4931-47E6-BA6A-407CBD079E47}" type="slidenum">
              <a:rPr spc="-90" dirty="0"/>
            </a:fld>
            <a:endParaRPr spc="-90" dirty="0"/>
          </a:p>
        </p:txBody>
      </p:sp>
      <p:sp>
        <p:nvSpPr>
          <p:cNvPr id="3" name="object 3"/>
          <p:cNvSpPr txBox="1"/>
          <p:nvPr/>
        </p:nvSpPr>
        <p:spPr>
          <a:xfrm>
            <a:off x="1315720" y="1514475"/>
            <a:ext cx="9683750" cy="4756785"/>
          </a:xfrm>
          <a:prstGeom prst="rect">
            <a:avLst/>
          </a:prstGeom>
        </p:spPr>
        <p:txBody>
          <a:bodyPr vert="horz" wrap="square" lIns="0" tIns="12700" rIns="0" bIns="0" rtlCol="0">
            <a:spAutoFit/>
          </a:bodyPr>
          <a:lstStyle/>
          <a:p>
            <a:pPr marL="286385" indent="-274320">
              <a:lnSpc>
                <a:spcPts val="2735"/>
              </a:lnSpc>
              <a:spcBef>
                <a:spcPts val="100"/>
              </a:spcBef>
              <a:buChar char="•"/>
              <a:tabLst>
                <a:tab pos="286385" algn="l"/>
                <a:tab pos="287020" algn="l"/>
              </a:tabLst>
            </a:pPr>
            <a:r>
              <a:rPr sz="2400" spc="125" dirty="0">
                <a:solidFill>
                  <a:srgbClr val="585858"/>
                </a:solidFill>
                <a:latin typeface="Arial" panose="020B0604020202020204"/>
                <a:cs typeface="Arial" panose="020B0604020202020204"/>
              </a:rPr>
              <a:t>Một </a:t>
            </a:r>
            <a:r>
              <a:rPr sz="2400" spc="30" dirty="0">
                <a:solidFill>
                  <a:srgbClr val="585858"/>
                </a:solidFill>
                <a:latin typeface="Arial" panose="020B0604020202020204"/>
                <a:cs typeface="Arial" panose="020B0604020202020204"/>
              </a:rPr>
              <a:t>thuộc </a:t>
            </a:r>
            <a:r>
              <a:rPr sz="2400" spc="20" dirty="0">
                <a:solidFill>
                  <a:srgbClr val="585858"/>
                </a:solidFill>
                <a:latin typeface="Arial" panose="020B0604020202020204"/>
                <a:cs typeface="Arial" panose="020B0604020202020204"/>
              </a:rPr>
              <a:t>tính/phương </a:t>
            </a:r>
            <a:r>
              <a:rPr sz="2400" spc="-30" dirty="0">
                <a:solidFill>
                  <a:srgbClr val="585858"/>
                </a:solidFill>
                <a:latin typeface="Arial" panose="020B0604020202020204"/>
                <a:cs typeface="Arial" panose="020B0604020202020204"/>
              </a:rPr>
              <a:t>thức </a:t>
            </a:r>
            <a:r>
              <a:rPr sz="2400" spc="30" dirty="0">
                <a:solidFill>
                  <a:srgbClr val="585858"/>
                </a:solidFill>
                <a:latin typeface="Arial" panose="020B0604020202020204"/>
                <a:cs typeface="Arial" panose="020B0604020202020204"/>
              </a:rPr>
              <a:t>không thể </a:t>
            </a:r>
            <a:r>
              <a:rPr sz="2400" spc="5" dirty="0">
                <a:solidFill>
                  <a:srgbClr val="585858"/>
                </a:solidFill>
                <a:latin typeface="Arial" panose="020B0604020202020204"/>
                <a:cs typeface="Arial" panose="020B0604020202020204"/>
              </a:rPr>
              <a:t>thay </a:t>
            </a:r>
            <a:r>
              <a:rPr sz="2400" spc="65" dirty="0">
                <a:solidFill>
                  <a:srgbClr val="585858"/>
                </a:solidFill>
                <a:latin typeface="Arial" panose="020B0604020202020204"/>
                <a:cs typeface="Arial" panose="020B0604020202020204"/>
              </a:rPr>
              <a:t>đổi</a:t>
            </a:r>
            <a:r>
              <a:rPr sz="2400" spc="-225" dirty="0">
                <a:solidFill>
                  <a:srgbClr val="585858"/>
                </a:solidFill>
                <a:latin typeface="Arial" panose="020B0604020202020204"/>
                <a:cs typeface="Arial" panose="020B0604020202020204"/>
              </a:rPr>
              <a:t> </a:t>
            </a:r>
            <a:r>
              <a:rPr sz="2400" spc="5" dirty="0">
                <a:solidFill>
                  <a:srgbClr val="585858"/>
                </a:solidFill>
                <a:latin typeface="Arial" panose="020B0604020202020204"/>
                <a:cs typeface="Arial" panose="020B0604020202020204"/>
              </a:rPr>
              <a:t>giá</a:t>
            </a:r>
            <a:r>
              <a:rPr lang="en-US" sz="2400" spc="5" dirty="0">
                <a:solidFill>
                  <a:srgbClr val="585858"/>
                </a:solidFill>
                <a:latin typeface="Arial" panose="020B0604020202020204"/>
                <a:cs typeface="Arial" panose="020B0604020202020204"/>
              </a:rPr>
              <a:t> </a:t>
            </a:r>
            <a:r>
              <a:rPr sz="2400" spc="85" dirty="0">
                <a:solidFill>
                  <a:srgbClr val="585858"/>
                </a:solidFill>
                <a:latin typeface="Arial" panose="020B0604020202020204"/>
                <a:cs typeface="Arial" panose="020B0604020202020204"/>
              </a:rPr>
              <a:t>trị/nội </a:t>
            </a:r>
            <a:r>
              <a:rPr sz="2400" spc="50" dirty="0">
                <a:solidFill>
                  <a:srgbClr val="585858"/>
                </a:solidFill>
                <a:latin typeface="Arial" panose="020B0604020202020204"/>
                <a:cs typeface="Arial" panose="020B0604020202020204"/>
              </a:rPr>
              <a:t>dung </a:t>
            </a:r>
            <a:r>
              <a:rPr sz="2400" spc="65" dirty="0">
                <a:solidFill>
                  <a:srgbClr val="585858"/>
                </a:solidFill>
                <a:latin typeface="Arial" panose="020B0604020202020204"/>
                <a:cs typeface="Arial" panose="020B0604020202020204"/>
              </a:rPr>
              <a:t>trong </a:t>
            </a:r>
            <a:r>
              <a:rPr sz="2400" spc="-5" dirty="0">
                <a:solidFill>
                  <a:srgbClr val="585858"/>
                </a:solidFill>
                <a:latin typeface="Arial" panose="020B0604020202020204"/>
                <a:cs typeface="Arial" panose="020B0604020202020204"/>
              </a:rPr>
              <a:t>quá </a:t>
            </a:r>
            <a:r>
              <a:rPr sz="2400" spc="25" dirty="0">
                <a:solidFill>
                  <a:srgbClr val="585858"/>
                </a:solidFill>
                <a:latin typeface="Arial" panose="020B0604020202020204"/>
                <a:cs typeface="Arial" panose="020B0604020202020204"/>
              </a:rPr>
              <a:t>trình </a:t>
            </a:r>
            <a:r>
              <a:rPr sz="2400" spc="-195" dirty="0">
                <a:solidFill>
                  <a:srgbClr val="585858"/>
                </a:solidFill>
                <a:latin typeface="Arial" panose="020B0604020202020204"/>
                <a:cs typeface="Arial" panose="020B0604020202020204"/>
              </a:rPr>
              <a:t>sử</a:t>
            </a:r>
            <a:r>
              <a:rPr sz="2400" spc="-225" dirty="0">
                <a:solidFill>
                  <a:srgbClr val="585858"/>
                </a:solidFill>
                <a:latin typeface="Arial" panose="020B0604020202020204"/>
                <a:cs typeface="Arial" panose="020B0604020202020204"/>
              </a:rPr>
              <a:t> </a:t>
            </a:r>
            <a:r>
              <a:rPr sz="2400" spc="10" dirty="0">
                <a:solidFill>
                  <a:srgbClr val="585858"/>
                </a:solidFill>
                <a:latin typeface="Arial" panose="020B0604020202020204"/>
                <a:cs typeface="Arial" panose="020B0604020202020204"/>
              </a:rPr>
              <a:t>dụng.</a:t>
            </a:r>
            <a:endParaRPr sz="2400">
              <a:latin typeface="Arial" panose="020B0604020202020204"/>
              <a:cs typeface="Arial" panose="020B0604020202020204"/>
            </a:endParaRPr>
          </a:p>
          <a:p>
            <a:pPr marL="286385" indent="-274320">
              <a:lnSpc>
                <a:spcPts val="2855"/>
              </a:lnSpc>
              <a:spcBef>
                <a:spcPts val="1515"/>
              </a:spcBef>
              <a:buChar char="•"/>
              <a:tabLst>
                <a:tab pos="286385" algn="l"/>
                <a:tab pos="287020" algn="l"/>
                <a:tab pos="1586865" algn="l"/>
              </a:tabLst>
            </a:pPr>
            <a:r>
              <a:rPr sz="2400" spc="-114" dirty="0">
                <a:solidFill>
                  <a:srgbClr val="585858"/>
                </a:solidFill>
                <a:latin typeface="Arial" panose="020B0604020202020204"/>
                <a:cs typeface="Arial" panose="020B0604020202020204"/>
              </a:rPr>
              <a:t>Cú</a:t>
            </a:r>
            <a:r>
              <a:rPr sz="2400" dirty="0">
                <a:solidFill>
                  <a:srgbClr val="585858"/>
                </a:solidFill>
                <a:latin typeface="Arial" panose="020B0604020202020204"/>
                <a:cs typeface="Arial" panose="020B0604020202020204"/>
              </a:rPr>
              <a:t> </a:t>
            </a:r>
            <a:r>
              <a:rPr sz="2400" spc="15" dirty="0">
                <a:solidFill>
                  <a:srgbClr val="585858"/>
                </a:solidFill>
                <a:latin typeface="Arial" panose="020B0604020202020204"/>
                <a:cs typeface="Arial" panose="020B0604020202020204"/>
              </a:rPr>
              <a:t>pháp	</a:t>
            </a:r>
            <a:r>
              <a:rPr sz="2400" spc="-20" dirty="0">
                <a:solidFill>
                  <a:srgbClr val="585858"/>
                </a:solidFill>
                <a:latin typeface="Arial" panose="020B0604020202020204"/>
                <a:cs typeface="Arial" panose="020B0604020202020204"/>
              </a:rPr>
              <a:t>khai </a:t>
            </a:r>
            <a:r>
              <a:rPr sz="2400" spc="-35" dirty="0">
                <a:solidFill>
                  <a:srgbClr val="585858"/>
                </a:solidFill>
                <a:latin typeface="Arial" panose="020B0604020202020204"/>
                <a:cs typeface="Arial" panose="020B0604020202020204"/>
              </a:rPr>
              <a:t>báo: </a:t>
            </a:r>
            <a:r>
              <a:rPr sz="2400" spc="-265" dirty="0">
                <a:solidFill>
                  <a:srgbClr val="585858"/>
                </a:solidFill>
                <a:latin typeface="Arial" panose="020B0604020202020204"/>
                <a:cs typeface="Arial" panose="020B0604020202020204"/>
              </a:rPr>
              <a:t>Sử </a:t>
            </a:r>
            <a:r>
              <a:rPr sz="2400" spc="50" dirty="0">
                <a:solidFill>
                  <a:srgbClr val="585858"/>
                </a:solidFill>
                <a:latin typeface="Arial" panose="020B0604020202020204"/>
                <a:cs typeface="Arial" panose="020B0604020202020204"/>
              </a:rPr>
              <a:t>dụng </a:t>
            </a:r>
            <a:r>
              <a:rPr sz="2400" spc="-25" dirty="0">
                <a:solidFill>
                  <a:srgbClr val="585858"/>
                </a:solidFill>
                <a:latin typeface="Arial" panose="020B0604020202020204"/>
                <a:cs typeface="Arial" panose="020B0604020202020204"/>
              </a:rPr>
              <a:t>từ khóa</a:t>
            </a:r>
            <a:r>
              <a:rPr sz="2400" spc="-100" dirty="0">
                <a:solidFill>
                  <a:srgbClr val="585858"/>
                </a:solidFill>
                <a:latin typeface="Arial" panose="020B0604020202020204"/>
                <a:cs typeface="Arial" panose="020B0604020202020204"/>
              </a:rPr>
              <a:t> </a:t>
            </a:r>
            <a:r>
              <a:rPr sz="2400" spc="15" dirty="0">
                <a:solidFill>
                  <a:srgbClr val="EE791F"/>
                </a:solidFill>
                <a:latin typeface="Arial" panose="020B0604020202020204"/>
                <a:cs typeface="Arial" panose="020B0604020202020204"/>
              </a:rPr>
              <a:t>final</a:t>
            </a:r>
            <a:endParaRPr sz="2400">
              <a:latin typeface="Arial" panose="020B0604020202020204"/>
              <a:cs typeface="Arial" panose="020B0604020202020204"/>
            </a:endParaRPr>
          </a:p>
          <a:p>
            <a:pPr marL="12700">
              <a:lnSpc>
                <a:spcPts val="2135"/>
              </a:lnSpc>
            </a:pPr>
            <a:endParaRPr sz="2400" spc="145" dirty="0">
              <a:solidFill>
                <a:srgbClr val="168991"/>
              </a:solidFill>
              <a:latin typeface="Arial" panose="020B0604020202020204"/>
              <a:cs typeface="Arial" panose="020B0604020202020204"/>
            </a:endParaRPr>
          </a:p>
          <a:p>
            <a:pPr marL="12700">
              <a:lnSpc>
                <a:spcPts val="2135"/>
              </a:lnSpc>
            </a:pPr>
            <a:r>
              <a:rPr sz="2400" spc="145" dirty="0">
                <a:solidFill>
                  <a:srgbClr val="168991"/>
                </a:solidFill>
                <a:latin typeface="Arial" panose="020B0604020202020204"/>
                <a:cs typeface="Arial" panose="020B0604020202020204"/>
              </a:rPr>
              <a:t>&lt;chỉ </a:t>
            </a:r>
            <a:r>
              <a:rPr sz="2400" spc="135" dirty="0">
                <a:solidFill>
                  <a:srgbClr val="168991"/>
                </a:solidFill>
                <a:latin typeface="Arial" panose="020B0604020202020204"/>
                <a:cs typeface="Arial" panose="020B0604020202020204"/>
              </a:rPr>
              <a:t>định </a:t>
            </a:r>
            <a:r>
              <a:rPr sz="2400" spc="235" dirty="0">
                <a:solidFill>
                  <a:srgbClr val="168991"/>
                </a:solidFill>
                <a:latin typeface="Arial" panose="020B0604020202020204"/>
                <a:cs typeface="Arial" panose="020B0604020202020204"/>
              </a:rPr>
              <a:t>truy </a:t>
            </a:r>
            <a:r>
              <a:rPr sz="2400" spc="-5" dirty="0">
                <a:solidFill>
                  <a:srgbClr val="168991"/>
                </a:solidFill>
                <a:latin typeface="Arial" panose="020B0604020202020204"/>
                <a:cs typeface="Arial" panose="020B0604020202020204"/>
              </a:rPr>
              <a:t>cập&gt; </a:t>
            </a:r>
            <a:r>
              <a:rPr sz="2400" spc="325" dirty="0">
                <a:solidFill>
                  <a:srgbClr val="168991"/>
                </a:solidFill>
                <a:latin typeface="Arial" panose="020B0604020202020204"/>
                <a:cs typeface="Arial" panose="020B0604020202020204"/>
              </a:rPr>
              <a:t>final </a:t>
            </a:r>
            <a:r>
              <a:rPr sz="2400" spc="80" dirty="0">
                <a:solidFill>
                  <a:srgbClr val="168991"/>
                </a:solidFill>
                <a:latin typeface="Arial" panose="020B0604020202020204"/>
                <a:cs typeface="Arial" panose="020B0604020202020204"/>
              </a:rPr>
              <a:t>&lt;kiểu&gt; </a:t>
            </a:r>
            <a:r>
              <a:rPr sz="2400" spc="150" dirty="0">
                <a:solidFill>
                  <a:srgbClr val="168991"/>
                </a:solidFill>
                <a:latin typeface="Arial" panose="020B0604020202020204"/>
                <a:cs typeface="Arial" panose="020B0604020202020204"/>
              </a:rPr>
              <a:t>tên </a:t>
            </a:r>
            <a:r>
              <a:rPr sz="2400" spc="-20" dirty="0">
                <a:solidFill>
                  <a:srgbClr val="168991"/>
                </a:solidFill>
                <a:latin typeface="Arial" panose="020B0604020202020204"/>
                <a:cs typeface="Arial" panose="020B0604020202020204"/>
              </a:rPr>
              <a:t>hằng </a:t>
            </a:r>
            <a:r>
              <a:rPr sz="2400" spc="-65" dirty="0">
                <a:solidFill>
                  <a:srgbClr val="168991"/>
                </a:solidFill>
                <a:latin typeface="Arial" panose="020B0604020202020204"/>
                <a:cs typeface="Arial" panose="020B0604020202020204"/>
              </a:rPr>
              <a:t>= </a:t>
            </a:r>
            <a:r>
              <a:rPr sz="2400" spc="185" dirty="0">
                <a:solidFill>
                  <a:srgbClr val="168991"/>
                </a:solidFill>
                <a:latin typeface="Arial" panose="020B0604020202020204"/>
                <a:cs typeface="Arial" panose="020B0604020202020204"/>
              </a:rPr>
              <a:t>giá</a:t>
            </a:r>
            <a:r>
              <a:rPr sz="2400" spc="-65" dirty="0">
                <a:solidFill>
                  <a:srgbClr val="168991"/>
                </a:solidFill>
                <a:latin typeface="Arial" panose="020B0604020202020204"/>
                <a:cs typeface="Arial" panose="020B0604020202020204"/>
              </a:rPr>
              <a:t> </a:t>
            </a:r>
            <a:r>
              <a:rPr sz="2400" spc="484" dirty="0">
                <a:solidFill>
                  <a:srgbClr val="168991"/>
                </a:solidFill>
                <a:latin typeface="Arial" panose="020B0604020202020204"/>
                <a:cs typeface="Arial" panose="020B0604020202020204"/>
              </a:rPr>
              <a:t>trị;</a:t>
            </a:r>
            <a:endParaRPr sz="2400">
              <a:latin typeface="Arial" panose="020B0604020202020204"/>
              <a:cs typeface="Arial" panose="020B0604020202020204"/>
            </a:endParaRPr>
          </a:p>
          <a:p>
            <a:pPr marL="286385" indent="-274320">
              <a:lnSpc>
                <a:spcPts val="2855"/>
              </a:lnSpc>
              <a:spcBef>
                <a:spcPts val="1560"/>
              </a:spcBef>
              <a:buChar char="•"/>
              <a:tabLst>
                <a:tab pos="286385" algn="l"/>
                <a:tab pos="287020" algn="l"/>
              </a:tabLst>
            </a:pPr>
            <a:r>
              <a:rPr sz="2400" spc="-105" dirty="0">
                <a:solidFill>
                  <a:srgbClr val="585858"/>
                </a:solidFill>
                <a:latin typeface="Arial" panose="020B0604020202020204"/>
                <a:cs typeface="Arial" panose="020B0604020202020204"/>
              </a:rPr>
              <a:t>Ví</a:t>
            </a:r>
            <a:r>
              <a:rPr sz="2400" spc="-10" dirty="0">
                <a:solidFill>
                  <a:srgbClr val="585858"/>
                </a:solidFill>
                <a:latin typeface="Arial" panose="020B0604020202020204"/>
                <a:cs typeface="Arial" panose="020B0604020202020204"/>
              </a:rPr>
              <a:t> </a:t>
            </a:r>
            <a:r>
              <a:rPr sz="2400" spc="-15" dirty="0">
                <a:solidFill>
                  <a:srgbClr val="585858"/>
                </a:solidFill>
                <a:latin typeface="Arial" panose="020B0604020202020204"/>
                <a:cs typeface="Arial" panose="020B0604020202020204"/>
              </a:rPr>
              <a:t>dụ:</a:t>
            </a:r>
            <a:endParaRPr sz="2400">
              <a:latin typeface="Arial" panose="020B0604020202020204"/>
              <a:cs typeface="Arial" panose="020B0604020202020204"/>
            </a:endParaRPr>
          </a:p>
          <a:p>
            <a:pPr marL="286385" marR="2510155">
              <a:lnSpc>
                <a:spcPts val="2160"/>
              </a:lnSpc>
              <a:spcBef>
                <a:spcPts val="50"/>
              </a:spcBef>
            </a:pPr>
            <a:r>
              <a:rPr sz="2400" spc="325" dirty="0">
                <a:solidFill>
                  <a:srgbClr val="168991"/>
                </a:solidFill>
                <a:latin typeface="Arial" panose="020B0604020202020204"/>
                <a:cs typeface="Arial" panose="020B0604020202020204"/>
              </a:rPr>
              <a:t>final </a:t>
            </a:r>
            <a:r>
              <a:rPr sz="2400" spc="85" dirty="0">
                <a:solidFill>
                  <a:srgbClr val="168991"/>
                </a:solidFill>
                <a:latin typeface="Arial" panose="020B0604020202020204"/>
                <a:cs typeface="Arial" panose="020B0604020202020204"/>
              </a:rPr>
              <a:t>double </a:t>
            </a:r>
            <a:r>
              <a:rPr sz="2400" spc="135" dirty="0">
                <a:solidFill>
                  <a:srgbClr val="168991"/>
                </a:solidFill>
                <a:latin typeface="Arial" panose="020B0604020202020204"/>
                <a:cs typeface="Arial" panose="020B0604020202020204"/>
              </a:rPr>
              <a:t>PI </a:t>
            </a:r>
            <a:r>
              <a:rPr sz="2400" spc="-65" dirty="0">
                <a:solidFill>
                  <a:srgbClr val="168991"/>
                </a:solidFill>
                <a:latin typeface="Arial" panose="020B0604020202020204"/>
                <a:cs typeface="Arial" panose="020B0604020202020204"/>
              </a:rPr>
              <a:t>= </a:t>
            </a:r>
            <a:r>
              <a:rPr sz="2400" spc="40" dirty="0">
                <a:solidFill>
                  <a:srgbClr val="168991"/>
                </a:solidFill>
                <a:latin typeface="Arial" panose="020B0604020202020204"/>
                <a:cs typeface="Arial" panose="020B0604020202020204"/>
              </a:rPr>
              <a:t>.141592653589793;  </a:t>
            </a:r>
            <a:endParaRPr sz="2400" spc="40" dirty="0">
              <a:solidFill>
                <a:srgbClr val="168991"/>
              </a:solidFill>
              <a:latin typeface="Arial" panose="020B0604020202020204"/>
              <a:cs typeface="Arial" panose="020B0604020202020204"/>
            </a:endParaRPr>
          </a:p>
          <a:p>
            <a:pPr marL="286385" marR="2510155">
              <a:lnSpc>
                <a:spcPts val="2160"/>
              </a:lnSpc>
              <a:spcBef>
                <a:spcPts val="50"/>
              </a:spcBef>
            </a:pPr>
            <a:endParaRPr sz="2400" spc="200" dirty="0">
              <a:solidFill>
                <a:srgbClr val="168991"/>
              </a:solidFill>
              <a:latin typeface="Arial" panose="020B0604020202020204"/>
              <a:cs typeface="Arial" panose="020B0604020202020204"/>
            </a:endParaRPr>
          </a:p>
          <a:p>
            <a:pPr marL="286385" marR="2510155">
              <a:lnSpc>
                <a:spcPts val="2160"/>
              </a:lnSpc>
              <a:spcBef>
                <a:spcPts val="50"/>
              </a:spcBef>
            </a:pPr>
            <a:r>
              <a:rPr sz="2400" spc="200" dirty="0">
                <a:solidFill>
                  <a:srgbClr val="168991"/>
                </a:solidFill>
                <a:latin typeface="Arial" panose="020B0604020202020204"/>
                <a:cs typeface="Arial" panose="020B0604020202020204"/>
              </a:rPr>
              <a:t>public </a:t>
            </a:r>
            <a:r>
              <a:rPr sz="2400" spc="325" dirty="0">
                <a:solidFill>
                  <a:srgbClr val="168991"/>
                </a:solidFill>
                <a:latin typeface="Arial" panose="020B0604020202020204"/>
                <a:cs typeface="Arial" panose="020B0604020202020204"/>
              </a:rPr>
              <a:t>final </a:t>
            </a:r>
            <a:r>
              <a:rPr sz="2400" spc="350" dirty="0">
                <a:solidFill>
                  <a:srgbClr val="168991"/>
                </a:solidFill>
                <a:latin typeface="Arial" panose="020B0604020202020204"/>
                <a:cs typeface="Arial" panose="020B0604020202020204"/>
              </a:rPr>
              <a:t>int </a:t>
            </a:r>
            <a:r>
              <a:rPr sz="2400" spc="-185" dirty="0">
                <a:solidFill>
                  <a:srgbClr val="168991"/>
                </a:solidFill>
                <a:latin typeface="Arial" panose="020B0604020202020204"/>
                <a:cs typeface="Arial" panose="020B0604020202020204"/>
              </a:rPr>
              <a:t>VAL_THREE </a:t>
            </a:r>
            <a:r>
              <a:rPr sz="2400" spc="-65" dirty="0">
                <a:solidFill>
                  <a:srgbClr val="168991"/>
                </a:solidFill>
                <a:latin typeface="Arial" panose="020B0604020202020204"/>
                <a:cs typeface="Arial" panose="020B0604020202020204"/>
              </a:rPr>
              <a:t>= </a:t>
            </a:r>
            <a:r>
              <a:rPr sz="2400" spc="150" dirty="0">
                <a:solidFill>
                  <a:srgbClr val="168991"/>
                </a:solidFill>
                <a:latin typeface="Arial" panose="020B0604020202020204"/>
                <a:cs typeface="Arial" panose="020B0604020202020204"/>
              </a:rPr>
              <a:t>39;</a:t>
            </a:r>
            <a:endParaRPr sz="2400">
              <a:latin typeface="Arial" panose="020B0604020202020204"/>
              <a:cs typeface="Arial" panose="020B0604020202020204"/>
            </a:endParaRPr>
          </a:p>
          <a:p>
            <a:pPr marL="286385">
              <a:lnSpc>
                <a:spcPts val="2090"/>
              </a:lnSpc>
            </a:pPr>
            <a:endParaRPr sz="2400" spc="210" dirty="0">
              <a:solidFill>
                <a:srgbClr val="168991"/>
              </a:solidFill>
              <a:latin typeface="Arial" panose="020B0604020202020204"/>
              <a:cs typeface="Arial" panose="020B0604020202020204"/>
            </a:endParaRPr>
          </a:p>
          <a:p>
            <a:pPr marL="286385">
              <a:lnSpc>
                <a:spcPts val="2090"/>
              </a:lnSpc>
            </a:pPr>
            <a:r>
              <a:rPr sz="2400" spc="210" dirty="0">
                <a:solidFill>
                  <a:srgbClr val="168991"/>
                </a:solidFill>
                <a:latin typeface="Arial" panose="020B0604020202020204"/>
                <a:cs typeface="Arial" panose="020B0604020202020204"/>
              </a:rPr>
              <a:t>private </a:t>
            </a:r>
            <a:r>
              <a:rPr sz="2400" spc="325" dirty="0">
                <a:solidFill>
                  <a:srgbClr val="168991"/>
                </a:solidFill>
                <a:latin typeface="Arial" panose="020B0604020202020204"/>
                <a:cs typeface="Arial" panose="020B0604020202020204"/>
              </a:rPr>
              <a:t>final </a:t>
            </a:r>
            <a:r>
              <a:rPr sz="2400" spc="405" dirty="0">
                <a:solidFill>
                  <a:srgbClr val="168991"/>
                </a:solidFill>
                <a:latin typeface="Arial" panose="020B0604020202020204"/>
                <a:cs typeface="Arial" panose="020B0604020202020204"/>
              </a:rPr>
              <a:t>int[] </a:t>
            </a:r>
            <a:r>
              <a:rPr sz="2400" spc="-215" dirty="0">
                <a:solidFill>
                  <a:srgbClr val="168991"/>
                </a:solidFill>
                <a:latin typeface="Arial" panose="020B0604020202020204"/>
                <a:cs typeface="Arial" panose="020B0604020202020204"/>
              </a:rPr>
              <a:t>A </a:t>
            </a:r>
            <a:r>
              <a:rPr sz="2400" spc="-65" dirty="0">
                <a:solidFill>
                  <a:srgbClr val="168991"/>
                </a:solidFill>
                <a:latin typeface="Arial" panose="020B0604020202020204"/>
                <a:cs typeface="Arial" panose="020B0604020202020204"/>
              </a:rPr>
              <a:t>= </a:t>
            </a:r>
            <a:r>
              <a:rPr sz="2400" spc="385" dirty="0">
                <a:solidFill>
                  <a:srgbClr val="168991"/>
                </a:solidFill>
                <a:latin typeface="Arial" panose="020B0604020202020204"/>
                <a:cs typeface="Arial" panose="020B0604020202020204"/>
              </a:rPr>
              <a:t>{ </a:t>
            </a:r>
            <a:r>
              <a:rPr sz="2400" spc="235" dirty="0">
                <a:solidFill>
                  <a:srgbClr val="168991"/>
                </a:solidFill>
                <a:latin typeface="Arial" panose="020B0604020202020204"/>
                <a:cs typeface="Arial" panose="020B0604020202020204"/>
              </a:rPr>
              <a:t>1, 2, 3, 4, 5,</a:t>
            </a:r>
            <a:r>
              <a:rPr sz="2400" spc="560" dirty="0">
                <a:solidFill>
                  <a:srgbClr val="168991"/>
                </a:solidFill>
                <a:latin typeface="Arial" panose="020B0604020202020204"/>
                <a:cs typeface="Arial" panose="020B0604020202020204"/>
              </a:rPr>
              <a:t> </a:t>
            </a:r>
            <a:r>
              <a:rPr sz="2400" spc="-15" dirty="0">
                <a:solidFill>
                  <a:srgbClr val="168991"/>
                </a:solidFill>
                <a:latin typeface="Arial" panose="020B0604020202020204"/>
                <a:cs typeface="Arial" panose="020B0604020202020204"/>
              </a:rPr>
              <a:t>6 </a:t>
            </a:r>
            <a:r>
              <a:rPr sz="2400" spc="434" dirty="0">
                <a:solidFill>
                  <a:srgbClr val="168991"/>
                </a:solidFill>
                <a:latin typeface="Arial" panose="020B0604020202020204"/>
                <a:cs typeface="Arial" panose="020B0604020202020204"/>
              </a:rPr>
              <a:t>};</a:t>
            </a:r>
            <a:endParaRPr sz="2400" spc="434" dirty="0">
              <a:solidFill>
                <a:srgbClr val="168991"/>
              </a:solidFill>
              <a:latin typeface="Arial" panose="020B0604020202020204"/>
              <a:cs typeface="Arial" panose="020B0604020202020204"/>
            </a:endParaRPr>
          </a:p>
          <a:p>
            <a:pPr marL="286385">
              <a:lnSpc>
                <a:spcPts val="2090"/>
              </a:lnSpc>
            </a:pPr>
            <a:endParaRPr sz="2400" spc="434" dirty="0">
              <a:solidFill>
                <a:srgbClr val="168991"/>
              </a:solidFill>
              <a:latin typeface="Arial" panose="020B0604020202020204"/>
              <a:cs typeface="Arial" panose="020B0604020202020204"/>
              <a:sym typeface="+mn-ea"/>
            </a:endParaRPr>
          </a:p>
          <a:p>
            <a:pPr marL="286385" indent="-274320">
              <a:lnSpc>
                <a:spcPts val="2735"/>
              </a:lnSpc>
              <a:spcBef>
                <a:spcPts val="100"/>
              </a:spcBef>
              <a:buChar char="•"/>
              <a:tabLst>
                <a:tab pos="286385" algn="l"/>
                <a:tab pos="287020" algn="l"/>
              </a:tabLst>
            </a:pPr>
            <a:r>
              <a:rPr sz="2400" spc="-5" dirty="0">
                <a:solidFill>
                  <a:srgbClr val="585858"/>
                </a:solidFill>
                <a:latin typeface="Arial" panose="020B0604020202020204"/>
                <a:cs typeface="Arial" panose="020B0604020202020204"/>
                <a:sym typeface="+mn-ea"/>
              </a:rPr>
              <a:t>Thông </a:t>
            </a:r>
            <a:r>
              <a:rPr sz="2400" spc="-15" dirty="0">
                <a:solidFill>
                  <a:srgbClr val="585858"/>
                </a:solidFill>
                <a:latin typeface="Arial" panose="020B0604020202020204"/>
                <a:cs typeface="Arial" panose="020B0604020202020204"/>
                <a:sym typeface="+mn-ea"/>
              </a:rPr>
              <a:t>thường </a:t>
            </a:r>
            <a:r>
              <a:rPr sz="2400" spc="-100" dirty="0">
                <a:solidFill>
                  <a:srgbClr val="585858"/>
                </a:solidFill>
                <a:latin typeface="Arial" panose="020B0604020202020204"/>
                <a:cs typeface="Arial" panose="020B0604020202020204"/>
                <a:sym typeface="+mn-ea"/>
              </a:rPr>
              <a:t>các </a:t>
            </a:r>
            <a:r>
              <a:rPr sz="2400" dirty="0">
                <a:solidFill>
                  <a:srgbClr val="585858"/>
                </a:solidFill>
                <a:latin typeface="Arial" panose="020B0604020202020204"/>
                <a:cs typeface="Arial" panose="020B0604020202020204"/>
                <a:sym typeface="+mn-ea"/>
              </a:rPr>
              <a:t>hằng </a:t>
            </a:r>
            <a:r>
              <a:rPr sz="2400" spc="-60" dirty="0">
                <a:solidFill>
                  <a:srgbClr val="585858"/>
                </a:solidFill>
                <a:latin typeface="Arial" panose="020B0604020202020204"/>
                <a:cs typeface="Arial" panose="020B0604020202020204"/>
                <a:sym typeface="+mn-ea"/>
              </a:rPr>
              <a:t>số </a:t>
            </a:r>
            <a:r>
              <a:rPr sz="2400" spc="5" dirty="0">
                <a:solidFill>
                  <a:srgbClr val="585858"/>
                </a:solidFill>
                <a:latin typeface="Arial" panose="020B0604020202020204"/>
                <a:cs typeface="Arial" panose="020B0604020202020204"/>
                <a:sym typeface="+mn-ea"/>
              </a:rPr>
              <a:t>liên </a:t>
            </a:r>
            <a:r>
              <a:rPr sz="2400" dirty="0">
                <a:solidFill>
                  <a:srgbClr val="585858"/>
                </a:solidFill>
                <a:latin typeface="Arial" panose="020B0604020202020204"/>
                <a:cs typeface="Arial" panose="020B0604020202020204"/>
                <a:sym typeface="+mn-ea"/>
              </a:rPr>
              <a:t>quan </a:t>
            </a:r>
            <a:r>
              <a:rPr sz="2400" spc="5" dirty="0">
                <a:solidFill>
                  <a:srgbClr val="585858"/>
                </a:solidFill>
                <a:latin typeface="Arial" panose="020B0604020202020204"/>
                <a:cs typeface="Arial" panose="020B0604020202020204"/>
                <a:sym typeface="+mn-ea"/>
              </a:rPr>
              <a:t>đến </a:t>
            </a:r>
            <a:r>
              <a:rPr sz="2400" spc="-15" dirty="0">
                <a:solidFill>
                  <a:srgbClr val="585858"/>
                </a:solidFill>
                <a:latin typeface="Arial" panose="020B0604020202020204"/>
                <a:cs typeface="Arial" panose="020B0604020202020204"/>
                <a:sym typeface="+mn-ea"/>
              </a:rPr>
              <a:t>lớp</a:t>
            </a:r>
            <a:r>
              <a:rPr sz="2400" spc="195" dirty="0">
                <a:solidFill>
                  <a:srgbClr val="585858"/>
                </a:solidFill>
                <a:latin typeface="Arial" panose="020B0604020202020204"/>
                <a:cs typeface="Arial" panose="020B0604020202020204"/>
                <a:sym typeface="+mn-ea"/>
              </a:rPr>
              <a:t> </a:t>
            </a:r>
            <a:r>
              <a:rPr sz="2400" spc="-90" dirty="0">
                <a:solidFill>
                  <a:srgbClr val="585858"/>
                </a:solidFill>
                <a:latin typeface="Arial" panose="020B0604020202020204"/>
                <a:cs typeface="Arial" panose="020B0604020202020204"/>
                <a:sym typeface="+mn-ea"/>
              </a:rPr>
              <a:t>được</a:t>
            </a:r>
            <a:r>
              <a:rPr lang="en-US" sz="2400" spc="-90" dirty="0">
                <a:solidFill>
                  <a:srgbClr val="585858"/>
                </a:solidFill>
                <a:latin typeface="Arial" panose="020B0604020202020204"/>
                <a:cs typeface="Arial" panose="020B0604020202020204"/>
                <a:sym typeface="+mn-ea"/>
              </a:rPr>
              <a:t> </a:t>
            </a:r>
            <a:r>
              <a:rPr sz="2400" spc="-20" dirty="0">
                <a:solidFill>
                  <a:srgbClr val="585858"/>
                </a:solidFill>
                <a:latin typeface="Arial" panose="020B0604020202020204"/>
                <a:cs typeface="Arial" panose="020B0604020202020204"/>
                <a:sym typeface="+mn-ea"/>
              </a:rPr>
              <a:t>khai </a:t>
            </a:r>
            <a:r>
              <a:rPr sz="2400" spc="-5" dirty="0">
                <a:solidFill>
                  <a:srgbClr val="585858"/>
                </a:solidFill>
                <a:latin typeface="Arial" panose="020B0604020202020204"/>
                <a:cs typeface="Arial" panose="020B0604020202020204"/>
                <a:sym typeface="+mn-ea"/>
              </a:rPr>
              <a:t>báo</a:t>
            </a:r>
            <a:r>
              <a:rPr sz="2400" spc="40" dirty="0">
                <a:solidFill>
                  <a:srgbClr val="585858"/>
                </a:solidFill>
                <a:latin typeface="Arial" panose="020B0604020202020204"/>
                <a:cs typeface="Arial" panose="020B0604020202020204"/>
                <a:sym typeface="+mn-ea"/>
              </a:rPr>
              <a:t> </a:t>
            </a:r>
            <a:r>
              <a:rPr sz="2400" spc="-40" dirty="0">
                <a:solidFill>
                  <a:srgbClr val="585858"/>
                </a:solidFill>
                <a:latin typeface="Arial" panose="020B0604020202020204"/>
                <a:cs typeface="Arial" panose="020B0604020202020204"/>
                <a:sym typeface="+mn-ea"/>
              </a:rPr>
              <a:t>là</a:t>
            </a:r>
            <a:r>
              <a:rPr sz="2400" spc="20" dirty="0">
                <a:solidFill>
                  <a:srgbClr val="585858"/>
                </a:solidFill>
                <a:latin typeface="Arial" panose="020B0604020202020204"/>
                <a:cs typeface="Arial" panose="020B0604020202020204"/>
                <a:sym typeface="+mn-ea"/>
              </a:rPr>
              <a:t> </a:t>
            </a:r>
            <a:r>
              <a:rPr sz="2400" spc="385" dirty="0">
                <a:solidFill>
                  <a:srgbClr val="168991"/>
                </a:solidFill>
                <a:latin typeface="Arial" panose="020B0604020202020204"/>
                <a:cs typeface="Arial" panose="020B0604020202020204"/>
                <a:sym typeface="+mn-ea"/>
              </a:rPr>
              <a:t>static</a:t>
            </a:r>
            <a:r>
              <a:rPr lang="en-US" sz="2400" spc="385" dirty="0">
                <a:solidFill>
                  <a:srgbClr val="168991"/>
                </a:solidFill>
                <a:latin typeface="Arial" panose="020B0604020202020204"/>
                <a:cs typeface="Arial" panose="020B0604020202020204"/>
                <a:sym typeface="+mn-ea"/>
              </a:rPr>
              <a:t> </a:t>
            </a:r>
            <a:r>
              <a:rPr sz="2400" spc="434" dirty="0">
                <a:solidFill>
                  <a:srgbClr val="168991"/>
                </a:solidFill>
                <a:latin typeface="Arial" panose="020B0604020202020204"/>
                <a:cs typeface="Arial" panose="020B0604020202020204"/>
                <a:sym typeface="+mn-ea"/>
              </a:rPr>
              <a:t>fina</a:t>
            </a:r>
            <a:r>
              <a:rPr lang="en-US" sz="2400" spc="434" dirty="0">
                <a:solidFill>
                  <a:srgbClr val="168991"/>
                </a:solidFill>
                <a:latin typeface="Arial" panose="020B0604020202020204"/>
                <a:cs typeface="Arial" panose="020B0604020202020204"/>
                <a:sym typeface="+mn-ea"/>
              </a:rPr>
              <a:t>l</a:t>
            </a:r>
            <a:endParaRPr lang="en-US" sz="2400" spc="434" dirty="0">
              <a:solidFill>
                <a:srgbClr val="168991"/>
              </a:solidFill>
              <a:latin typeface="Arial" panose="020B0604020202020204"/>
              <a:cs typeface="Arial" panose="020B0604020202020204"/>
              <a:sym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indent="0" algn="l"/>
            <a:r>
              <a:rPr lang="en-US" sz="3600" dirty="0"/>
              <a:t>final</a:t>
            </a:r>
            <a:br>
              <a:rPr lang="en-US" sz="3600" dirty="0"/>
            </a:br>
            <a:endParaRPr lang="en-US" sz="3600" dirty="0"/>
          </a:p>
        </p:txBody>
      </p:sp>
      <p:sp>
        <p:nvSpPr>
          <p:cNvPr id="3" name="Content Placeholder 2"/>
          <p:cNvSpPr>
            <a:spLocks noGrp="1"/>
          </p:cNvSpPr>
          <p:nvPr>
            <p:ph sz="half" idx="1"/>
          </p:nvPr>
        </p:nvSpPr>
        <p:spPr/>
        <p:txBody>
          <a:bodyPr/>
          <a:lstStyle/>
          <a:p>
            <a:pPr marL="0" indent="0">
              <a:buNone/>
            </a:pPr>
            <a:endParaRPr lang="en-US" dirty="0" smtClean="0">
              <a:latin typeface="Courier New" panose="02070309020205020404" pitchFamily="49" charset="0"/>
              <a:cs typeface="Courier New" panose="02070309020205020404" pitchFamily="49" charset="0"/>
            </a:endParaRPr>
          </a:p>
          <a:p>
            <a:pPr marL="0" indent="0">
              <a:buNone/>
            </a:pP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fld>
            <a:endParaRPr lang="en-US" dirty="0"/>
          </a:p>
        </p:txBody>
      </p:sp>
      <p:graphicFrame>
        <p:nvGraphicFramePr>
          <p:cNvPr id="11" name="Content Placeholder 10"/>
          <p:cNvGraphicFramePr>
            <a:graphicFrameLocks noChangeAspect="1"/>
          </p:cNvGraphicFramePr>
          <p:nvPr>
            <p:ph sz="half" idx="2"/>
          </p:nvPr>
        </p:nvGraphicFramePr>
        <p:xfrm>
          <a:off x="3495675" y="1243965"/>
          <a:ext cx="4950460" cy="5477510"/>
        </p:xfrm>
        <a:graphic>
          <a:graphicData uri="http://schemas.openxmlformats.org/presentationml/2006/ole">
            <mc:AlternateContent xmlns:mc="http://schemas.openxmlformats.org/markup-compatibility/2006">
              <mc:Choice xmlns:v="urn:schemas-microsoft-com:vml" Requires="v">
                <p:oleObj spid="_x0000_s12" name="" r:id="rId1" imgW="4029075" imgH="4457700" progId="Paint.Picture">
                  <p:embed/>
                </p:oleObj>
              </mc:Choice>
              <mc:Fallback>
                <p:oleObj name="" r:id="rId1" imgW="4029075" imgH="4457700" progId="Paint.Picture">
                  <p:embed/>
                  <p:pic>
                    <p:nvPicPr>
                      <p:cNvPr id="0" name="Picture 11"/>
                      <p:cNvPicPr/>
                      <p:nvPr/>
                    </p:nvPicPr>
                    <p:blipFill>
                      <a:blip r:embed="rId2"/>
                      <a:stretch>
                        <a:fillRect/>
                      </a:stretch>
                    </p:blipFill>
                    <p:spPr>
                      <a:xfrm>
                        <a:off x="3495675" y="1243965"/>
                        <a:ext cx="4950460" cy="5477510"/>
                      </a:xfrm>
                      <a:prstGeom prst="rect">
                        <a:avLst/>
                      </a:prstGeom>
                    </p:spPr>
                  </p:pic>
                </p:oleObj>
              </mc:Fallback>
            </mc:AlternateContent>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340340" y="6408940"/>
            <a:ext cx="198120" cy="208915"/>
          </a:xfrm>
          <a:prstGeom prst="rect">
            <a:avLst/>
          </a:prstGeom>
        </p:spPr>
        <p:txBody>
          <a:bodyPr vert="horz" wrap="square" lIns="0" tIns="0" rIns="0" bIns="0" rtlCol="0">
            <a:spAutoFit/>
          </a:bodyPr>
          <a:lstStyle/>
          <a:p>
            <a:pPr>
              <a:lnSpc>
                <a:spcPts val="1630"/>
              </a:lnSpc>
            </a:pPr>
            <a:r>
              <a:rPr sz="1400" spc="-114" dirty="0">
                <a:solidFill>
                  <a:srgbClr val="FFFFFF"/>
                </a:solidFill>
                <a:latin typeface="Verdana" panose="020B0604030504040204"/>
                <a:cs typeface="Verdana" panose="020B0604030504040204"/>
              </a:rPr>
              <a:t>49</a:t>
            </a:r>
            <a:endParaRPr sz="1400">
              <a:latin typeface="Verdana" panose="020B0604030504040204"/>
              <a:cs typeface="Verdana" panose="020B0604030504040204"/>
            </a:endParaRPr>
          </a:p>
        </p:txBody>
      </p:sp>
      <p:sp>
        <p:nvSpPr>
          <p:cNvPr id="7" name="object 7"/>
          <p:cNvSpPr txBox="1">
            <a:spLocks noGrp="1"/>
          </p:cNvSpPr>
          <p:nvPr>
            <p:ph type="title"/>
          </p:nvPr>
        </p:nvSpPr>
        <p:spPr>
          <a:xfrm>
            <a:off x="1524000" y="385445"/>
            <a:ext cx="8049895" cy="567055"/>
          </a:xfrm>
          <a:prstGeom prst="rect">
            <a:avLst/>
          </a:prstGeom>
        </p:spPr>
        <p:txBody>
          <a:bodyPr vert="horz" wrap="square" lIns="0" tIns="13335" rIns="0" bIns="0" rtlCol="0">
            <a:spAutoFit/>
          </a:bodyPr>
          <a:lstStyle/>
          <a:p>
            <a:pPr marL="12700" algn="l">
              <a:lnSpc>
                <a:spcPct val="100000"/>
              </a:lnSpc>
              <a:spcBef>
                <a:spcPts val="105"/>
              </a:spcBef>
            </a:pPr>
            <a:r>
              <a:rPr lang="en-US" sz="3600" spc="95" dirty="0"/>
              <a:t>	</a:t>
            </a:r>
            <a:r>
              <a:rPr sz="3600" spc="95" dirty="0"/>
              <a:t>Tham</a:t>
            </a:r>
            <a:r>
              <a:rPr sz="3600" spc="-345" dirty="0"/>
              <a:t> </a:t>
            </a:r>
            <a:r>
              <a:rPr sz="3600" spc="160" dirty="0"/>
              <a:t>chiếu</a:t>
            </a:r>
            <a:r>
              <a:rPr sz="3600" spc="-315" dirty="0"/>
              <a:t> </a:t>
            </a:r>
            <a:r>
              <a:rPr sz="3600" spc="175" dirty="0"/>
              <a:t>đến</a:t>
            </a:r>
            <a:r>
              <a:rPr sz="3600" spc="-340" dirty="0"/>
              <a:t> </a:t>
            </a:r>
            <a:r>
              <a:rPr sz="3600" spc="215" dirty="0"/>
              <a:t>lớp</a:t>
            </a:r>
            <a:r>
              <a:rPr sz="3600" spc="-330" dirty="0"/>
              <a:t> </a:t>
            </a:r>
            <a:r>
              <a:rPr sz="3600" spc="204" dirty="0"/>
              <a:t>khác</a:t>
            </a:r>
            <a:r>
              <a:rPr sz="3600" spc="-330" dirty="0"/>
              <a:t> </a:t>
            </a:r>
            <a:r>
              <a:rPr sz="3600" spc="155" dirty="0"/>
              <a:t>gói</a:t>
            </a:r>
            <a:endParaRPr sz="3600" spc="155" dirty="0"/>
          </a:p>
        </p:txBody>
      </p:sp>
      <p:sp>
        <p:nvSpPr>
          <p:cNvPr id="8" name="object 8"/>
          <p:cNvSpPr txBox="1"/>
          <p:nvPr/>
        </p:nvSpPr>
        <p:spPr>
          <a:xfrm>
            <a:off x="1071880" y="1708150"/>
            <a:ext cx="10213340" cy="4220210"/>
          </a:xfrm>
          <a:prstGeom prst="rect">
            <a:avLst/>
          </a:prstGeom>
        </p:spPr>
        <p:txBody>
          <a:bodyPr vert="horz" wrap="square" lIns="0" tIns="122555" rIns="0" bIns="0" rtlCol="0">
            <a:spAutoFit/>
          </a:bodyPr>
          <a:lstStyle/>
          <a:p>
            <a:pPr marL="286385" indent="-274320">
              <a:lnSpc>
                <a:spcPct val="100000"/>
              </a:lnSpc>
              <a:spcBef>
                <a:spcPts val="965"/>
              </a:spcBef>
              <a:buChar char="•"/>
              <a:tabLst>
                <a:tab pos="286385" algn="l"/>
                <a:tab pos="287020" algn="l"/>
              </a:tabLst>
            </a:pPr>
            <a:r>
              <a:rPr sz="2800" spc="15" dirty="0">
                <a:solidFill>
                  <a:srgbClr val="585858"/>
                </a:solidFill>
                <a:latin typeface="Arial" panose="020B0604020202020204"/>
                <a:cs typeface="Arial" panose="020B0604020202020204"/>
              </a:rPr>
              <a:t>Đối </a:t>
            </a:r>
            <a:r>
              <a:rPr sz="2800" spc="-50" dirty="0">
                <a:solidFill>
                  <a:srgbClr val="585858"/>
                </a:solidFill>
                <a:latin typeface="Arial" panose="020B0604020202020204"/>
                <a:cs typeface="Arial" panose="020B0604020202020204"/>
              </a:rPr>
              <a:t>với </a:t>
            </a:r>
            <a:r>
              <a:rPr sz="2800" spc="-15" dirty="0">
                <a:solidFill>
                  <a:srgbClr val="585858"/>
                </a:solidFill>
                <a:latin typeface="Arial" panose="020B0604020202020204"/>
                <a:cs typeface="Arial" panose="020B0604020202020204"/>
              </a:rPr>
              <a:t>lớp </a:t>
            </a:r>
            <a:r>
              <a:rPr sz="2800" spc="60" dirty="0">
                <a:solidFill>
                  <a:srgbClr val="585858"/>
                </a:solidFill>
                <a:latin typeface="Arial" panose="020B0604020202020204"/>
                <a:cs typeface="Arial" panose="020B0604020202020204"/>
              </a:rPr>
              <a:t>trong </a:t>
            </a:r>
            <a:r>
              <a:rPr sz="2800" spc="5" dirty="0">
                <a:solidFill>
                  <a:srgbClr val="585858"/>
                </a:solidFill>
                <a:latin typeface="Arial" panose="020B0604020202020204"/>
                <a:cs typeface="Arial" panose="020B0604020202020204"/>
              </a:rPr>
              <a:t>cùng </a:t>
            </a:r>
            <a:r>
              <a:rPr sz="2800" spc="90" dirty="0">
                <a:solidFill>
                  <a:srgbClr val="585858"/>
                </a:solidFill>
                <a:latin typeface="Arial" panose="020B0604020202020204"/>
                <a:cs typeface="Arial" panose="020B0604020202020204"/>
              </a:rPr>
              <a:t>một </a:t>
            </a:r>
            <a:r>
              <a:rPr sz="2800" spc="10" dirty="0">
                <a:solidFill>
                  <a:srgbClr val="585858"/>
                </a:solidFill>
                <a:latin typeface="Arial" panose="020B0604020202020204"/>
                <a:cs typeface="Arial" panose="020B0604020202020204"/>
              </a:rPr>
              <a:t>gói: </a:t>
            </a:r>
            <a:r>
              <a:rPr sz="2800" spc="-10" dirty="0">
                <a:solidFill>
                  <a:srgbClr val="585858"/>
                </a:solidFill>
                <a:latin typeface="Arial" panose="020B0604020202020204"/>
                <a:cs typeface="Arial" panose="020B0604020202020204"/>
              </a:rPr>
              <a:t>chỉ </a:t>
            </a:r>
            <a:r>
              <a:rPr sz="2800" spc="-60" dirty="0">
                <a:solidFill>
                  <a:srgbClr val="585858"/>
                </a:solidFill>
                <a:latin typeface="Arial" panose="020B0604020202020204"/>
                <a:cs typeface="Arial" panose="020B0604020202020204"/>
              </a:rPr>
              <a:t>cần </a:t>
            </a:r>
            <a:r>
              <a:rPr sz="2800" spc="20" dirty="0">
                <a:solidFill>
                  <a:srgbClr val="585858"/>
                </a:solidFill>
                <a:latin typeface="Arial" panose="020B0604020202020204"/>
                <a:cs typeface="Arial" panose="020B0604020202020204"/>
              </a:rPr>
              <a:t>tên</a:t>
            </a:r>
            <a:r>
              <a:rPr sz="2800" dirty="0">
                <a:solidFill>
                  <a:srgbClr val="585858"/>
                </a:solidFill>
                <a:latin typeface="Arial" panose="020B0604020202020204"/>
                <a:cs typeface="Arial" panose="020B0604020202020204"/>
              </a:rPr>
              <a:t> </a:t>
            </a:r>
            <a:r>
              <a:rPr sz="2800" spc="-15" dirty="0">
                <a:solidFill>
                  <a:srgbClr val="585858"/>
                </a:solidFill>
                <a:latin typeface="Arial" panose="020B0604020202020204"/>
                <a:cs typeface="Arial" panose="020B0604020202020204"/>
              </a:rPr>
              <a:t>lớp</a:t>
            </a:r>
            <a:endParaRPr sz="2800">
              <a:latin typeface="Arial" panose="020B0604020202020204"/>
              <a:cs typeface="Arial" panose="020B0604020202020204"/>
            </a:endParaRPr>
          </a:p>
          <a:p>
            <a:pPr marL="560705" lvl="1" indent="-229235">
              <a:lnSpc>
                <a:spcPct val="100000"/>
              </a:lnSpc>
              <a:spcBef>
                <a:spcPts val="720"/>
              </a:spcBef>
              <a:buFont typeface="Georgia" panose="02040502050405020303"/>
              <a:buChar char="−"/>
              <a:tabLst>
                <a:tab pos="561340" algn="l"/>
              </a:tabLst>
            </a:pPr>
            <a:r>
              <a:rPr sz="2800" spc="-85" dirty="0">
                <a:solidFill>
                  <a:srgbClr val="585858"/>
                </a:solidFill>
                <a:latin typeface="Arial" panose="020B0604020202020204"/>
                <a:cs typeface="Arial" panose="020B0604020202020204"/>
              </a:rPr>
              <a:t>Ví </a:t>
            </a:r>
            <a:r>
              <a:rPr sz="2800" spc="-15" dirty="0">
                <a:solidFill>
                  <a:srgbClr val="585858"/>
                </a:solidFill>
                <a:latin typeface="Arial" panose="020B0604020202020204"/>
                <a:cs typeface="Arial" panose="020B0604020202020204"/>
              </a:rPr>
              <a:t>dụ:</a:t>
            </a:r>
            <a:r>
              <a:rPr sz="2800" spc="65" dirty="0">
                <a:solidFill>
                  <a:srgbClr val="585858"/>
                </a:solidFill>
                <a:latin typeface="Arial" panose="020B0604020202020204"/>
                <a:cs typeface="Arial" panose="020B0604020202020204"/>
              </a:rPr>
              <a:t> </a:t>
            </a:r>
            <a:r>
              <a:rPr sz="2800" spc="25" dirty="0">
                <a:solidFill>
                  <a:srgbClr val="168991"/>
                </a:solidFill>
                <a:latin typeface="Arial" panose="020B0604020202020204"/>
                <a:cs typeface="Arial" panose="020B0604020202020204"/>
              </a:rPr>
              <a:t>BankAccount</a:t>
            </a:r>
            <a:endParaRPr sz="2800" spc="25" dirty="0">
              <a:solidFill>
                <a:srgbClr val="168991"/>
              </a:solidFill>
              <a:latin typeface="Arial" panose="020B0604020202020204"/>
              <a:cs typeface="Arial" panose="020B0604020202020204"/>
            </a:endParaRPr>
          </a:p>
          <a:p>
            <a:pPr marL="331470" lvl="1" indent="0">
              <a:lnSpc>
                <a:spcPct val="100000"/>
              </a:lnSpc>
              <a:spcBef>
                <a:spcPts val="720"/>
              </a:spcBef>
              <a:buFont typeface="Georgia" panose="02040502050405020303"/>
              <a:buNone/>
              <a:tabLst>
                <a:tab pos="561340" algn="l"/>
              </a:tabLst>
            </a:pPr>
            <a:endParaRPr sz="2800">
              <a:latin typeface="Arial" panose="020B0604020202020204"/>
              <a:cs typeface="Arial" panose="020B0604020202020204"/>
            </a:endParaRPr>
          </a:p>
          <a:p>
            <a:pPr marL="286385" marR="120015" indent="-274320" algn="just">
              <a:lnSpc>
                <a:spcPts val="2590"/>
              </a:lnSpc>
              <a:spcBef>
                <a:spcPts val="1875"/>
              </a:spcBef>
              <a:buChar char="•"/>
              <a:tabLst>
                <a:tab pos="287020" algn="l"/>
              </a:tabLst>
            </a:pPr>
            <a:r>
              <a:rPr sz="2800" spc="15" dirty="0">
                <a:solidFill>
                  <a:srgbClr val="585858"/>
                </a:solidFill>
                <a:latin typeface="Arial" panose="020B0604020202020204"/>
                <a:cs typeface="Arial" panose="020B0604020202020204"/>
              </a:rPr>
              <a:t>Đối </a:t>
            </a:r>
            <a:r>
              <a:rPr sz="2800" spc="-50" dirty="0">
                <a:solidFill>
                  <a:srgbClr val="585858"/>
                </a:solidFill>
                <a:latin typeface="Arial" panose="020B0604020202020204"/>
                <a:cs typeface="Arial" panose="020B0604020202020204"/>
              </a:rPr>
              <a:t>với </a:t>
            </a:r>
            <a:r>
              <a:rPr sz="2800" spc="-15" dirty="0">
                <a:solidFill>
                  <a:srgbClr val="585858"/>
                </a:solidFill>
                <a:latin typeface="Arial" panose="020B0604020202020204"/>
                <a:cs typeface="Arial" panose="020B0604020202020204"/>
              </a:rPr>
              <a:t>lớp </a:t>
            </a:r>
            <a:r>
              <a:rPr sz="2800" spc="-55" dirty="0">
                <a:solidFill>
                  <a:srgbClr val="585858"/>
                </a:solidFill>
                <a:latin typeface="Arial" panose="020B0604020202020204"/>
                <a:cs typeface="Arial" panose="020B0604020202020204"/>
              </a:rPr>
              <a:t>khác </a:t>
            </a:r>
            <a:r>
              <a:rPr sz="2800" spc="10" dirty="0">
                <a:solidFill>
                  <a:srgbClr val="585858"/>
                </a:solidFill>
                <a:latin typeface="Arial" panose="020B0604020202020204"/>
                <a:cs typeface="Arial" panose="020B0604020202020204"/>
              </a:rPr>
              <a:t>gói: </a:t>
            </a:r>
            <a:r>
              <a:rPr sz="2800" spc="5" dirty="0">
                <a:solidFill>
                  <a:srgbClr val="585858"/>
                </a:solidFill>
                <a:latin typeface="Arial" panose="020B0604020202020204"/>
                <a:cs typeface="Arial" panose="020B0604020202020204"/>
              </a:rPr>
              <a:t>phải cung </a:t>
            </a:r>
            <a:r>
              <a:rPr sz="2800" spc="-45" dirty="0">
                <a:solidFill>
                  <a:srgbClr val="585858"/>
                </a:solidFill>
                <a:latin typeface="Arial" panose="020B0604020202020204"/>
                <a:cs typeface="Arial" panose="020B0604020202020204"/>
              </a:rPr>
              <a:t>cấp </a:t>
            </a:r>
            <a:r>
              <a:rPr sz="2800" spc="-25" dirty="0">
                <a:solidFill>
                  <a:srgbClr val="585858"/>
                </a:solidFill>
                <a:latin typeface="Arial" panose="020B0604020202020204"/>
                <a:cs typeface="Arial" panose="020B0604020202020204"/>
              </a:rPr>
              <a:t>đầy </a:t>
            </a:r>
            <a:r>
              <a:rPr sz="2800" spc="50" dirty="0">
                <a:solidFill>
                  <a:srgbClr val="585858"/>
                </a:solidFill>
                <a:latin typeface="Arial" panose="020B0604020202020204"/>
                <a:cs typeface="Arial" panose="020B0604020202020204"/>
              </a:rPr>
              <a:t>đủ </a:t>
            </a:r>
            <a:r>
              <a:rPr sz="2800" spc="20" dirty="0">
                <a:solidFill>
                  <a:srgbClr val="585858"/>
                </a:solidFill>
                <a:latin typeface="Arial" panose="020B0604020202020204"/>
                <a:cs typeface="Arial" panose="020B0604020202020204"/>
              </a:rPr>
              <a:t>tên  </a:t>
            </a:r>
            <a:r>
              <a:rPr sz="2800" spc="-15" dirty="0">
                <a:solidFill>
                  <a:srgbClr val="585858"/>
                </a:solidFill>
                <a:latin typeface="Arial" panose="020B0604020202020204"/>
                <a:cs typeface="Arial" panose="020B0604020202020204"/>
              </a:rPr>
              <a:t>lớp </a:t>
            </a:r>
            <a:r>
              <a:rPr sz="2800" spc="-110" dirty="0">
                <a:solidFill>
                  <a:srgbClr val="585858"/>
                </a:solidFill>
                <a:latin typeface="Arial" panose="020B0604020202020204"/>
                <a:cs typeface="Arial" panose="020B0604020202020204"/>
              </a:rPr>
              <a:t>và </a:t>
            </a:r>
            <a:r>
              <a:rPr sz="2800" spc="20" dirty="0">
                <a:solidFill>
                  <a:srgbClr val="585858"/>
                </a:solidFill>
                <a:latin typeface="Arial" panose="020B0604020202020204"/>
                <a:cs typeface="Arial" panose="020B0604020202020204"/>
              </a:rPr>
              <a:t>tên</a:t>
            </a:r>
            <a:r>
              <a:rPr sz="2800" spc="114" dirty="0">
                <a:solidFill>
                  <a:srgbClr val="585858"/>
                </a:solidFill>
                <a:latin typeface="Arial" panose="020B0604020202020204"/>
                <a:cs typeface="Arial" panose="020B0604020202020204"/>
              </a:rPr>
              <a:t> </a:t>
            </a:r>
            <a:r>
              <a:rPr sz="2800" spc="65" dirty="0">
                <a:solidFill>
                  <a:srgbClr val="585858"/>
                </a:solidFill>
                <a:latin typeface="Arial" panose="020B0604020202020204"/>
                <a:cs typeface="Arial" panose="020B0604020202020204"/>
              </a:rPr>
              <a:t>gói</a:t>
            </a:r>
            <a:endParaRPr sz="2800">
              <a:latin typeface="Arial" panose="020B0604020202020204"/>
              <a:cs typeface="Arial" panose="020B0604020202020204"/>
            </a:endParaRPr>
          </a:p>
          <a:p>
            <a:pPr marL="560705" lvl="1" indent="-229235">
              <a:lnSpc>
                <a:spcPct val="100000"/>
              </a:lnSpc>
              <a:spcBef>
                <a:spcPts val="690"/>
              </a:spcBef>
              <a:buFont typeface="Georgia" panose="02040502050405020303"/>
              <a:buChar char="−"/>
              <a:tabLst>
                <a:tab pos="561340" algn="l"/>
              </a:tabLst>
            </a:pPr>
            <a:r>
              <a:rPr sz="2800" spc="-85" dirty="0">
                <a:solidFill>
                  <a:srgbClr val="585858"/>
                </a:solidFill>
                <a:latin typeface="Arial" panose="020B0604020202020204"/>
                <a:cs typeface="Arial" panose="020B0604020202020204"/>
              </a:rPr>
              <a:t>Ví </a:t>
            </a:r>
            <a:r>
              <a:rPr sz="2800" spc="40" dirty="0">
                <a:solidFill>
                  <a:srgbClr val="585858"/>
                </a:solidFill>
                <a:latin typeface="Arial" panose="020B0604020202020204"/>
                <a:cs typeface="Arial" panose="020B0604020202020204"/>
              </a:rPr>
              <a:t>dụ </a:t>
            </a:r>
            <a:r>
              <a:rPr sz="2800" spc="55" dirty="0">
                <a:solidFill>
                  <a:srgbClr val="585858"/>
                </a:solidFill>
                <a:latin typeface="Arial" panose="020B0604020202020204"/>
                <a:cs typeface="Arial" panose="020B0604020202020204"/>
              </a:rPr>
              <a:t>trong </a:t>
            </a:r>
            <a:r>
              <a:rPr sz="2800" spc="-140" dirty="0">
                <a:solidFill>
                  <a:srgbClr val="585858"/>
                </a:solidFill>
                <a:latin typeface="Arial" panose="020B0604020202020204"/>
                <a:cs typeface="Arial" panose="020B0604020202020204"/>
              </a:rPr>
              <a:t>Java:</a:t>
            </a:r>
            <a:r>
              <a:rPr sz="2800" spc="-70" dirty="0">
                <a:solidFill>
                  <a:srgbClr val="585858"/>
                </a:solidFill>
                <a:latin typeface="Arial" panose="020B0604020202020204"/>
                <a:cs typeface="Arial" panose="020B0604020202020204"/>
              </a:rPr>
              <a:t> </a:t>
            </a:r>
            <a:r>
              <a:rPr sz="2800" spc="145" dirty="0">
                <a:solidFill>
                  <a:srgbClr val="168991"/>
                </a:solidFill>
                <a:latin typeface="Arial" panose="020B0604020202020204"/>
                <a:cs typeface="Arial" panose="020B0604020202020204"/>
              </a:rPr>
              <a:t>oop.</a:t>
            </a:r>
            <a:r>
              <a:rPr lang="en-US" sz="2800" spc="145" dirty="0">
                <a:solidFill>
                  <a:srgbClr val="168991"/>
                </a:solidFill>
                <a:latin typeface="Arial" panose="020B0604020202020204"/>
                <a:cs typeface="Arial" panose="020B0604020202020204"/>
              </a:rPr>
              <a:t>teo</a:t>
            </a:r>
            <a:r>
              <a:rPr sz="2800" spc="145" dirty="0">
                <a:solidFill>
                  <a:srgbClr val="168991"/>
                </a:solidFill>
                <a:latin typeface="Arial" panose="020B0604020202020204"/>
                <a:cs typeface="Arial" panose="020B0604020202020204"/>
              </a:rPr>
              <a:t>.BankAccount</a:t>
            </a:r>
            <a:endParaRPr sz="2800" spc="145" dirty="0">
              <a:solidFill>
                <a:srgbClr val="168991"/>
              </a:solidFill>
              <a:latin typeface="Arial" panose="020B0604020202020204"/>
              <a:cs typeface="Arial" panose="020B0604020202020204"/>
            </a:endParaRPr>
          </a:p>
          <a:p>
            <a:pPr marL="331470" lvl="1" indent="0">
              <a:lnSpc>
                <a:spcPct val="100000"/>
              </a:lnSpc>
              <a:spcBef>
                <a:spcPts val="690"/>
              </a:spcBef>
              <a:buFont typeface="Georgia" panose="02040502050405020303"/>
              <a:buNone/>
              <a:tabLst>
                <a:tab pos="561340" algn="l"/>
              </a:tabLst>
            </a:pPr>
            <a:endParaRPr sz="2800">
              <a:latin typeface="Arial" panose="020B0604020202020204"/>
              <a:cs typeface="Arial" panose="020B0604020202020204"/>
            </a:endParaRPr>
          </a:p>
          <a:p>
            <a:pPr marL="286385" marR="5080" indent="-274320" algn="just">
              <a:lnSpc>
                <a:spcPct val="91000"/>
              </a:lnSpc>
              <a:spcBef>
                <a:spcPts val="1760"/>
              </a:spcBef>
              <a:buChar char="•"/>
              <a:tabLst>
                <a:tab pos="287020" algn="l"/>
              </a:tabLst>
            </a:pPr>
            <a:r>
              <a:rPr sz="2800" spc="-265" dirty="0">
                <a:solidFill>
                  <a:srgbClr val="585858"/>
                </a:solidFill>
                <a:latin typeface="Arial" panose="020B0604020202020204"/>
                <a:cs typeface="Arial" panose="020B0604020202020204"/>
              </a:rPr>
              <a:t>Sử </a:t>
            </a:r>
            <a:r>
              <a:rPr sz="2800" spc="50" dirty="0">
                <a:solidFill>
                  <a:srgbClr val="585858"/>
                </a:solidFill>
                <a:latin typeface="Arial" panose="020B0604020202020204"/>
                <a:cs typeface="Arial" panose="020B0604020202020204"/>
              </a:rPr>
              <a:t>dụng </a:t>
            </a:r>
            <a:r>
              <a:rPr sz="2800" dirty="0">
                <a:solidFill>
                  <a:srgbClr val="585858"/>
                </a:solidFill>
                <a:latin typeface="Arial" panose="020B0604020202020204"/>
                <a:cs typeface="Arial" panose="020B0604020202020204"/>
              </a:rPr>
              <a:t>lệnh </a:t>
            </a:r>
            <a:r>
              <a:rPr sz="2800" spc="204" dirty="0">
                <a:solidFill>
                  <a:srgbClr val="EE791F"/>
                </a:solidFill>
                <a:latin typeface="Arial" panose="020B0604020202020204"/>
                <a:cs typeface="Arial" panose="020B0604020202020204"/>
              </a:rPr>
              <a:t>import </a:t>
            </a:r>
            <a:r>
              <a:rPr sz="2800" spc="-5" dirty="0">
                <a:solidFill>
                  <a:srgbClr val="585858"/>
                </a:solidFill>
                <a:latin typeface="Arial" panose="020B0604020202020204"/>
                <a:cs typeface="Arial" panose="020B0604020202020204"/>
              </a:rPr>
              <a:t>để </a:t>
            </a:r>
            <a:r>
              <a:rPr sz="2800" spc="-20" dirty="0">
                <a:solidFill>
                  <a:srgbClr val="585858"/>
                </a:solidFill>
                <a:latin typeface="Arial" panose="020B0604020202020204"/>
                <a:cs typeface="Arial" panose="020B0604020202020204"/>
              </a:rPr>
              <a:t>khai </a:t>
            </a:r>
            <a:r>
              <a:rPr sz="2800" spc="-5" dirty="0">
                <a:solidFill>
                  <a:srgbClr val="585858"/>
                </a:solidFill>
                <a:latin typeface="Arial" panose="020B0604020202020204"/>
                <a:cs typeface="Arial" panose="020B0604020202020204"/>
              </a:rPr>
              <a:t>báo </a:t>
            </a:r>
            <a:r>
              <a:rPr sz="2800" spc="-100" dirty="0">
                <a:solidFill>
                  <a:srgbClr val="585858"/>
                </a:solidFill>
                <a:latin typeface="Arial" panose="020B0604020202020204"/>
                <a:cs typeface="Arial" panose="020B0604020202020204"/>
              </a:rPr>
              <a:t>các </a:t>
            </a:r>
            <a:r>
              <a:rPr sz="2800" spc="-45" dirty="0">
                <a:solidFill>
                  <a:srgbClr val="585858"/>
                </a:solidFill>
                <a:latin typeface="Arial" panose="020B0604020202020204"/>
                <a:cs typeface="Arial" panose="020B0604020202020204"/>
              </a:rPr>
              <a:t>package  </a:t>
            </a:r>
            <a:r>
              <a:rPr sz="2800" spc="-30" dirty="0">
                <a:solidFill>
                  <a:srgbClr val="585858"/>
                </a:solidFill>
                <a:latin typeface="Arial" panose="020B0604020202020204"/>
                <a:cs typeface="Arial" panose="020B0604020202020204"/>
              </a:rPr>
              <a:t>hoặc </a:t>
            </a:r>
            <a:r>
              <a:rPr sz="2800" spc="-100" dirty="0">
                <a:solidFill>
                  <a:srgbClr val="585858"/>
                </a:solidFill>
                <a:latin typeface="Arial" panose="020B0604020202020204"/>
                <a:cs typeface="Arial" panose="020B0604020202020204"/>
              </a:rPr>
              <a:t>các </a:t>
            </a:r>
            <a:r>
              <a:rPr sz="2800" spc="-15" dirty="0">
                <a:solidFill>
                  <a:srgbClr val="585858"/>
                </a:solidFill>
                <a:latin typeface="Arial" panose="020B0604020202020204"/>
                <a:cs typeface="Arial" panose="020B0604020202020204"/>
              </a:rPr>
              <a:t>lớp </a:t>
            </a:r>
            <a:r>
              <a:rPr sz="2800" dirty="0">
                <a:solidFill>
                  <a:srgbClr val="585858"/>
                </a:solidFill>
                <a:latin typeface="Arial" panose="020B0604020202020204"/>
                <a:cs typeface="Arial" panose="020B0604020202020204"/>
              </a:rPr>
              <a:t>để </a:t>
            </a:r>
            <a:r>
              <a:rPr sz="2800" spc="15" dirty="0">
                <a:solidFill>
                  <a:srgbClr val="585858"/>
                </a:solidFill>
                <a:latin typeface="Arial" panose="020B0604020202020204"/>
                <a:cs typeface="Arial" panose="020B0604020202020204"/>
              </a:rPr>
              <a:t>khi </a:t>
            </a:r>
            <a:r>
              <a:rPr sz="2800" spc="-190" dirty="0">
                <a:solidFill>
                  <a:srgbClr val="585858"/>
                </a:solidFill>
                <a:latin typeface="Arial" panose="020B0604020202020204"/>
                <a:cs typeface="Arial" panose="020B0604020202020204"/>
              </a:rPr>
              <a:t>sử </a:t>
            </a:r>
            <a:r>
              <a:rPr sz="2800" spc="50" dirty="0">
                <a:solidFill>
                  <a:srgbClr val="585858"/>
                </a:solidFill>
                <a:latin typeface="Arial" panose="020B0604020202020204"/>
                <a:cs typeface="Arial" panose="020B0604020202020204"/>
              </a:rPr>
              <a:t>dụng </a:t>
            </a:r>
            <a:r>
              <a:rPr sz="2800" spc="30" dirty="0">
                <a:solidFill>
                  <a:srgbClr val="585858"/>
                </a:solidFill>
                <a:latin typeface="Arial" panose="020B0604020202020204"/>
                <a:cs typeface="Arial" panose="020B0604020202020204"/>
              </a:rPr>
              <a:t>không </a:t>
            </a:r>
            <a:r>
              <a:rPr sz="2800" spc="-60" dirty="0">
                <a:solidFill>
                  <a:srgbClr val="585858"/>
                </a:solidFill>
                <a:latin typeface="Arial" panose="020B0604020202020204"/>
                <a:cs typeface="Arial" panose="020B0604020202020204"/>
              </a:rPr>
              <a:t>cần </a:t>
            </a:r>
            <a:r>
              <a:rPr sz="2800" spc="-10" dirty="0">
                <a:solidFill>
                  <a:srgbClr val="585858"/>
                </a:solidFill>
                <a:latin typeface="Arial" panose="020B0604020202020204"/>
                <a:cs typeface="Arial" panose="020B0604020202020204"/>
              </a:rPr>
              <a:t>nêu </a:t>
            </a:r>
            <a:r>
              <a:rPr sz="2800" spc="20" dirty="0">
                <a:solidFill>
                  <a:srgbClr val="585858"/>
                </a:solidFill>
                <a:latin typeface="Arial" panose="020B0604020202020204"/>
                <a:cs typeface="Arial" panose="020B0604020202020204"/>
              </a:rPr>
              <a:t>tên  </a:t>
            </a:r>
            <a:r>
              <a:rPr sz="2800" spc="-25" dirty="0">
                <a:solidFill>
                  <a:srgbClr val="585858"/>
                </a:solidFill>
                <a:latin typeface="Arial" panose="020B0604020202020204"/>
                <a:cs typeface="Arial" panose="020B0604020202020204"/>
              </a:rPr>
              <a:t>đầy</a:t>
            </a:r>
            <a:r>
              <a:rPr sz="2800" spc="-10" dirty="0">
                <a:solidFill>
                  <a:srgbClr val="585858"/>
                </a:solidFill>
                <a:latin typeface="Arial" panose="020B0604020202020204"/>
                <a:cs typeface="Arial" panose="020B0604020202020204"/>
              </a:rPr>
              <a:t> </a:t>
            </a:r>
            <a:r>
              <a:rPr sz="2800" spc="-15" dirty="0">
                <a:solidFill>
                  <a:srgbClr val="585858"/>
                </a:solidFill>
                <a:latin typeface="Arial" panose="020B0604020202020204"/>
                <a:cs typeface="Arial" panose="020B0604020202020204"/>
              </a:rPr>
              <a:t>đủ</a:t>
            </a:r>
            <a:r>
              <a:rPr sz="2400" spc="-15" dirty="0">
                <a:solidFill>
                  <a:srgbClr val="585858"/>
                </a:solidFill>
                <a:latin typeface="Arial" panose="020B0604020202020204"/>
                <a:cs typeface="Arial" panose="020B0604020202020204"/>
              </a:rPr>
              <a:t>.</a:t>
            </a:r>
            <a:endParaRPr sz="2400">
              <a:latin typeface="Arial" panose="020B0604020202020204"/>
              <a:cs typeface="Arial" panose="020B0604020202020204"/>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indent="0" algn="l"/>
            <a:r>
              <a:rPr lang="en-US" sz="3600" dirty="0"/>
              <a:t>import</a:t>
            </a:r>
            <a:br>
              <a:rPr lang="en-US" sz="3600" dirty="0"/>
            </a:br>
            <a:endParaRPr lang="en-US" sz="3600" dirty="0"/>
          </a:p>
        </p:txBody>
      </p:sp>
      <p:sp>
        <p:nvSpPr>
          <p:cNvPr id="3" name="Content Placeholder 2"/>
          <p:cNvSpPr>
            <a:spLocks noGrp="1"/>
          </p:cNvSpPr>
          <p:nvPr>
            <p:ph sz="half" idx="1"/>
          </p:nvPr>
        </p:nvSpPr>
        <p:spPr/>
        <p:txBody>
          <a:bodyPr/>
          <a:lstStyle/>
          <a:p>
            <a:pPr marL="0" indent="0">
              <a:buNone/>
            </a:pPr>
            <a:endParaRPr lang="en-US" dirty="0" smtClean="0">
              <a:latin typeface="Courier New" panose="02070309020205020404" pitchFamily="49" charset="0"/>
              <a:cs typeface="Courier New" panose="02070309020205020404" pitchFamily="49" charset="0"/>
            </a:endParaRPr>
          </a:p>
          <a:p>
            <a:pPr marL="0" indent="0">
              <a:buNone/>
            </a:pP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fld>
            <a:endParaRPr lang="en-US" dirty="0"/>
          </a:p>
        </p:txBody>
      </p:sp>
      <p:graphicFrame>
        <p:nvGraphicFramePr>
          <p:cNvPr id="7" name="Content Placeholder 6"/>
          <p:cNvGraphicFramePr>
            <a:graphicFrameLocks noChangeAspect="1"/>
          </p:cNvGraphicFramePr>
          <p:nvPr>
            <p:ph sz="half" idx="2"/>
          </p:nvPr>
        </p:nvGraphicFramePr>
        <p:xfrm>
          <a:off x="2295525" y="1536065"/>
          <a:ext cx="6830060" cy="4709160"/>
        </p:xfrm>
        <a:graphic>
          <a:graphicData uri="http://schemas.openxmlformats.org/presentationml/2006/ole">
            <mc:AlternateContent xmlns:mc="http://schemas.openxmlformats.org/markup-compatibility/2006">
              <mc:Choice xmlns:v="urn:schemas-microsoft-com:vml" Requires="v">
                <p:oleObj spid="_x0000_s8" name="" r:id="rId1" imgW="3495675" imgH="2409825" progId="Paint.Picture">
                  <p:embed/>
                </p:oleObj>
              </mc:Choice>
              <mc:Fallback>
                <p:oleObj name="" r:id="rId1" imgW="3495675" imgH="2409825" progId="Paint.Picture">
                  <p:embed/>
                  <p:pic>
                    <p:nvPicPr>
                      <p:cNvPr id="0" name="Picture 7"/>
                      <p:cNvPicPr/>
                      <p:nvPr/>
                    </p:nvPicPr>
                    <p:blipFill>
                      <a:blip r:embed="rId2"/>
                      <a:stretch>
                        <a:fillRect/>
                      </a:stretch>
                    </p:blipFill>
                    <p:spPr>
                      <a:xfrm>
                        <a:off x="2295525" y="1536065"/>
                        <a:ext cx="6830060" cy="4709160"/>
                      </a:xfrm>
                      <a:prstGeom prst="rect">
                        <a:avLst/>
                      </a:prstGeom>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nvSpPr>
        <p:spPr>
          <a:xfrm>
            <a:off x="1720850" y="3213735"/>
            <a:ext cx="8750300" cy="628015"/>
          </a:xfrm>
          <a:prstGeom prst="rect">
            <a:avLst/>
          </a:prstGeom>
        </p:spPr>
        <p:txBody>
          <a:bodyPr vert="horz" wrap="square" lIns="0" tIns="12700" rIns="0" bIns="0" rtlCol="0">
            <a:spAutoFit/>
          </a:bodyPr>
          <a:lstStyle/>
          <a:p>
            <a:pPr marL="12700">
              <a:lnSpc>
                <a:spcPct val="100000"/>
              </a:lnSpc>
              <a:spcBef>
                <a:spcPts val="100"/>
              </a:spcBef>
            </a:pPr>
            <a:r>
              <a:rPr sz="3200" spc="5" dirty="0">
                <a:solidFill>
                  <a:srgbClr val="585858"/>
                </a:solidFill>
                <a:latin typeface="Verdana" panose="020B0604030504040204"/>
                <a:cs typeface="Verdana" panose="020B0604030504040204"/>
              </a:rPr>
              <a:t>B</a:t>
            </a:r>
            <a:r>
              <a:rPr sz="4000" spc="5" dirty="0">
                <a:solidFill>
                  <a:srgbClr val="585858"/>
                </a:solidFill>
                <a:latin typeface="+mj-lt"/>
                <a:cs typeface="+mj-lt"/>
              </a:rPr>
              <a:t>iểu </a:t>
            </a:r>
            <a:r>
              <a:rPr sz="4000" spc="170" dirty="0">
                <a:solidFill>
                  <a:srgbClr val="585858"/>
                </a:solidFill>
                <a:latin typeface="+mj-lt"/>
                <a:cs typeface="+mj-lt"/>
              </a:rPr>
              <a:t>đồ</a:t>
            </a:r>
            <a:r>
              <a:rPr sz="4000" spc="-665" dirty="0">
                <a:solidFill>
                  <a:srgbClr val="585858"/>
                </a:solidFill>
                <a:latin typeface="+mj-lt"/>
                <a:cs typeface="+mj-lt"/>
              </a:rPr>
              <a:t> </a:t>
            </a:r>
            <a:r>
              <a:rPr sz="4000" spc="215" dirty="0">
                <a:solidFill>
                  <a:srgbClr val="585858"/>
                </a:solidFill>
                <a:latin typeface="+mj-lt"/>
                <a:cs typeface="+mj-lt"/>
              </a:rPr>
              <a:t>lớp</a:t>
            </a:r>
            <a:r>
              <a:rPr lang="en-US" sz="4000" spc="215" dirty="0">
                <a:solidFill>
                  <a:srgbClr val="585858"/>
                </a:solidFill>
                <a:latin typeface="+mj-lt"/>
                <a:cs typeface="+mj-lt"/>
              </a:rPr>
              <a:t> b</a:t>
            </a:r>
            <a:r>
              <a:rPr sz="4000" spc="-10" dirty="0">
                <a:solidFill>
                  <a:srgbClr val="585858"/>
                </a:solidFill>
                <a:latin typeface="+mj-lt"/>
                <a:cs typeface="+mj-lt"/>
              </a:rPr>
              <a:t>iểu diễn lớp trong</a:t>
            </a:r>
            <a:r>
              <a:rPr lang="en-US" sz="4000" spc="-10" dirty="0">
                <a:solidFill>
                  <a:srgbClr val="585858"/>
                </a:solidFill>
                <a:latin typeface="+mj-lt"/>
                <a:cs typeface="+mj-lt"/>
              </a:rPr>
              <a:t> </a:t>
            </a:r>
            <a:r>
              <a:rPr sz="4000" spc="-10" dirty="0">
                <a:solidFill>
                  <a:srgbClr val="585858"/>
                </a:solidFill>
                <a:latin typeface="+mj-lt"/>
                <a:cs typeface="+mj-lt"/>
              </a:rPr>
              <a:t>UML</a:t>
            </a:r>
            <a:endParaRPr sz="4000">
              <a:latin typeface="+mj-lt"/>
              <a:cs typeface="+mj-lt"/>
            </a:endParaRPr>
          </a:p>
        </p:txBody>
      </p:sp>
      <p:sp>
        <p:nvSpPr>
          <p:cNvPr id="10" name="Title 9"/>
          <p:cNvSpPr/>
          <p:nvPr>
            <p:ph type="title"/>
          </p:nvPr>
        </p:nvSpPr>
        <p:spPr/>
        <p:txBody>
          <a:bodyPr/>
          <a:p>
            <a:pPr algn="l"/>
            <a:r>
              <a:rPr lang="en-US" sz="3600" spc="5" dirty="0">
                <a:solidFill>
                  <a:srgbClr val="585858"/>
                </a:solidFill>
                <a:latin typeface="Verdana" panose="020B0604030504040204"/>
                <a:cs typeface="Verdana" panose="020B0604030504040204"/>
                <a:sym typeface="+mn-ea"/>
              </a:rPr>
              <a:t>	</a:t>
            </a:r>
            <a:r>
              <a:rPr sz="3600" spc="5" dirty="0">
                <a:solidFill>
                  <a:srgbClr val="585858"/>
                </a:solidFill>
                <a:latin typeface="Verdana" panose="020B0604030504040204"/>
                <a:cs typeface="Verdana" panose="020B0604030504040204"/>
                <a:sym typeface="+mn-ea"/>
              </a:rPr>
              <a:t>Biểu </a:t>
            </a:r>
            <a:r>
              <a:rPr sz="3600" spc="170" dirty="0">
                <a:solidFill>
                  <a:srgbClr val="585858"/>
                </a:solidFill>
                <a:latin typeface="Verdana" panose="020B0604030504040204"/>
                <a:cs typeface="Verdana" panose="020B0604030504040204"/>
                <a:sym typeface="+mn-ea"/>
              </a:rPr>
              <a:t>đồ</a:t>
            </a:r>
            <a:r>
              <a:rPr sz="3600" spc="-665" dirty="0">
                <a:solidFill>
                  <a:srgbClr val="585858"/>
                </a:solidFill>
                <a:latin typeface="Verdana" panose="020B0604030504040204"/>
                <a:cs typeface="Verdana" panose="020B0604030504040204"/>
                <a:sym typeface="+mn-ea"/>
              </a:rPr>
              <a:t> </a:t>
            </a:r>
            <a:r>
              <a:rPr sz="3600" spc="215" dirty="0">
                <a:solidFill>
                  <a:srgbClr val="585858"/>
                </a:solidFill>
                <a:latin typeface="Verdana" panose="020B0604030504040204"/>
                <a:cs typeface="Verdana" panose="020B0604030504040204"/>
                <a:sym typeface="+mn-ea"/>
              </a:rPr>
              <a:t>lớp</a:t>
            </a:r>
            <a:endParaRPr lang="en-US" sz="3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	 </a:t>
            </a:r>
            <a:r>
              <a:rPr lang="en-US" sz="3600" dirty="0" err="1" smtClean="0"/>
              <a:t>Lớp</a:t>
            </a:r>
            <a:r>
              <a:rPr lang="en-US" sz="3600" dirty="0" smtClean="0"/>
              <a:t> </a:t>
            </a:r>
            <a:r>
              <a:rPr lang="en-US" sz="3600" dirty="0" err="1"/>
              <a:t>trong</a:t>
            </a:r>
            <a:r>
              <a:rPr lang="en-US" sz="3600" dirty="0"/>
              <a:t> Java</a:t>
            </a:r>
            <a:endParaRPr lang="en-US" sz="3600" dirty="0"/>
          </a:p>
        </p:txBody>
      </p:sp>
      <p:sp>
        <p:nvSpPr>
          <p:cNvPr id="3" name="Content Placeholder 2"/>
          <p:cNvSpPr>
            <a:spLocks noGrp="1"/>
          </p:cNvSpPr>
          <p:nvPr>
            <p:ph idx="1"/>
          </p:nvPr>
        </p:nvSpPr>
        <p:spPr>
          <a:xfrm>
            <a:off x="609600" y="1417955"/>
            <a:ext cx="10972800" cy="4827905"/>
          </a:xfrm>
        </p:spPr>
        <p:txBody>
          <a:bodyPr/>
          <a:lstStyle/>
          <a:p>
            <a:r>
              <a:rPr lang="en-US" dirty="0"/>
              <a:t>Thuộc tính:</a:t>
            </a:r>
            <a:endParaRPr lang="en-US" dirty="0"/>
          </a:p>
          <a:p>
            <a:pPr marL="0" indent="0">
              <a:buNone/>
            </a:pPr>
            <a:r>
              <a:rPr lang="en-US" dirty="0">
                <a:sym typeface="+mn-ea"/>
              </a:rPr>
              <a:t>	Một thuộc tính của một lớp là một trạng thái chung được đặt tên của tất cả các thể hiện của lớp đó có thể có.</a:t>
            </a:r>
            <a:endParaRPr lang="en-US" i="1" dirty="0"/>
          </a:p>
          <a:p>
            <a:pPr marL="0" indent="0">
              <a:buNone/>
            </a:pPr>
            <a:r>
              <a:rPr lang="en-US" i="1" dirty="0">
                <a:sym typeface="+mn-ea"/>
              </a:rPr>
              <a:t>	</a:t>
            </a:r>
            <a:r>
              <a:rPr lang="en-US" dirty="0">
                <a:sym typeface="+mn-ea"/>
              </a:rPr>
              <a:t>Các thuộc tính của lớp cũng là các giá trị trừu tượng, mỗi đối tượng có bản sao các thuộc tính của riêng nó.</a:t>
            </a:r>
            <a:endParaRPr lang="en-US" dirty="0"/>
          </a:p>
          <a:p>
            <a:r>
              <a:rPr lang="en-US" dirty="0"/>
              <a:t>Phương thức:</a:t>
            </a:r>
            <a:endParaRPr lang="en-US" dirty="0"/>
          </a:p>
          <a:p>
            <a:pPr marL="0" indent="0">
              <a:buNone/>
            </a:pPr>
            <a:r>
              <a:rPr lang="en-US" i="1" dirty="0"/>
              <a:t>	</a:t>
            </a:r>
            <a:r>
              <a:rPr lang="en-US" dirty="0">
                <a:sym typeface="+mn-ea"/>
              </a:rPr>
              <a:t>Xác định các hoạt động chung mà tất cả các thể hiện của lớp có thể thực hiện được. Bất kỳ phương thức nào cũng phải thuộc về một lớp nào </a:t>
            </a:r>
            <a:r>
              <a:rPr lang="en-US" dirty="0">
                <a:sym typeface="+mn-ea"/>
              </a:rPr>
              <a:t>đó.</a:t>
            </a:r>
            <a:endParaRPr lang="en-US" dirty="0">
              <a:sym typeface="+mn-ea"/>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65418"/>
            <a:ext cx="10972800" cy="1143000"/>
          </a:xfrm>
        </p:spPr>
        <p:txBody>
          <a:bodyPr>
            <a:normAutofit/>
          </a:bodyPr>
          <a:lstStyle/>
          <a:p>
            <a:pPr algn="l"/>
            <a:r>
              <a:rPr lang="en-US" altLang="en-US" sz="3600" dirty="0">
                <a:sym typeface="+mn-ea"/>
              </a:rPr>
              <a:t>	UML (Unified Model Language)</a:t>
            </a:r>
            <a:endParaRPr lang="en-US" sz="3600" dirty="0"/>
          </a:p>
        </p:txBody>
      </p:sp>
      <p:sp>
        <p:nvSpPr>
          <p:cNvPr id="3" name="Content Placeholder 2"/>
          <p:cNvSpPr>
            <a:spLocks noGrp="1"/>
          </p:cNvSpPr>
          <p:nvPr>
            <p:ph idx="1"/>
          </p:nvPr>
        </p:nvSpPr>
        <p:spPr>
          <a:xfrm>
            <a:off x="1484310" y="1104900"/>
            <a:ext cx="10567990" cy="5753099"/>
          </a:xfrm>
        </p:spPr>
        <p:txBody>
          <a:bodyPr>
            <a:normAutofit/>
          </a:bodyPr>
          <a:lstStyle/>
          <a:p>
            <a:r>
              <a:rPr lang="en-US" altLang="en-US" dirty="0"/>
              <a:t>UML (Unified Model Language) </a:t>
            </a:r>
            <a:r>
              <a:rPr lang="en-US" altLang="en-US" dirty="0" err="1"/>
              <a:t>là</a:t>
            </a:r>
            <a:r>
              <a:rPr lang="en-US" altLang="en-US" dirty="0"/>
              <a:t> </a:t>
            </a:r>
            <a:r>
              <a:rPr lang="en-US" altLang="en-US" dirty="0" err="1"/>
              <a:t>một</a:t>
            </a:r>
            <a:r>
              <a:rPr lang="en-US" altLang="en-US" dirty="0"/>
              <a:t> </a:t>
            </a:r>
            <a:r>
              <a:rPr lang="en-US" altLang="en-US" dirty="0" err="1"/>
              <a:t>ngôn</a:t>
            </a:r>
            <a:r>
              <a:rPr lang="en-US" altLang="en-US" dirty="0"/>
              <a:t> </a:t>
            </a:r>
            <a:r>
              <a:rPr lang="en-US" altLang="en-US" dirty="0" err="1"/>
              <a:t>ngữ</a:t>
            </a:r>
            <a:r>
              <a:rPr lang="en-US" altLang="en-US" dirty="0"/>
              <a:t> </a:t>
            </a:r>
            <a:r>
              <a:rPr lang="en-US" altLang="en-US" dirty="0" err="1"/>
              <a:t>dùng</a:t>
            </a:r>
            <a:r>
              <a:rPr lang="en-US" altLang="en-US" dirty="0"/>
              <a:t> </a:t>
            </a:r>
            <a:r>
              <a:rPr lang="en-US" altLang="en-US" dirty="0" err="1"/>
              <a:t>cho</a:t>
            </a:r>
            <a:r>
              <a:rPr lang="en-US" altLang="en-US" dirty="0"/>
              <a:t> </a:t>
            </a:r>
            <a:r>
              <a:rPr lang="en-US" altLang="en-US" dirty="0" err="1"/>
              <a:t>phân</a:t>
            </a:r>
            <a:r>
              <a:rPr lang="en-US" altLang="en-US" dirty="0"/>
              <a:t> </a:t>
            </a:r>
            <a:r>
              <a:rPr lang="en-US" altLang="en-US" dirty="0" err="1"/>
              <a:t>tích</a:t>
            </a:r>
            <a:r>
              <a:rPr lang="en-US" altLang="en-US" dirty="0"/>
              <a:t> </a:t>
            </a:r>
            <a:r>
              <a:rPr lang="en-US" altLang="en-US" dirty="0" err="1"/>
              <a:t>thiết</a:t>
            </a:r>
            <a:r>
              <a:rPr lang="en-US" altLang="en-US" dirty="0"/>
              <a:t> </a:t>
            </a:r>
            <a:r>
              <a:rPr lang="en-US" altLang="en-US" dirty="0" err="1"/>
              <a:t>kế</a:t>
            </a:r>
            <a:r>
              <a:rPr lang="en-US" altLang="en-US" dirty="0"/>
              <a:t> </a:t>
            </a:r>
            <a:r>
              <a:rPr lang="en-US" altLang="en-US" dirty="0" err="1"/>
              <a:t>hướng</a:t>
            </a:r>
            <a:r>
              <a:rPr lang="en-US" altLang="en-US" dirty="0"/>
              <a:t> </a:t>
            </a:r>
            <a:r>
              <a:rPr lang="en-US" altLang="en-US" dirty="0" err="1"/>
              <a:t>đối</a:t>
            </a:r>
            <a:r>
              <a:rPr lang="en-US" altLang="en-US" dirty="0"/>
              <a:t> </a:t>
            </a:r>
            <a:r>
              <a:rPr lang="en-US" altLang="en-US" dirty="0" err="1"/>
              <a:t>tượng</a:t>
            </a:r>
            <a:r>
              <a:rPr lang="en-US" altLang="en-US" dirty="0"/>
              <a:t> (OOAD – Object Oriented </a:t>
            </a:r>
            <a:r>
              <a:rPr lang="en-US" altLang="en-US" dirty="0" smtClean="0"/>
              <a:t>Analysis </a:t>
            </a:r>
            <a:r>
              <a:rPr lang="en-US" altLang="en-US" dirty="0"/>
              <a:t>and Design</a:t>
            </a:r>
            <a:r>
              <a:rPr lang="en-US" altLang="en-US" dirty="0" smtClean="0"/>
              <a:t>)</a:t>
            </a:r>
            <a:endParaRPr lang="en-US" altLang="en-US" dirty="0" smtClean="0"/>
          </a:p>
          <a:p>
            <a:endParaRPr lang="en-US" altLang="en-US" dirty="0" smtClean="0"/>
          </a:p>
          <a:p>
            <a:r>
              <a:rPr lang="en-US" altLang="en-US" dirty="0"/>
              <a:t>UML </a:t>
            </a:r>
            <a:r>
              <a:rPr lang="en-US" altLang="en-US" dirty="0" err="1"/>
              <a:t>thể</a:t>
            </a:r>
            <a:r>
              <a:rPr lang="en-US" altLang="en-US" dirty="0"/>
              <a:t> </a:t>
            </a:r>
            <a:r>
              <a:rPr lang="en-US" altLang="en-US" dirty="0" err="1"/>
              <a:t>hiện</a:t>
            </a:r>
            <a:r>
              <a:rPr lang="en-US" altLang="en-US" dirty="0"/>
              <a:t> </a:t>
            </a:r>
            <a:r>
              <a:rPr lang="en-US" altLang="en-US" dirty="0" err="1"/>
              <a:t>phương</a:t>
            </a:r>
            <a:r>
              <a:rPr lang="en-US" altLang="en-US" dirty="0"/>
              <a:t> </a:t>
            </a:r>
            <a:r>
              <a:rPr lang="en-US" altLang="en-US" dirty="0" err="1"/>
              <a:t>pháp</a:t>
            </a:r>
            <a:r>
              <a:rPr lang="en-US" altLang="en-US" dirty="0"/>
              <a:t> </a:t>
            </a:r>
            <a:r>
              <a:rPr lang="en-US" altLang="en-US" dirty="0" err="1"/>
              <a:t>phân</a:t>
            </a:r>
            <a:r>
              <a:rPr lang="en-US" altLang="en-US" dirty="0"/>
              <a:t> </a:t>
            </a:r>
            <a:r>
              <a:rPr lang="en-US" altLang="en-US" dirty="0" err="1"/>
              <a:t>tích</a:t>
            </a:r>
            <a:r>
              <a:rPr lang="en-US" altLang="en-US" dirty="0"/>
              <a:t> </a:t>
            </a:r>
            <a:r>
              <a:rPr lang="en-US" altLang="en-US" dirty="0" err="1"/>
              <a:t>hướng</a:t>
            </a:r>
            <a:r>
              <a:rPr lang="en-US" altLang="en-US" dirty="0"/>
              <a:t> </a:t>
            </a:r>
            <a:r>
              <a:rPr lang="en-US" altLang="en-US" dirty="0" err="1"/>
              <a:t>đối</a:t>
            </a:r>
            <a:r>
              <a:rPr lang="en-US" altLang="en-US" dirty="0"/>
              <a:t> </a:t>
            </a:r>
            <a:r>
              <a:rPr lang="en-US" altLang="en-US" dirty="0" err="1"/>
              <a:t>tượng</a:t>
            </a:r>
            <a:r>
              <a:rPr lang="en-US" altLang="en-US" dirty="0"/>
              <a:t> </a:t>
            </a:r>
            <a:r>
              <a:rPr lang="en-US" altLang="en-US" dirty="0" err="1"/>
              <a:t>nên</a:t>
            </a:r>
            <a:r>
              <a:rPr lang="en-US" altLang="en-US" dirty="0"/>
              <a:t> </a:t>
            </a:r>
            <a:r>
              <a:rPr lang="en-US" altLang="en-US" dirty="0" err="1"/>
              <a:t>không</a:t>
            </a:r>
            <a:r>
              <a:rPr lang="en-US" altLang="en-US" dirty="0"/>
              <a:t> </a:t>
            </a:r>
            <a:r>
              <a:rPr lang="en-US" altLang="en-US" dirty="0" err="1"/>
              <a:t>lệ</a:t>
            </a:r>
            <a:r>
              <a:rPr lang="en-US" altLang="en-US" dirty="0"/>
              <a:t> </a:t>
            </a:r>
            <a:r>
              <a:rPr lang="en-US" altLang="en-US" dirty="0" err="1"/>
              <a:t>thuộc</a:t>
            </a:r>
            <a:r>
              <a:rPr lang="en-US" altLang="en-US" dirty="0"/>
              <a:t> </a:t>
            </a:r>
            <a:r>
              <a:rPr lang="en-US" altLang="en-US" dirty="0" err="1"/>
              <a:t>ngôn</a:t>
            </a:r>
            <a:r>
              <a:rPr lang="en-US" altLang="en-US" dirty="0"/>
              <a:t> </a:t>
            </a:r>
            <a:r>
              <a:rPr lang="en-US" altLang="en-US" dirty="0" err="1"/>
              <a:t>ngữ</a:t>
            </a:r>
            <a:r>
              <a:rPr lang="en-US" altLang="en-US" dirty="0"/>
              <a:t> LT.</a:t>
            </a:r>
            <a:endParaRPr lang="en-US" altLang="en-US" dirty="0"/>
          </a:p>
          <a:p>
            <a:endParaRPr lang="en-US" altLang="en-US" dirty="0"/>
          </a:p>
          <a:p>
            <a:r>
              <a:rPr lang="en-US" altLang="en-US" dirty="0" err="1" smtClean="0"/>
              <a:t>Dùng</a:t>
            </a:r>
            <a:r>
              <a:rPr lang="en-US" altLang="en-US" dirty="0" smtClean="0"/>
              <a:t> UML </a:t>
            </a:r>
            <a:r>
              <a:rPr lang="en-US" altLang="en-US" dirty="0" err="1" smtClean="0"/>
              <a:t>để</a:t>
            </a:r>
            <a:r>
              <a:rPr lang="en-US" altLang="en-US" dirty="0" smtClean="0"/>
              <a:t> </a:t>
            </a:r>
            <a:r>
              <a:rPr lang="en-US" altLang="en-US" dirty="0" err="1" smtClean="0"/>
              <a:t>biểu</a:t>
            </a:r>
            <a:r>
              <a:rPr lang="en-US" altLang="en-US" dirty="0" smtClean="0"/>
              <a:t> </a:t>
            </a:r>
            <a:r>
              <a:rPr lang="en-US" altLang="en-US" dirty="0" err="1" smtClean="0"/>
              <a:t>diễn</a:t>
            </a:r>
            <a:r>
              <a:rPr lang="en-US" altLang="en-US" dirty="0" smtClean="0"/>
              <a:t> 1 </a:t>
            </a:r>
            <a:r>
              <a:rPr lang="en-US" altLang="en-US" dirty="0" err="1" smtClean="0"/>
              <a:t>lớp</a:t>
            </a:r>
            <a:r>
              <a:rPr lang="en-US" altLang="en-US" dirty="0" smtClean="0"/>
              <a:t> </a:t>
            </a:r>
            <a:r>
              <a:rPr lang="en-US" altLang="en-US" dirty="0" err="1" smtClean="0"/>
              <a:t>trong</a:t>
            </a:r>
            <a:r>
              <a:rPr lang="en-US" altLang="en-US" dirty="0" smtClean="0"/>
              <a:t> Java</a:t>
            </a:r>
            <a:endParaRPr lang="en-US" altLang="en-US" dirty="0" smtClean="0"/>
          </a:p>
          <a:p>
            <a:pPr lvl="1"/>
            <a:r>
              <a:rPr lang="en-US" altLang="en-US" dirty="0" err="1" smtClean="0"/>
              <a:t>Biểu</a:t>
            </a:r>
            <a:r>
              <a:rPr lang="en-US" altLang="en-US" dirty="0" smtClean="0"/>
              <a:t> </a:t>
            </a:r>
            <a:r>
              <a:rPr lang="en-US" altLang="en-US" dirty="0" err="1" smtClean="0"/>
              <a:t>diễn</a:t>
            </a:r>
            <a:r>
              <a:rPr lang="en-US" altLang="en-US" dirty="0" smtClean="0"/>
              <a:t> ở </a:t>
            </a:r>
            <a:r>
              <a:rPr lang="en-US" altLang="en-US" dirty="0" err="1" smtClean="0"/>
              <a:t>mức</a:t>
            </a:r>
            <a:r>
              <a:rPr lang="en-US" altLang="en-US" dirty="0" smtClean="0"/>
              <a:t> </a:t>
            </a:r>
            <a:r>
              <a:rPr lang="en-US" altLang="en-US" dirty="0" err="1" smtClean="0"/>
              <a:t>phân</a:t>
            </a:r>
            <a:r>
              <a:rPr lang="en-US" altLang="en-US" dirty="0" smtClean="0"/>
              <a:t> </a:t>
            </a:r>
            <a:r>
              <a:rPr lang="en-US" altLang="en-US" dirty="0" err="1" smtClean="0"/>
              <a:t>tích</a:t>
            </a:r>
            <a:r>
              <a:rPr lang="en-US" altLang="en-US" dirty="0" smtClean="0"/>
              <a:t> (analysis)</a:t>
            </a:r>
            <a:endParaRPr lang="en-US" altLang="en-US" dirty="0" smtClean="0"/>
          </a:p>
          <a:p>
            <a:pPr lvl="1"/>
            <a:r>
              <a:rPr lang="en-US" altLang="en-US" dirty="0" err="1" smtClean="0"/>
              <a:t>Biểu</a:t>
            </a:r>
            <a:r>
              <a:rPr lang="en-US" altLang="en-US" dirty="0" smtClean="0"/>
              <a:t> </a:t>
            </a:r>
            <a:r>
              <a:rPr lang="en-US" altLang="en-US" dirty="0" err="1" smtClean="0"/>
              <a:t>diễn</a:t>
            </a:r>
            <a:r>
              <a:rPr lang="en-US" altLang="en-US" dirty="0" smtClean="0"/>
              <a:t> ở </a:t>
            </a:r>
            <a:r>
              <a:rPr lang="en-US" altLang="en-US" dirty="0" err="1" smtClean="0"/>
              <a:t>mức</a:t>
            </a:r>
            <a:r>
              <a:rPr lang="en-US" altLang="en-US" dirty="0" smtClean="0"/>
              <a:t> </a:t>
            </a:r>
            <a:r>
              <a:rPr lang="en-US" altLang="en-US" dirty="0" err="1" smtClean="0"/>
              <a:t>thiết</a:t>
            </a:r>
            <a:r>
              <a:rPr lang="en-US" altLang="en-US" dirty="0" smtClean="0"/>
              <a:t> </a:t>
            </a:r>
            <a:r>
              <a:rPr lang="en-US" altLang="en-US" dirty="0" err="1" smtClean="0"/>
              <a:t>kế</a:t>
            </a:r>
            <a:r>
              <a:rPr lang="en-US" altLang="en-US" dirty="0" smtClean="0"/>
              <a:t> chi </a:t>
            </a:r>
            <a:r>
              <a:rPr lang="en-US" altLang="en-US" dirty="0" err="1" smtClean="0"/>
              <a:t>tiết</a:t>
            </a:r>
            <a:r>
              <a:rPr lang="en-US" altLang="en-US" dirty="0" smtClean="0"/>
              <a:t> (design)</a:t>
            </a:r>
            <a:endParaRPr lang="en-US" altLang="en-US" dirty="0" smtClean="0"/>
          </a:p>
          <a:p>
            <a:endParaRPr lang="en-US" altLang="en-US" dirty="0"/>
          </a:p>
          <a:p>
            <a:pPr marL="0" indent="0">
              <a:buNone/>
            </a:pPr>
            <a:endParaRPr lang="en-US" dirty="0" smtClean="0"/>
          </a:p>
        </p:txBody>
      </p:sp>
      <p:sp>
        <p:nvSpPr>
          <p:cNvPr id="4" name="Slide Number Placeholder 3"/>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z="3600" spc="10" dirty="0"/>
              <a:t>Biểu </a:t>
            </a:r>
            <a:r>
              <a:rPr sz="3600" spc="170" dirty="0"/>
              <a:t>đồ</a:t>
            </a:r>
            <a:r>
              <a:rPr sz="3600" spc="-735" dirty="0"/>
              <a:t> </a:t>
            </a:r>
            <a:r>
              <a:rPr sz="3600" spc="215" dirty="0"/>
              <a:t>lớp</a:t>
            </a:r>
            <a:endParaRPr sz="3600" spc="215" dirty="0"/>
          </a:p>
        </p:txBody>
      </p:sp>
      <p:sp>
        <p:nvSpPr>
          <p:cNvPr id="5" name="object 5"/>
          <p:cNvSpPr txBox="1">
            <a:spLocks noGrp="1"/>
          </p:cNvSpPr>
          <p:nvPr>
            <p:ph type="sldNum" sz="quarter" idx="12"/>
          </p:nvPr>
        </p:nvSpPr>
        <p:spPr>
          <a:prstGeom prst="rect">
            <a:avLst/>
          </a:prstGeom>
        </p:spPr>
        <p:txBody>
          <a:bodyPr vert="horz" wrap="square" lIns="0" tIns="6350" rIns="0" bIns="0" rtlCol="0">
            <a:spAutoFit/>
          </a:bodyPr>
          <a:lstStyle/>
          <a:p>
            <a:pPr marL="40640">
              <a:lnSpc>
                <a:spcPct val="100000"/>
              </a:lnSpc>
              <a:spcBef>
                <a:spcPts val="50"/>
              </a:spcBef>
            </a:pPr>
            <a:fld id="{81D60167-4931-47E6-BA6A-407CBD079E47}" type="slidenum">
              <a:rPr spc="-90" dirty="0"/>
            </a:fld>
            <a:endParaRPr spc="-90" dirty="0"/>
          </a:p>
        </p:txBody>
      </p:sp>
      <p:graphicFrame>
        <p:nvGraphicFramePr>
          <p:cNvPr id="3" name="Content Placeholder 2"/>
          <p:cNvGraphicFramePr/>
          <p:nvPr>
            <p:ph idx="1"/>
          </p:nvPr>
        </p:nvGraphicFramePr>
        <p:xfrm>
          <a:off x="1373505" y="1417955"/>
          <a:ext cx="9816465" cy="5057775"/>
        </p:xfrm>
        <a:graphic>
          <a:graphicData uri="http://schemas.openxmlformats.org/presentationml/2006/ole">
            <mc:AlternateContent xmlns:mc="http://schemas.openxmlformats.org/markup-compatibility/2006">
              <mc:Choice xmlns:v="urn:schemas-microsoft-com:vml" Requires="v">
                <p:oleObj spid="_x0000_s6" name="" r:id="rId1" imgW="9610725" imgH="5857875" progId="Paint.Picture">
                  <p:embed/>
                </p:oleObj>
              </mc:Choice>
              <mc:Fallback>
                <p:oleObj name="" r:id="rId1" imgW="9610725" imgH="5857875" progId="Paint.Picture">
                  <p:embed/>
                  <p:pic>
                    <p:nvPicPr>
                      <p:cNvPr id="0" name="Picture 5"/>
                      <p:cNvPicPr/>
                      <p:nvPr/>
                    </p:nvPicPr>
                    <p:blipFill>
                      <a:blip r:embed="rId2"/>
                      <a:stretch>
                        <a:fillRect/>
                      </a:stretch>
                    </p:blipFill>
                    <p:spPr>
                      <a:xfrm>
                        <a:off x="1373505" y="1417955"/>
                        <a:ext cx="9816465" cy="5057775"/>
                      </a:xfrm>
                      <a:prstGeom prst="rect">
                        <a:avLst/>
                      </a:prstGeom>
                    </p:spPr>
                  </p:pic>
                </p:oleObj>
              </mc:Fallback>
            </mc:AlternateContent>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z="3600" spc="10" dirty="0"/>
              <a:t>Biểu </a:t>
            </a:r>
            <a:r>
              <a:rPr sz="3600" spc="170" dirty="0"/>
              <a:t>đồ</a:t>
            </a:r>
            <a:r>
              <a:rPr sz="3600" spc="-735" dirty="0"/>
              <a:t> </a:t>
            </a:r>
            <a:r>
              <a:rPr sz="3600" spc="215" dirty="0"/>
              <a:t>lớp</a:t>
            </a:r>
            <a:endParaRPr sz="3600" spc="215" dirty="0"/>
          </a:p>
        </p:txBody>
      </p:sp>
      <p:sp>
        <p:nvSpPr>
          <p:cNvPr id="5" name="object 5"/>
          <p:cNvSpPr txBox="1">
            <a:spLocks noGrp="1"/>
          </p:cNvSpPr>
          <p:nvPr>
            <p:ph type="sldNum" sz="quarter" idx="12"/>
          </p:nvPr>
        </p:nvSpPr>
        <p:spPr>
          <a:prstGeom prst="rect">
            <a:avLst/>
          </a:prstGeom>
        </p:spPr>
        <p:txBody>
          <a:bodyPr vert="horz" wrap="square" lIns="0" tIns="6350" rIns="0" bIns="0" rtlCol="0">
            <a:spAutoFit/>
          </a:bodyPr>
          <a:lstStyle/>
          <a:p>
            <a:pPr marL="40640">
              <a:lnSpc>
                <a:spcPct val="100000"/>
              </a:lnSpc>
              <a:spcBef>
                <a:spcPts val="50"/>
              </a:spcBef>
            </a:pPr>
            <a:fld id="{81D60167-4931-47E6-BA6A-407CBD079E47}" type="slidenum">
              <a:rPr spc="-90" dirty="0"/>
            </a:fld>
            <a:endParaRPr spc="-90" dirty="0"/>
          </a:p>
        </p:txBody>
      </p:sp>
      <p:pic>
        <p:nvPicPr>
          <p:cNvPr id="7" name="Picture 3"/>
          <p:cNvPicPr>
            <a:picLocks noChangeAspect="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2075180" y="1589405"/>
            <a:ext cx="8630920" cy="474535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gn="ctr">
              <a:lnSpc>
                <a:spcPct val="100000"/>
              </a:lnSpc>
              <a:spcBef>
                <a:spcPts val="105"/>
              </a:spcBef>
            </a:pPr>
            <a:r>
              <a:rPr sz="3600" spc="10" dirty="0"/>
              <a:t>Biểu </a:t>
            </a:r>
            <a:r>
              <a:rPr sz="3600" spc="170" dirty="0"/>
              <a:t>đồ</a:t>
            </a:r>
            <a:r>
              <a:rPr sz="3600" spc="-735" dirty="0"/>
              <a:t> </a:t>
            </a:r>
            <a:r>
              <a:rPr sz="3600" spc="215" dirty="0"/>
              <a:t>lớp</a:t>
            </a:r>
            <a:endParaRPr sz="3600" spc="215" dirty="0"/>
          </a:p>
        </p:txBody>
      </p:sp>
      <p:sp>
        <p:nvSpPr>
          <p:cNvPr id="5" name="object 5"/>
          <p:cNvSpPr txBox="1">
            <a:spLocks noGrp="1"/>
          </p:cNvSpPr>
          <p:nvPr>
            <p:ph type="sldNum" sz="quarter" idx="12"/>
          </p:nvPr>
        </p:nvSpPr>
        <p:spPr>
          <a:prstGeom prst="rect">
            <a:avLst/>
          </a:prstGeom>
        </p:spPr>
        <p:txBody>
          <a:bodyPr vert="horz" wrap="square" lIns="0" tIns="6350" rIns="0" bIns="0" rtlCol="0">
            <a:spAutoFit/>
          </a:bodyPr>
          <a:lstStyle/>
          <a:p>
            <a:pPr marL="40640">
              <a:lnSpc>
                <a:spcPct val="100000"/>
              </a:lnSpc>
              <a:spcBef>
                <a:spcPts val="50"/>
              </a:spcBef>
            </a:pPr>
            <a:fld id="{81D60167-4931-47E6-BA6A-407CBD079E47}" type="slidenum">
              <a:rPr spc="-90" dirty="0"/>
            </a:fld>
            <a:endParaRPr spc="-90" dirty="0"/>
          </a:p>
        </p:txBody>
      </p:sp>
      <p:graphicFrame>
        <p:nvGraphicFramePr>
          <p:cNvPr id="7" name="Content Placeholder 6"/>
          <p:cNvGraphicFramePr>
            <a:graphicFrameLocks noChangeAspect="1"/>
          </p:cNvGraphicFramePr>
          <p:nvPr>
            <p:ph idx="1"/>
          </p:nvPr>
        </p:nvGraphicFramePr>
        <p:xfrm>
          <a:off x="1358900" y="1199515"/>
          <a:ext cx="10068560" cy="5377815"/>
        </p:xfrm>
        <a:graphic>
          <a:graphicData uri="http://schemas.openxmlformats.org/presentationml/2006/ole">
            <mc:AlternateContent xmlns:mc="http://schemas.openxmlformats.org/markup-compatibility/2006">
              <mc:Choice xmlns:v="urn:schemas-microsoft-com:vml" Requires="v">
                <p:oleObj spid="_x0000_s8" name="" r:id="rId1" imgW="9077325" imgH="4848225" progId="Paint.Picture">
                  <p:embed/>
                </p:oleObj>
              </mc:Choice>
              <mc:Fallback>
                <p:oleObj name="" r:id="rId1" imgW="9077325" imgH="4848225" progId="Paint.Picture">
                  <p:embed/>
                  <p:pic>
                    <p:nvPicPr>
                      <p:cNvPr id="0" name="Picture 7"/>
                      <p:cNvPicPr/>
                      <p:nvPr/>
                    </p:nvPicPr>
                    <p:blipFill>
                      <a:blip r:embed="rId2"/>
                      <a:stretch>
                        <a:fillRect/>
                      </a:stretch>
                    </p:blipFill>
                    <p:spPr>
                      <a:xfrm>
                        <a:off x="1358900" y="1199515"/>
                        <a:ext cx="10068560" cy="5377815"/>
                      </a:xfrm>
                      <a:prstGeom prst="rect">
                        <a:avLst/>
                      </a:prstGeom>
                    </p:spPr>
                  </p:pic>
                </p:oleObj>
              </mc:Fallback>
            </mc:AlternateContent>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39265" y="370205"/>
            <a:ext cx="3775710" cy="567055"/>
          </a:xfrm>
          <a:prstGeom prst="rect">
            <a:avLst/>
          </a:prstGeom>
        </p:spPr>
        <p:txBody>
          <a:bodyPr vert="horz" wrap="square" lIns="0" tIns="13335" rIns="0" bIns="0" rtlCol="0">
            <a:spAutoFit/>
          </a:bodyPr>
          <a:lstStyle/>
          <a:p>
            <a:pPr marL="12700">
              <a:lnSpc>
                <a:spcPct val="100000"/>
              </a:lnSpc>
              <a:spcBef>
                <a:spcPts val="105"/>
              </a:spcBef>
            </a:pPr>
            <a:r>
              <a:rPr sz="3600" spc="10" dirty="0"/>
              <a:t>Biểu </a:t>
            </a:r>
            <a:r>
              <a:rPr sz="3600" spc="170" dirty="0"/>
              <a:t>đồ</a:t>
            </a:r>
            <a:r>
              <a:rPr sz="3600" spc="-735" dirty="0"/>
              <a:t> </a:t>
            </a:r>
            <a:r>
              <a:rPr sz="3600" spc="215" dirty="0"/>
              <a:t>lớp</a:t>
            </a:r>
            <a:endParaRPr sz="3600" spc="215" dirty="0"/>
          </a:p>
        </p:txBody>
      </p:sp>
      <p:sp>
        <p:nvSpPr>
          <p:cNvPr id="5" name="object 5"/>
          <p:cNvSpPr txBox="1">
            <a:spLocks noGrp="1"/>
          </p:cNvSpPr>
          <p:nvPr>
            <p:ph type="sldNum" sz="quarter" idx="7"/>
          </p:nvPr>
        </p:nvSpPr>
        <p:spPr>
          <a:xfrm>
            <a:off x="8737600" y="6245225"/>
            <a:ext cx="2844800" cy="221615"/>
          </a:xfrm>
          <a:prstGeom prst="rect">
            <a:avLst/>
          </a:prstGeom>
        </p:spPr>
        <p:txBody>
          <a:bodyPr vert="horz" wrap="square" lIns="0" tIns="6350" rIns="0" bIns="0" rtlCol="0">
            <a:spAutoFit/>
          </a:bodyPr>
          <a:lstStyle/>
          <a:p>
            <a:pPr marL="40640">
              <a:lnSpc>
                <a:spcPct val="100000"/>
              </a:lnSpc>
              <a:spcBef>
                <a:spcPts val="50"/>
              </a:spcBef>
            </a:pPr>
            <a:fld id="{81D60167-4931-47E6-BA6A-407CBD079E47}" type="slidenum">
              <a:rPr spc="-90" dirty="0"/>
            </a:fld>
            <a:endParaRPr spc="-90" dirty="0"/>
          </a:p>
        </p:txBody>
      </p:sp>
      <p:graphicFrame>
        <p:nvGraphicFramePr>
          <p:cNvPr id="4" name="object 4"/>
          <p:cNvGraphicFramePr>
            <a:graphicFrameLocks noGrp="1"/>
          </p:cNvGraphicFramePr>
          <p:nvPr/>
        </p:nvGraphicFramePr>
        <p:xfrm>
          <a:off x="4667122" y="2091816"/>
          <a:ext cx="2477770" cy="3474720"/>
        </p:xfrm>
        <a:graphic>
          <a:graphicData uri="http://schemas.openxmlformats.org/drawingml/2006/table">
            <a:tbl>
              <a:tblPr firstRow="1" bandRow="1">
                <a:tableStyleId>{2D5ABB26-0587-4C30-8999-92F81FD0307C}</a:tableStyleId>
              </a:tblPr>
              <a:tblGrid>
                <a:gridCol w="2477770"/>
              </a:tblGrid>
              <a:tr h="344170">
                <a:tc>
                  <a:txBody>
                    <a:bodyPr/>
                    <a:lstStyle/>
                    <a:p>
                      <a:pPr marL="788035">
                        <a:lnSpc>
                          <a:spcPct val="100000"/>
                        </a:lnSpc>
                        <a:spcBef>
                          <a:spcPts val="485"/>
                        </a:spcBef>
                      </a:pPr>
                      <a:r>
                        <a:rPr sz="1700" dirty="0">
                          <a:latin typeface="Arial" panose="020B0604020202020204"/>
                          <a:cs typeface="Arial" panose="020B0604020202020204"/>
                        </a:rPr>
                        <a:t>Professor</a:t>
                      </a:r>
                      <a:endParaRPr sz="1700">
                        <a:latin typeface="Arial" panose="020B0604020202020204"/>
                        <a:cs typeface="Arial" panose="020B0604020202020204"/>
                      </a:endParaRPr>
                    </a:p>
                  </a:txBody>
                  <a:tcPr marL="0" marR="0" marT="61594" marB="0">
                    <a:lnL w="3175">
                      <a:solidFill>
                        <a:srgbClr val="990033"/>
                      </a:solidFill>
                      <a:prstDash val="solid"/>
                    </a:lnL>
                    <a:lnR w="3175">
                      <a:solidFill>
                        <a:srgbClr val="990033"/>
                      </a:solidFill>
                      <a:prstDash val="solid"/>
                    </a:lnR>
                    <a:lnT w="3175">
                      <a:solidFill>
                        <a:srgbClr val="990033"/>
                      </a:solidFill>
                      <a:prstDash val="solid"/>
                    </a:lnT>
                    <a:lnB w="3175">
                      <a:solidFill>
                        <a:srgbClr val="990033"/>
                      </a:solidFill>
                      <a:prstDash val="solid"/>
                    </a:lnB>
                    <a:solidFill>
                      <a:srgbClr val="FFFFCC"/>
                    </a:solidFill>
                  </a:tcPr>
                </a:tc>
              </a:tr>
              <a:tr h="1707515">
                <a:tc>
                  <a:txBody>
                    <a:bodyPr/>
                    <a:lstStyle/>
                    <a:p>
                      <a:pPr marL="175260" indent="-125095">
                        <a:lnSpc>
                          <a:spcPct val="100000"/>
                        </a:lnSpc>
                        <a:spcBef>
                          <a:spcPts val="225"/>
                        </a:spcBef>
                        <a:buChar char="-"/>
                        <a:tabLst>
                          <a:tab pos="175260" algn="l"/>
                        </a:tabLst>
                      </a:pPr>
                      <a:r>
                        <a:rPr sz="1600" spc="-5" dirty="0">
                          <a:latin typeface="Arial" panose="020B0604020202020204"/>
                          <a:cs typeface="Arial" panose="020B0604020202020204"/>
                        </a:rPr>
                        <a:t>name</a:t>
                      </a:r>
                      <a:endParaRPr sz="1600">
                        <a:latin typeface="Arial" panose="020B0604020202020204"/>
                        <a:cs typeface="Arial" panose="020B0604020202020204"/>
                      </a:endParaRPr>
                    </a:p>
                    <a:p>
                      <a:pPr marL="175260" indent="-125095">
                        <a:lnSpc>
                          <a:spcPct val="100000"/>
                        </a:lnSpc>
                        <a:spcBef>
                          <a:spcPts val="20"/>
                        </a:spcBef>
                        <a:buChar char="-"/>
                        <a:tabLst>
                          <a:tab pos="175260" algn="l"/>
                        </a:tabLst>
                      </a:pPr>
                      <a:r>
                        <a:rPr sz="1600" spc="-5" dirty="0">
                          <a:latin typeface="Arial" panose="020B0604020202020204"/>
                          <a:cs typeface="Arial" panose="020B0604020202020204"/>
                        </a:rPr>
                        <a:t>employeeID :</a:t>
                      </a:r>
                      <a:r>
                        <a:rPr sz="1600" spc="10" dirty="0">
                          <a:latin typeface="Arial" panose="020B0604020202020204"/>
                          <a:cs typeface="Arial" panose="020B0604020202020204"/>
                        </a:rPr>
                        <a:t> </a:t>
                      </a:r>
                      <a:r>
                        <a:rPr sz="1600" spc="-5" dirty="0">
                          <a:latin typeface="Arial" panose="020B0604020202020204"/>
                          <a:cs typeface="Arial" panose="020B0604020202020204"/>
                        </a:rPr>
                        <a:t>UniqueId</a:t>
                      </a:r>
                      <a:endParaRPr sz="1600">
                        <a:latin typeface="Arial" panose="020B0604020202020204"/>
                        <a:cs typeface="Arial" panose="020B0604020202020204"/>
                      </a:endParaRPr>
                    </a:p>
                    <a:p>
                      <a:pPr marL="175260" indent="-125095">
                        <a:lnSpc>
                          <a:spcPct val="100000"/>
                        </a:lnSpc>
                        <a:spcBef>
                          <a:spcPts val="15"/>
                        </a:spcBef>
                        <a:buChar char="-"/>
                        <a:tabLst>
                          <a:tab pos="175260" algn="l"/>
                        </a:tabLst>
                      </a:pPr>
                      <a:r>
                        <a:rPr sz="1600" spc="-5" dirty="0">
                          <a:latin typeface="Arial" panose="020B0604020202020204"/>
                          <a:cs typeface="Arial" panose="020B0604020202020204"/>
                        </a:rPr>
                        <a:t>hireDate</a:t>
                      </a:r>
                      <a:endParaRPr sz="1600">
                        <a:latin typeface="Arial" panose="020B0604020202020204"/>
                        <a:cs typeface="Arial" panose="020B0604020202020204"/>
                      </a:endParaRPr>
                    </a:p>
                    <a:p>
                      <a:pPr marL="175260" indent="-125095">
                        <a:lnSpc>
                          <a:spcPct val="100000"/>
                        </a:lnSpc>
                        <a:spcBef>
                          <a:spcPts val="20"/>
                        </a:spcBef>
                        <a:buChar char="-"/>
                        <a:tabLst>
                          <a:tab pos="175260" algn="l"/>
                        </a:tabLst>
                      </a:pPr>
                      <a:r>
                        <a:rPr sz="1600" spc="-5" dirty="0">
                          <a:latin typeface="Arial" panose="020B0604020202020204"/>
                          <a:cs typeface="Arial" panose="020B0604020202020204"/>
                        </a:rPr>
                        <a:t>status</a:t>
                      </a:r>
                      <a:endParaRPr sz="1600">
                        <a:latin typeface="Arial" panose="020B0604020202020204"/>
                        <a:cs typeface="Arial" panose="020B0604020202020204"/>
                      </a:endParaRPr>
                    </a:p>
                    <a:p>
                      <a:pPr marL="175260" indent="-125095">
                        <a:lnSpc>
                          <a:spcPct val="100000"/>
                        </a:lnSpc>
                        <a:spcBef>
                          <a:spcPts val="20"/>
                        </a:spcBef>
                        <a:buChar char="-"/>
                        <a:tabLst>
                          <a:tab pos="175260" algn="l"/>
                        </a:tabLst>
                      </a:pPr>
                      <a:r>
                        <a:rPr sz="1600" spc="-5" dirty="0">
                          <a:latin typeface="Arial" panose="020B0604020202020204"/>
                          <a:cs typeface="Arial" panose="020B0604020202020204"/>
                        </a:rPr>
                        <a:t>discipline</a:t>
                      </a:r>
                      <a:endParaRPr sz="1600">
                        <a:latin typeface="Arial" panose="020B0604020202020204"/>
                        <a:cs typeface="Arial" panose="020B0604020202020204"/>
                      </a:endParaRPr>
                    </a:p>
                    <a:p>
                      <a:pPr marL="175260" indent="-125095">
                        <a:lnSpc>
                          <a:spcPct val="100000"/>
                        </a:lnSpc>
                        <a:spcBef>
                          <a:spcPts val="15"/>
                        </a:spcBef>
                        <a:buChar char="-"/>
                        <a:tabLst>
                          <a:tab pos="175260" algn="l"/>
                        </a:tabLst>
                      </a:pPr>
                      <a:r>
                        <a:rPr sz="1600" spc="-5" dirty="0">
                          <a:latin typeface="Arial" panose="020B0604020202020204"/>
                          <a:cs typeface="Arial" panose="020B0604020202020204"/>
                        </a:rPr>
                        <a:t>maxLoad</a:t>
                      </a:r>
                      <a:endParaRPr sz="1600">
                        <a:latin typeface="Arial" panose="020B0604020202020204"/>
                        <a:cs typeface="Arial" panose="020B0604020202020204"/>
                      </a:endParaRPr>
                    </a:p>
                  </a:txBody>
                  <a:tcPr marL="0" marR="0" marT="28575" marB="0">
                    <a:lnL w="3175">
                      <a:solidFill>
                        <a:srgbClr val="990033"/>
                      </a:solidFill>
                      <a:prstDash val="solid"/>
                    </a:lnL>
                    <a:lnR w="3175">
                      <a:solidFill>
                        <a:srgbClr val="990033"/>
                      </a:solidFill>
                      <a:prstDash val="solid"/>
                    </a:lnR>
                    <a:lnT w="3175">
                      <a:solidFill>
                        <a:srgbClr val="990033"/>
                      </a:solidFill>
                      <a:prstDash val="solid"/>
                    </a:lnT>
                    <a:lnB w="3175">
                      <a:solidFill>
                        <a:srgbClr val="990033"/>
                      </a:solidFill>
                      <a:prstDash val="solid"/>
                    </a:lnB>
                    <a:solidFill>
                      <a:srgbClr val="FFFFCC"/>
                    </a:solidFill>
                  </a:tcPr>
                </a:tc>
              </a:tr>
              <a:tr h="1423035">
                <a:tc>
                  <a:txBody>
                    <a:bodyPr/>
                    <a:lstStyle/>
                    <a:p>
                      <a:pPr marL="50165">
                        <a:lnSpc>
                          <a:spcPct val="100000"/>
                        </a:lnSpc>
                        <a:spcBef>
                          <a:spcPts val="350"/>
                        </a:spcBef>
                      </a:pPr>
                      <a:r>
                        <a:rPr sz="1600" spc="-5" dirty="0">
                          <a:latin typeface="Arial" panose="020B0604020202020204"/>
                          <a:cs typeface="Arial" panose="020B0604020202020204"/>
                        </a:rPr>
                        <a:t>+</a:t>
                      </a:r>
                      <a:r>
                        <a:rPr sz="1600" spc="5" dirty="0">
                          <a:latin typeface="Arial" panose="020B0604020202020204"/>
                          <a:cs typeface="Arial" panose="020B0604020202020204"/>
                        </a:rPr>
                        <a:t> </a:t>
                      </a:r>
                      <a:r>
                        <a:rPr sz="1600" spc="-5" dirty="0">
                          <a:latin typeface="Arial" panose="020B0604020202020204"/>
                          <a:cs typeface="Arial" panose="020B0604020202020204"/>
                        </a:rPr>
                        <a:t>submitFinalGrade()</a:t>
                      </a:r>
                      <a:endParaRPr sz="1600">
                        <a:latin typeface="Arial" panose="020B0604020202020204"/>
                        <a:cs typeface="Arial" panose="020B0604020202020204"/>
                      </a:endParaRPr>
                    </a:p>
                    <a:p>
                      <a:pPr marL="50165">
                        <a:lnSpc>
                          <a:spcPct val="100000"/>
                        </a:lnSpc>
                        <a:spcBef>
                          <a:spcPts val="20"/>
                        </a:spcBef>
                      </a:pPr>
                      <a:r>
                        <a:rPr sz="1600" spc="-5" dirty="0">
                          <a:latin typeface="Arial" panose="020B0604020202020204"/>
                          <a:cs typeface="Arial" panose="020B0604020202020204"/>
                        </a:rPr>
                        <a:t>+</a:t>
                      </a:r>
                      <a:r>
                        <a:rPr sz="1600" spc="-10" dirty="0">
                          <a:latin typeface="Arial" panose="020B0604020202020204"/>
                          <a:cs typeface="Arial" panose="020B0604020202020204"/>
                        </a:rPr>
                        <a:t> </a:t>
                      </a:r>
                      <a:r>
                        <a:rPr sz="1600" spc="-5" dirty="0">
                          <a:latin typeface="Arial" panose="020B0604020202020204"/>
                          <a:cs typeface="Arial" panose="020B0604020202020204"/>
                        </a:rPr>
                        <a:t>acceptCourseOffering()</a:t>
                      </a:r>
                      <a:endParaRPr sz="1600">
                        <a:latin typeface="Arial" panose="020B0604020202020204"/>
                        <a:cs typeface="Arial" panose="020B0604020202020204"/>
                      </a:endParaRPr>
                    </a:p>
                    <a:p>
                      <a:pPr marL="50165">
                        <a:lnSpc>
                          <a:spcPct val="100000"/>
                        </a:lnSpc>
                        <a:spcBef>
                          <a:spcPts val="15"/>
                        </a:spcBef>
                      </a:pPr>
                      <a:r>
                        <a:rPr sz="1600" spc="-5" dirty="0">
                          <a:latin typeface="Arial" panose="020B0604020202020204"/>
                          <a:cs typeface="Arial" panose="020B0604020202020204"/>
                        </a:rPr>
                        <a:t>+</a:t>
                      </a:r>
                      <a:r>
                        <a:rPr sz="1600" spc="5" dirty="0">
                          <a:latin typeface="Arial" panose="020B0604020202020204"/>
                          <a:cs typeface="Arial" panose="020B0604020202020204"/>
                        </a:rPr>
                        <a:t> </a:t>
                      </a:r>
                      <a:r>
                        <a:rPr sz="1600" spc="-5" dirty="0">
                          <a:latin typeface="Arial" panose="020B0604020202020204"/>
                          <a:cs typeface="Arial" panose="020B0604020202020204"/>
                        </a:rPr>
                        <a:t>setMaxLoad()</a:t>
                      </a:r>
                      <a:endParaRPr sz="1600">
                        <a:latin typeface="Arial" panose="020B0604020202020204"/>
                        <a:cs typeface="Arial" panose="020B0604020202020204"/>
                      </a:endParaRPr>
                    </a:p>
                    <a:p>
                      <a:pPr marL="50165">
                        <a:lnSpc>
                          <a:spcPct val="100000"/>
                        </a:lnSpc>
                        <a:spcBef>
                          <a:spcPts val="25"/>
                        </a:spcBef>
                      </a:pPr>
                      <a:r>
                        <a:rPr sz="1600" spc="-5" dirty="0">
                          <a:latin typeface="Arial" panose="020B0604020202020204"/>
                          <a:cs typeface="Arial" panose="020B0604020202020204"/>
                        </a:rPr>
                        <a:t>+</a:t>
                      </a:r>
                      <a:r>
                        <a:rPr sz="1600" spc="5" dirty="0">
                          <a:latin typeface="Arial" panose="020B0604020202020204"/>
                          <a:cs typeface="Arial" panose="020B0604020202020204"/>
                        </a:rPr>
                        <a:t> </a:t>
                      </a:r>
                      <a:r>
                        <a:rPr sz="1600" spc="-5" dirty="0">
                          <a:latin typeface="Arial" panose="020B0604020202020204"/>
                          <a:cs typeface="Arial" panose="020B0604020202020204"/>
                        </a:rPr>
                        <a:t>takeSabbatical()</a:t>
                      </a:r>
                      <a:endParaRPr sz="1600">
                        <a:latin typeface="Arial" panose="020B0604020202020204"/>
                        <a:cs typeface="Arial" panose="020B0604020202020204"/>
                      </a:endParaRPr>
                    </a:p>
                    <a:p>
                      <a:pPr marL="50165">
                        <a:lnSpc>
                          <a:spcPct val="100000"/>
                        </a:lnSpc>
                      </a:pPr>
                      <a:r>
                        <a:rPr sz="1600" spc="-5" dirty="0">
                          <a:latin typeface="Arial" panose="020B0604020202020204"/>
                          <a:cs typeface="Arial" panose="020B0604020202020204"/>
                        </a:rPr>
                        <a:t>+</a:t>
                      </a:r>
                      <a:r>
                        <a:rPr sz="1600" spc="5" dirty="0">
                          <a:latin typeface="Arial" panose="020B0604020202020204"/>
                          <a:cs typeface="Arial" panose="020B0604020202020204"/>
                        </a:rPr>
                        <a:t> </a:t>
                      </a:r>
                      <a:r>
                        <a:rPr sz="1600" spc="-5" dirty="0">
                          <a:latin typeface="Arial" panose="020B0604020202020204"/>
                          <a:cs typeface="Arial" panose="020B0604020202020204"/>
                        </a:rPr>
                        <a:t>teachClass()</a:t>
                      </a:r>
                      <a:endParaRPr sz="1600">
                        <a:latin typeface="Arial" panose="020B0604020202020204"/>
                        <a:cs typeface="Arial" panose="020B0604020202020204"/>
                      </a:endParaRPr>
                    </a:p>
                  </a:txBody>
                  <a:tcPr marL="0" marR="0" marT="44450" marB="0">
                    <a:lnL w="3175">
                      <a:solidFill>
                        <a:srgbClr val="990033"/>
                      </a:solidFill>
                      <a:prstDash val="solid"/>
                    </a:lnL>
                    <a:lnR w="3175">
                      <a:solidFill>
                        <a:srgbClr val="990033"/>
                      </a:solidFill>
                      <a:prstDash val="solid"/>
                    </a:lnR>
                    <a:lnT w="3175">
                      <a:solidFill>
                        <a:srgbClr val="990033"/>
                      </a:solidFill>
                      <a:prstDash val="solid"/>
                    </a:lnT>
                    <a:lnB w="3175">
                      <a:solidFill>
                        <a:srgbClr val="990033"/>
                      </a:solidFill>
                      <a:prstDash val="solid"/>
                    </a:lnB>
                    <a:solidFill>
                      <a:srgbClr val="FFFFCC"/>
                    </a:solidFill>
                  </a:tcP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39417" y="307479"/>
            <a:ext cx="3625850" cy="567055"/>
          </a:xfrm>
          <a:prstGeom prst="rect">
            <a:avLst/>
          </a:prstGeom>
        </p:spPr>
        <p:txBody>
          <a:bodyPr vert="horz" wrap="square" lIns="0" tIns="13335" rIns="0" bIns="0" rtlCol="0">
            <a:spAutoFit/>
          </a:bodyPr>
          <a:lstStyle/>
          <a:p>
            <a:pPr marL="12700">
              <a:lnSpc>
                <a:spcPct val="100000"/>
              </a:lnSpc>
              <a:spcBef>
                <a:spcPts val="105"/>
              </a:spcBef>
            </a:pPr>
            <a:r>
              <a:rPr sz="3600" spc="140" dirty="0"/>
              <a:t>Chỉ</a:t>
            </a:r>
            <a:r>
              <a:rPr sz="3600" spc="-335" dirty="0"/>
              <a:t> </a:t>
            </a:r>
            <a:r>
              <a:rPr sz="3600" spc="170" dirty="0"/>
              <a:t>định</a:t>
            </a:r>
            <a:r>
              <a:rPr sz="3600" spc="-350" dirty="0"/>
              <a:t> </a:t>
            </a:r>
            <a:r>
              <a:rPr sz="3600" spc="-80" dirty="0"/>
              <a:t>truy</a:t>
            </a:r>
            <a:r>
              <a:rPr sz="3600" spc="-325" dirty="0"/>
              <a:t> </a:t>
            </a:r>
            <a:r>
              <a:rPr sz="3600" spc="295" dirty="0"/>
              <a:t>cập</a:t>
            </a:r>
            <a:endParaRPr sz="3600" spc="295" dirty="0"/>
          </a:p>
        </p:txBody>
      </p:sp>
      <p:sp>
        <p:nvSpPr>
          <p:cNvPr id="5" name="object 5"/>
          <p:cNvSpPr txBox="1">
            <a:spLocks noGrp="1"/>
          </p:cNvSpPr>
          <p:nvPr>
            <p:ph type="sldNum" sz="quarter" idx="7"/>
          </p:nvPr>
        </p:nvSpPr>
        <p:spPr>
          <a:xfrm>
            <a:off x="8737600" y="6245225"/>
            <a:ext cx="2844800" cy="221615"/>
          </a:xfrm>
          <a:prstGeom prst="rect">
            <a:avLst/>
          </a:prstGeom>
        </p:spPr>
        <p:txBody>
          <a:bodyPr vert="horz" wrap="square" lIns="0" tIns="6350" rIns="0" bIns="0" rtlCol="0">
            <a:spAutoFit/>
          </a:bodyPr>
          <a:lstStyle/>
          <a:p>
            <a:pPr marL="40640">
              <a:lnSpc>
                <a:spcPct val="100000"/>
              </a:lnSpc>
              <a:spcBef>
                <a:spcPts val="50"/>
              </a:spcBef>
            </a:pPr>
            <a:fld id="{81D60167-4931-47E6-BA6A-407CBD079E47}" type="slidenum">
              <a:rPr spc="-90" dirty="0"/>
            </a:fld>
            <a:endParaRPr spc="-90" dirty="0"/>
          </a:p>
        </p:txBody>
      </p:sp>
      <p:sp>
        <p:nvSpPr>
          <p:cNvPr id="3" name="object 3"/>
          <p:cNvSpPr txBox="1"/>
          <p:nvPr/>
        </p:nvSpPr>
        <p:spPr>
          <a:xfrm>
            <a:off x="1951990" y="2349500"/>
            <a:ext cx="4025265" cy="1939925"/>
          </a:xfrm>
          <a:prstGeom prst="rect">
            <a:avLst/>
          </a:prstGeom>
        </p:spPr>
        <p:txBody>
          <a:bodyPr vert="horz" wrap="square" lIns="0" tIns="47625" rIns="0" bIns="0" rtlCol="0">
            <a:spAutoFit/>
          </a:bodyPr>
          <a:lstStyle/>
          <a:p>
            <a:pPr marL="286385" marR="5080" indent="-274320">
              <a:lnSpc>
                <a:spcPts val="2160"/>
              </a:lnSpc>
              <a:spcBef>
                <a:spcPts val="375"/>
              </a:spcBef>
              <a:buChar char="•"/>
              <a:tabLst>
                <a:tab pos="286385" algn="l"/>
                <a:tab pos="287020" algn="l"/>
              </a:tabLst>
            </a:pPr>
            <a:r>
              <a:rPr sz="2400" spc="-40" dirty="0">
                <a:solidFill>
                  <a:srgbClr val="585858"/>
                </a:solidFill>
                <a:latin typeface="Arial" panose="020B0604020202020204"/>
                <a:cs typeface="Arial" panose="020B0604020202020204"/>
              </a:rPr>
              <a:t>Trong </a:t>
            </a:r>
            <a:r>
              <a:rPr sz="2400" spc="10" dirty="0">
                <a:solidFill>
                  <a:srgbClr val="585858"/>
                </a:solidFill>
                <a:latin typeface="Arial" panose="020B0604020202020204"/>
                <a:cs typeface="Arial" panose="020B0604020202020204"/>
              </a:rPr>
              <a:t>biểu </a:t>
            </a:r>
            <a:r>
              <a:rPr sz="2400" spc="65" dirty="0">
                <a:solidFill>
                  <a:srgbClr val="585858"/>
                </a:solidFill>
                <a:latin typeface="Arial" panose="020B0604020202020204"/>
                <a:cs typeface="Arial" panose="020B0604020202020204"/>
              </a:rPr>
              <a:t>đồ </a:t>
            </a:r>
            <a:r>
              <a:rPr sz="2400" spc="-40" dirty="0">
                <a:solidFill>
                  <a:srgbClr val="585858"/>
                </a:solidFill>
                <a:latin typeface="Arial" panose="020B0604020202020204"/>
                <a:cs typeface="Arial" panose="020B0604020202020204"/>
              </a:rPr>
              <a:t>lớp, </a:t>
            </a:r>
            <a:r>
              <a:rPr sz="2400" spc="-5" dirty="0">
                <a:solidFill>
                  <a:srgbClr val="585858"/>
                </a:solidFill>
                <a:latin typeface="Arial" panose="020B0604020202020204"/>
                <a:cs typeface="Arial" panose="020B0604020202020204"/>
              </a:rPr>
              <a:t>dấu </a:t>
            </a:r>
            <a:r>
              <a:rPr sz="2400" b="1" spc="-110" dirty="0">
                <a:solidFill>
                  <a:srgbClr val="EE791F"/>
                </a:solidFill>
                <a:latin typeface="Arial" panose="020B0604020202020204"/>
                <a:cs typeface="Arial" panose="020B0604020202020204"/>
              </a:rPr>
              <a:t>– </a:t>
            </a:r>
            <a:r>
              <a:rPr sz="2400" b="1" spc="-110" dirty="0">
                <a:solidFill>
                  <a:srgbClr val="585858"/>
                </a:solidFill>
                <a:latin typeface="Arial" panose="020B0604020202020204"/>
                <a:cs typeface="Arial" panose="020B0604020202020204"/>
              </a:rPr>
              <a:t> </a:t>
            </a:r>
            <a:r>
              <a:rPr sz="2400" spc="-75" dirty="0">
                <a:solidFill>
                  <a:srgbClr val="585858"/>
                </a:solidFill>
                <a:latin typeface="Arial" panose="020B0604020202020204"/>
                <a:cs typeface="Arial" panose="020B0604020202020204"/>
              </a:rPr>
              <a:t>được </a:t>
            </a:r>
            <a:r>
              <a:rPr sz="2400" spc="-160" dirty="0">
                <a:solidFill>
                  <a:srgbClr val="585858"/>
                </a:solidFill>
                <a:latin typeface="Arial" panose="020B0604020202020204"/>
                <a:cs typeface="Arial" panose="020B0604020202020204"/>
              </a:rPr>
              <a:t>sử </a:t>
            </a:r>
            <a:r>
              <a:rPr sz="2400" spc="45" dirty="0">
                <a:solidFill>
                  <a:srgbClr val="585858"/>
                </a:solidFill>
                <a:latin typeface="Arial" panose="020B0604020202020204"/>
                <a:cs typeface="Arial" panose="020B0604020202020204"/>
              </a:rPr>
              <a:t>dụng </a:t>
            </a:r>
            <a:r>
              <a:rPr sz="2400" dirty="0">
                <a:solidFill>
                  <a:srgbClr val="585858"/>
                </a:solidFill>
                <a:latin typeface="Arial" panose="020B0604020202020204"/>
                <a:cs typeface="Arial" panose="020B0604020202020204"/>
              </a:rPr>
              <a:t>để </a:t>
            </a:r>
            <a:r>
              <a:rPr sz="2400" spc="25" dirty="0">
                <a:solidFill>
                  <a:srgbClr val="585858"/>
                </a:solidFill>
                <a:latin typeface="Arial" panose="020B0604020202020204"/>
                <a:cs typeface="Arial" panose="020B0604020202020204"/>
              </a:rPr>
              <a:t>thể </a:t>
            </a:r>
            <a:r>
              <a:rPr sz="2400" spc="5" dirty="0">
                <a:solidFill>
                  <a:srgbClr val="585858"/>
                </a:solidFill>
                <a:latin typeface="Arial" panose="020B0604020202020204"/>
                <a:cs typeface="Arial" panose="020B0604020202020204"/>
              </a:rPr>
              <a:t>hiện  </a:t>
            </a:r>
            <a:r>
              <a:rPr sz="2400" spc="-5" dirty="0">
                <a:solidFill>
                  <a:srgbClr val="585858"/>
                </a:solidFill>
                <a:latin typeface="Arial" panose="020B0604020202020204"/>
                <a:cs typeface="Arial" panose="020B0604020202020204"/>
              </a:rPr>
              <a:t>chỉ </a:t>
            </a:r>
            <a:r>
              <a:rPr sz="2400" spc="35" dirty="0">
                <a:solidFill>
                  <a:srgbClr val="585858"/>
                </a:solidFill>
                <a:latin typeface="Arial" panose="020B0604020202020204"/>
                <a:cs typeface="Arial" panose="020B0604020202020204"/>
              </a:rPr>
              <a:t>định truy </a:t>
            </a:r>
            <a:r>
              <a:rPr sz="2400" spc="-35" dirty="0">
                <a:solidFill>
                  <a:srgbClr val="585858"/>
                </a:solidFill>
                <a:latin typeface="Arial" panose="020B0604020202020204"/>
                <a:cs typeface="Arial" panose="020B0604020202020204"/>
              </a:rPr>
              <a:t>cập</a:t>
            </a:r>
            <a:r>
              <a:rPr sz="2400" spc="-160" dirty="0">
                <a:solidFill>
                  <a:srgbClr val="585858"/>
                </a:solidFill>
                <a:latin typeface="Arial" panose="020B0604020202020204"/>
                <a:cs typeface="Arial" panose="020B0604020202020204"/>
              </a:rPr>
              <a:t> </a:t>
            </a:r>
            <a:r>
              <a:rPr sz="2400" dirty="0">
                <a:solidFill>
                  <a:srgbClr val="585858"/>
                </a:solidFill>
                <a:latin typeface="Arial" panose="020B0604020202020204"/>
                <a:cs typeface="Arial" panose="020B0604020202020204"/>
              </a:rPr>
              <a:t>private</a:t>
            </a:r>
            <a:endParaRPr sz="2400">
              <a:latin typeface="Arial" panose="020B0604020202020204"/>
              <a:cs typeface="Arial" panose="020B0604020202020204"/>
            </a:endParaRPr>
          </a:p>
          <a:p>
            <a:pPr marL="286385" marR="35560" indent="-274320">
              <a:lnSpc>
                <a:spcPts val="2160"/>
              </a:lnSpc>
              <a:spcBef>
                <a:spcPts val="1800"/>
              </a:spcBef>
              <a:buChar char="•"/>
              <a:tabLst>
                <a:tab pos="286385" algn="l"/>
                <a:tab pos="287020" algn="l"/>
              </a:tabLst>
            </a:pPr>
            <a:r>
              <a:rPr sz="2400" spc="-40" dirty="0">
                <a:solidFill>
                  <a:srgbClr val="585858"/>
                </a:solidFill>
                <a:latin typeface="Arial" panose="020B0604020202020204"/>
                <a:cs typeface="Arial" panose="020B0604020202020204"/>
              </a:rPr>
              <a:t>Dấu </a:t>
            </a:r>
            <a:r>
              <a:rPr sz="2400" b="1" spc="245" dirty="0">
                <a:solidFill>
                  <a:srgbClr val="EE791F"/>
                </a:solidFill>
                <a:latin typeface="Arial" panose="020B0604020202020204"/>
                <a:cs typeface="Arial" panose="020B0604020202020204"/>
              </a:rPr>
              <a:t>+ </a:t>
            </a:r>
            <a:r>
              <a:rPr sz="2400" spc="-75" dirty="0">
                <a:solidFill>
                  <a:srgbClr val="585858"/>
                </a:solidFill>
                <a:latin typeface="Arial" panose="020B0604020202020204"/>
                <a:cs typeface="Arial" panose="020B0604020202020204"/>
              </a:rPr>
              <a:t>được </a:t>
            </a:r>
            <a:r>
              <a:rPr sz="2400" spc="-160" dirty="0">
                <a:solidFill>
                  <a:srgbClr val="585858"/>
                </a:solidFill>
                <a:latin typeface="Arial" panose="020B0604020202020204"/>
                <a:cs typeface="Arial" panose="020B0604020202020204"/>
              </a:rPr>
              <a:t>sử </a:t>
            </a:r>
            <a:r>
              <a:rPr sz="2400" spc="45" dirty="0">
                <a:solidFill>
                  <a:srgbClr val="585858"/>
                </a:solidFill>
                <a:latin typeface="Arial" panose="020B0604020202020204"/>
                <a:cs typeface="Arial" panose="020B0604020202020204"/>
              </a:rPr>
              <a:t>dụng </a:t>
            </a:r>
            <a:r>
              <a:rPr sz="2400" dirty="0">
                <a:solidFill>
                  <a:srgbClr val="585858"/>
                </a:solidFill>
                <a:latin typeface="Arial" panose="020B0604020202020204"/>
                <a:cs typeface="Arial" panose="020B0604020202020204"/>
              </a:rPr>
              <a:t>để  </a:t>
            </a:r>
            <a:r>
              <a:rPr sz="2400" spc="25" dirty="0">
                <a:solidFill>
                  <a:srgbClr val="585858"/>
                </a:solidFill>
                <a:latin typeface="Arial" panose="020B0604020202020204"/>
                <a:cs typeface="Arial" panose="020B0604020202020204"/>
              </a:rPr>
              <a:t>thể </a:t>
            </a:r>
            <a:r>
              <a:rPr sz="2400" dirty="0">
                <a:solidFill>
                  <a:srgbClr val="585858"/>
                </a:solidFill>
                <a:latin typeface="Arial" panose="020B0604020202020204"/>
                <a:cs typeface="Arial" panose="020B0604020202020204"/>
              </a:rPr>
              <a:t>hiện </a:t>
            </a:r>
            <a:r>
              <a:rPr sz="2400" spc="-5" dirty="0">
                <a:solidFill>
                  <a:srgbClr val="585858"/>
                </a:solidFill>
                <a:latin typeface="Arial" panose="020B0604020202020204"/>
                <a:cs typeface="Arial" panose="020B0604020202020204"/>
              </a:rPr>
              <a:t>chỉ </a:t>
            </a:r>
            <a:r>
              <a:rPr sz="2400" spc="30" dirty="0">
                <a:solidFill>
                  <a:srgbClr val="585858"/>
                </a:solidFill>
                <a:latin typeface="Arial" panose="020B0604020202020204"/>
                <a:cs typeface="Arial" panose="020B0604020202020204"/>
              </a:rPr>
              <a:t>định </a:t>
            </a:r>
            <a:r>
              <a:rPr sz="2400" spc="35" dirty="0">
                <a:solidFill>
                  <a:srgbClr val="585858"/>
                </a:solidFill>
                <a:latin typeface="Arial" panose="020B0604020202020204"/>
                <a:cs typeface="Arial" panose="020B0604020202020204"/>
              </a:rPr>
              <a:t>truy</a:t>
            </a:r>
            <a:r>
              <a:rPr sz="2400" spc="-125" dirty="0">
                <a:solidFill>
                  <a:srgbClr val="585858"/>
                </a:solidFill>
                <a:latin typeface="Arial" panose="020B0604020202020204"/>
                <a:cs typeface="Arial" panose="020B0604020202020204"/>
              </a:rPr>
              <a:t> </a:t>
            </a:r>
            <a:r>
              <a:rPr sz="2400" spc="-35" dirty="0">
                <a:solidFill>
                  <a:srgbClr val="585858"/>
                </a:solidFill>
                <a:latin typeface="Arial" panose="020B0604020202020204"/>
                <a:cs typeface="Arial" panose="020B0604020202020204"/>
              </a:rPr>
              <a:t>cập  </a:t>
            </a:r>
            <a:r>
              <a:rPr sz="2400" spc="25" dirty="0">
                <a:solidFill>
                  <a:srgbClr val="585858"/>
                </a:solidFill>
                <a:latin typeface="Arial" panose="020B0604020202020204"/>
                <a:cs typeface="Arial" panose="020B0604020202020204"/>
              </a:rPr>
              <a:t>public</a:t>
            </a:r>
            <a:endParaRPr sz="2400">
              <a:latin typeface="Arial" panose="020B0604020202020204"/>
              <a:cs typeface="Arial" panose="020B0604020202020204"/>
            </a:endParaRPr>
          </a:p>
        </p:txBody>
      </p:sp>
      <p:graphicFrame>
        <p:nvGraphicFramePr>
          <p:cNvPr id="4" name="object 4"/>
          <p:cNvGraphicFramePr>
            <a:graphicFrameLocks noGrp="1"/>
          </p:cNvGraphicFramePr>
          <p:nvPr/>
        </p:nvGraphicFramePr>
        <p:xfrm>
          <a:off x="6822947" y="1848611"/>
          <a:ext cx="2477770" cy="3474720"/>
        </p:xfrm>
        <a:graphic>
          <a:graphicData uri="http://schemas.openxmlformats.org/drawingml/2006/table">
            <a:tbl>
              <a:tblPr firstRow="1" bandRow="1">
                <a:tableStyleId>{2D5ABB26-0587-4C30-8999-92F81FD0307C}</a:tableStyleId>
              </a:tblPr>
              <a:tblGrid>
                <a:gridCol w="2477770"/>
              </a:tblGrid>
              <a:tr h="344170">
                <a:tc>
                  <a:txBody>
                    <a:bodyPr/>
                    <a:lstStyle/>
                    <a:p>
                      <a:pPr marL="788035">
                        <a:lnSpc>
                          <a:spcPct val="100000"/>
                        </a:lnSpc>
                        <a:spcBef>
                          <a:spcPts val="485"/>
                        </a:spcBef>
                      </a:pPr>
                      <a:r>
                        <a:rPr sz="1700" dirty="0">
                          <a:latin typeface="Arial" panose="020B0604020202020204"/>
                          <a:cs typeface="Arial" panose="020B0604020202020204"/>
                        </a:rPr>
                        <a:t>Professor</a:t>
                      </a:r>
                      <a:endParaRPr sz="1700">
                        <a:latin typeface="Arial" panose="020B0604020202020204"/>
                        <a:cs typeface="Arial" panose="020B0604020202020204"/>
                      </a:endParaRPr>
                    </a:p>
                  </a:txBody>
                  <a:tcPr marL="0" marR="0" marT="61594" marB="0">
                    <a:lnL w="3175">
                      <a:solidFill>
                        <a:srgbClr val="990033"/>
                      </a:solidFill>
                      <a:prstDash val="solid"/>
                    </a:lnL>
                    <a:lnR w="3175">
                      <a:solidFill>
                        <a:srgbClr val="990033"/>
                      </a:solidFill>
                      <a:prstDash val="solid"/>
                    </a:lnR>
                    <a:lnT w="3175">
                      <a:solidFill>
                        <a:srgbClr val="990033"/>
                      </a:solidFill>
                      <a:prstDash val="solid"/>
                    </a:lnT>
                    <a:lnB w="3175">
                      <a:solidFill>
                        <a:srgbClr val="990033"/>
                      </a:solidFill>
                      <a:prstDash val="solid"/>
                    </a:lnB>
                    <a:solidFill>
                      <a:srgbClr val="FFFFCC"/>
                    </a:solidFill>
                  </a:tcPr>
                </a:tc>
              </a:tr>
              <a:tr h="1707515">
                <a:tc>
                  <a:txBody>
                    <a:bodyPr/>
                    <a:lstStyle/>
                    <a:p>
                      <a:pPr marL="175260" indent="-125095">
                        <a:lnSpc>
                          <a:spcPct val="100000"/>
                        </a:lnSpc>
                        <a:spcBef>
                          <a:spcPts val="225"/>
                        </a:spcBef>
                        <a:buChar char="-"/>
                        <a:tabLst>
                          <a:tab pos="175260" algn="l"/>
                        </a:tabLst>
                      </a:pPr>
                      <a:r>
                        <a:rPr sz="1600" spc="-5" dirty="0">
                          <a:latin typeface="Arial" panose="020B0604020202020204"/>
                          <a:cs typeface="Arial" panose="020B0604020202020204"/>
                        </a:rPr>
                        <a:t>name</a:t>
                      </a:r>
                      <a:endParaRPr sz="1600">
                        <a:latin typeface="Arial" panose="020B0604020202020204"/>
                        <a:cs typeface="Arial" panose="020B0604020202020204"/>
                      </a:endParaRPr>
                    </a:p>
                    <a:p>
                      <a:pPr marL="175260" indent="-125095">
                        <a:lnSpc>
                          <a:spcPct val="100000"/>
                        </a:lnSpc>
                        <a:spcBef>
                          <a:spcPts val="20"/>
                        </a:spcBef>
                        <a:buChar char="-"/>
                        <a:tabLst>
                          <a:tab pos="175260" algn="l"/>
                        </a:tabLst>
                      </a:pPr>
                      <a:r>
                        <a:rPr sz="1600" spc="-5" dirty="0">
                          <a:latin typeface="Arial" panose="020B0604020202020204"/>
                          <a:cs typeface="Arial" panose="020B0604020202020204"/>
                        </a:rPr>
                        <a:t>employeeID :</a:t>
                      </a:r>
                      <a:r>
                        <a:rPr sz="1600" spc="10" dirty="0">
                          <a:latin typeface="Arial" panose="020B0604020202020204"/>
                          <a:cs typeface="Arial" panose="020B0604020202020204"/>
                        </a:rPr>
                        <a:t> </a:t>
                      </a:r>
                      <a:r>
                        <a:rPr sz="1600" spc="-5" dirty="0">
                          <a:latin typeface="Arial" panose="020B0604020202020204"/>
                          <a:cs typeface="Arial" panose="020B0604020202020204"/>
                        </a:rPr>
                        <a:t>UniqueId</a:t>
                      </a:r>
                      <a:endParaRPr sz="1600">
                        <a:latin typeface="Arial" panose="020B0604020202020204"/>
                        <a:cs typeface="Arial" panose="020B0604020202020204"/>
                      </a:endParaRPr>
                    </a:p>
                    <a:p>
                      <a:pPr marL="175260" indent="-125095">
                        <a:lnSpc>
                          <a:spcPct val="100000"/>
                        </a:lnSpc>
                        <a:spcBef>
                          <a:spcPts val="15"/>
                        </a:spcBef>
                        <a:buChar char="-"/>
                        <a:tabLst>
                          <a:tab pos="175260" algn="l"/>
                        </a:tabLst>
                      </a:pPr>
                      <a:r>
                        <a:rPr sz="1600" spc="-5" dirty="0">
                          <a:latin typeface="Arial" panose="020B0604020202020204"/>
                          <a:cs typeface="Arial" panose="020B0604020202020204"/>
                        </a:rPr>
                        <a:t>hireDate</a:t>
                      </a:r>
                      <a:endParaRPr sz="1600">
                        <a:latin typeface="Arial" panose="020B0604020202020204"/>
                        <a:cs typeface="Arial" panose="020B0604020202020204"/>
                      </a:endParaRPr>
                    </a:p>
                    <a:p>
                      <a:pPr marL="175260" indent="-125095">
                        <a:lnSpc>
                          <a:spcPct val="100000"/>
                        </a:lnSpc>
                        <a:spcBef>
                          <a:spcPts val="20"/>
                        </a:spcBef>
                        <a:buChar char="-"/>
                        <a:tabLst>
                          <a:tab pos="175260" algn="l"/>
                        </a:tabLst>
                      </a:pPr>
                      <a:r>
                        <a:rPr sz="1600" spc="-5" dirty="0">
                          <a:latin typeface="Arial" panose="020B0604020202020204"/>
                          <a:cs typeface="Arial" panose="020B0604020202020204"/>
                        </a:rPr>
                        <a:t>status</a:t>
                      </a:r>
                      <a:endParaRPr sz="1600">
                        <a:latin typeface="Arial" panose="020B0604020202020204"/>
                        <a:cs typeface="Arial" panose="020B0604020202020204"/>
                      </a:endParaRPr>
                    </a:p>
                    <a:p>
                      <a:pPr marL="175260" indent="-125095">
                        <a:lnSpc>
                          <a:spcPct val="100000"/>
                        </a:lnSpc>
                        <a:spcBef>
                          <a:spcPts val="20"/>
                        </a:spcBef>
                        <a:buChar char="-"/>
                        <a:tabLst>
                          <a:tab pos="175260" algn="l"/>
                        </a:tabLst>
                      </a:pPr>
                      <a:r>
                        <a:rPr sz="1600" spc="-5" dirty="0">
                          <a:latin typeface="Arial" panose="020B0604020202020204"/>
                          <a:cs typeface="Arial" panose="020B0604020202020204"/>
                        </a:rPr>
                        <a:t>discipline</a:t>
                      </a:r>
                      <a:endParaRPr sz="1600">
                        <a:latin typeface="Arial" panose="020B0604020202020204"/>
                        <a:cs typeface="Arial" panose="020B0604020202020204"/>
                      </a:endParaRPr>
                    </a:p>
                    <a:p>
                      <a:pPr marL="175260" indent="-125095">
                        <a:lnSpc>
                          <a:spcPct val="100000"/>
                        </a:lnSpc>
                        <a:spcBef>
                          <a:spcPts val="15"/>
                        </a:spcBef>
                        <a:buChar char="-"/>
                        <a:tabLst>
                          <a:tab pos="175260" algn="l"/>
                        </a:tabLst>
                      </a:pPr>
                      <a:r>
                        <a:rPr sz="1600" spc="-5" dirty="0">
                          <a:latin typeface="Arial" panose="020B0604020202020204"/>
                          <a:cs typeface="Arial" panose="020B0604020202020204"/>
                        </a:rPr>
                        <a:t>maxLoad</a:t>
                      </a:r>
                      <a:endParaRPr sz="1600">
                        <a:latin typeface="Arial" panose="020B0604020202020204"/>
                        <a:cs typeface="Arial" panose="020B0604020202020204"/>
                      </a:endParaRPr>
                    </a:p>
                  </a:txBody>
                  <a:tcPr marL="0" marR="0" marT="28575" marB="0">
                    <a:lnL w="3175">
                      <a:solidFill>
                        <a:srgbClr val="990033"/>
                      </a:solidFill>
                      <a:prstDash val="solid"/>
                    </a:lnL>
                    <a:lnR w="3175">
                      <a:solidFill>
                        <a:srgbClr val="990033"/>
                      </a:solidFill>
                      <a:prstDash val="solid"/>
                    </a:lnR>
                    <a:lnT w="3175">
                      <a:solidFill>
                        <a:srgbClr val="990033"/>
                      </a:solidFill>
                      <a:prstDash val="solid"/>
                    </a:lnT>
                    <a:lnB w="3175">
                      <a:solidFill>
                        <a:srgbClr val="990033"/>
                      </a:solidFill>
                      <a:prstDash val="solid"/>
                    </a:lnB>
                    <a:solidFill>
                      <a:srgbClr val="FFFFCC"/>
                    </a:solidFill>
                  </a:tcPr>
                </a:tc>
              </a:tr>
              <a:tr h="1423035">
                <a:tc>
                  <a:txBody>
                    <a:bodyPr/>
                    <a:lstStyle/>
                    <a:p>
                      <a:pPr marL="50165">
                        <a:lnSpc>
                          <a:spcPct val="100000"/>
                        </a:lnSpc>
                        <a:spcBef>
                          <a:spcPts val="350"/>
                        </a:spcBef>
                      </a:pPr>
                      <a:r>
                        <a:rPr sz="1600" spc="-5" dirty="0">
                          <a:latin typeface="Arial" panose="020B0604020202020204"/>
                          <a:cs typeface="Arial" panose="020B0604020202020204"/>
                        </a:rPr>
                        <a:t>+</a:t>
                      </a:r>
                      <a:r>
                        <a:rPr sz="1600" spc="5" dirty="0">
                          <a:latin typeface="Arial" panose="020B0604020202020204"/>
                          <a:cs typeface="Arial" panose="020B0604020202020204"/>
                        </a:rPr>
                        <a:t> </a:t>
                      </a:r>
                      <a:r>
                        <a:rPr sz="1600" spc="-5" dirty="0">
                          <a:latin typeface="Arial" panose="020B0604020202020204"/>
                          <a:cs typeface="Arial" panose="020B0604020202020204"/>
                        </a:rPr>
                        <a:t>submitFinalGrade()</a:t>
                      </a:r>
                      <a:endParaRPr sz="1600">
                        <a:latin typeface="Arial" panose="020B0604020202020204"/>
                        <a:cs typeface="Arial" panose="020B0604020202020204"/>
                      </a:endParaRPr>
                    </a:p>
                    <a:p>
                      <a:pPr marL="50165">
                        <a:lnSpc>
                          <a:spcPct val="100000"/>
                        </a:lnSpc>
                        <a:spcBef>
                          <a:spcPts val="20"/>
                        </a:spcBef>
                      </a:pPr>
                      <a:r>
                        <a:rPr sz="1600" spc="-5" dirty="0">
                          <a:latin typeface="Arial" panose="020B0604020202020204"/>
                          <a:cs typeface="Arial" panose="020B0604020202020204"/>
                        </a:rPr>
                        <a:t>+</a:t>
                      </a:r>
                      <a:r>
                        <a:rPr sz="1600" spc="-10" dirty="0">
                          <a:latin typeface="Arial" panose="020B0604020202020204"/>
                          <a:cs typeface="Arial" panose="020B0604020202020204"/>
                        </a:rPr>
                        <a:t> </a:t>
                      </a:r>
                      <a:r>
                        <a:rPr sz="1600" spc="-5" dirty="0">
                          <a:latin typeface="Arial" panose="020B0604020202020204"/>
                          <a:cs typeface="Arial" panose="020B0604020202020204"/>
                        </a:rPr>
                        <a:t>acceptCourseOffering()</a:t>
                      </a:r>
                      <a:endParaRPr sz="1600">
                        <a:latin typeface="Arial" panose="020B0604020202020204"/>
                        <a:cs typeface="Arial" panose="020B0604020202020204"/>
                      </a:endParaRPr>
                    </a:p>
                    <a:p>
                      <a:pPr marL="50165">
                        <a:lnSpc>
                          <a:spcPct val="100000"/>
                        </a:lnSpc>
                        <a:spcBef>
                          <a:spcPts val="15"/>
                        </a:spcBef>
                      </a:pPr>
                      <a:r>
                        <a:rPr sz="1600" spc="-5" dirty="0">
                          <a:latin typeface="Arial" panose="020B0604020202020204"/>
                          <a:cs typeface="Arial" panose="020B0604020202020204"/>
                        </a:rPr>
                        <a:t>+</a:t>
                      </a:r>
                      <a:r>
                        <a:rPr sz="1600" spc="5" dirty="0">
                          <a:latin typeface="Arial" panose="020B0604020202020204"/>
                          <a:cs typeface="Arial" panose="020B0604020202020204"/>
                        </a:rPr>
                        <a:t> </a:t>
                      </a:r>
                      <a:r>
                        <a:rPr sz="1600" spc="-5" dirty="0">
                          <a:latin typeface="Arial" panose="020B0604020202020204"/>
                          <a:cs typeface="Arial" panose="020B0604020202020204"/>
                        </a:rPr>
                        <a:t>setMaxLoad()</a:t>
                      </a:r>
                      <a:endParaRPr sz="1600">
                        <a:latin typeface="Arial" panose="020B0604020202020204"/>
                        <a:cs typeface="Arial" panose="020B0604020202020204"/>
                      </a:endParaRPr>
                    </a:p>
                    <a:p>
                      <a:pPr marL="50165">
                        <a:lnSpc>
                          <a:spcPct val="100000"/>
                        </a:lnSpc>
                        <a:spcBef>
                          <a:spcPts val="25"/>
                        </a:spcBef>
                      </a:pPr>
                      <a:r>
                        <a:rPr sz="1600" spc="-5" dirty="0">
                          <a:latin typeface="Arial" panose="020B0604020202020204"/>
                          <a:cs typeface="Arial" panose="020B0604020202020204"/>
                        </a:rPr>
                        <a:t>+</a:t>
                      </a:r>
                      <a:r>
                        <a:rPr sz="1600" spc="5" dirty="0">
                          <a:latin typeface="Arial" panose="020B0604020202020204"/>
                          <a:cs typeface="Arial" panose="020B0604020202020204"/>
                        </a:rPr>
                        <a:t> </a:t>
                      </a:r>
                      <a:r>
                        <a:rPr sz="1600" spc="-5" dirty="0">
                          <a:latin typeface="Arial" panose="020B0604020202020204"/>
                          <a:cs typeface="Arial" panose="020B0604020202020204"/>
                        </a:rPr>
                        <a:t>takeSabbatical()</a:t>
                      </a:r>
                      <a:endParaRPr sz="1600">
                        <a:latin typeface="Arial" panose="020B0604020202020204"/>
                        <a:cs typeface="Arial" panose="020B0604020202020204"/>
                      </a:endParaRPr>
                    </a:p>
                    <a:p>
                      <a:pPr marL="50165">
                        <a:lnSpc>
                          <a:spcPct val="100000"/>
                        </a:lnSpc>
                      </a:pPr>
                      <a:r>
                        <a:rPr sz="1600" spc="-5" dirty="0">
                          <a:latin typeface="Arial" panose="020B0604020202020204"/>
                          <a:cs typeface="Arial" panose="020B0604020202020204"/>
                        </a:rPr>
                        <a:t>+</a:t>
                      </a:r>
                      <a:r>
                        <a:rPr sz="1600" spc="5" dirty="0">
                          <a:latin typeface="Arial" panose="020B0604020202020204"/>
                          <a:cs typeface="Arial" panose="020B0604020202020204"/>
                        </a:rPr>
                        <a:t> </a:t>
                      </a:r>
                      <a:r>
                        <a:rPr sz="1600" spc="-5" dirty="0">
                          <a:latin typeface="Arial" panose="020B0604020202020204"/>
                          <a:cs typeface="Arial" panose="020B0604020202020204"/>
                        </a:rPr>
                        <a:t>teachClass()</a:t>
                      </a:r>
                      <a:endParaRPr sz="1600">
                        <a:latin typeface="Arial" panose="020B0604020202020204"/>
                        <a:cs typeface="Arial" panose="020B0604020202020204"/>
                      </a:endParaRPr>
                    </a:p>
                  </a:txBody>
                  <a:tcPr marL="0" marR="0" marT="44450" marB="0">
                    <a:lnL w="3175">
                      <a:solidFill>
                        <a:srgbClr val="990033"/>
                      </a:solidFill>
                      <a:prstDash val="solid"/>
                    </a:lnL>
                    <a:lnR w="3175">
                      <a:solidFill>
                        <a:srgbClr val="990033"/>
                      </a:solidFill>
                      <a:prstDash val="solid"/>
                    </a:lnR>
                    <a:lnT w="3175">
                      <a:solidFill>
                        <a:srgbClr val="990033"/>
                      </a:solidFill>
                      <a:prstDash val="solid"/>
                    </a:lnT>
                    <a:lnB w="3175">
                      <a:solidFill>
                        <a:srgbClr val="990033"/>
                      </a:solidFill>
                      <a:prstDash val="solid"/>
                    </a:lnB>
                    <a:solidFill>
                      <a:srgbClr val="FFFFCC"/>
                    </a:solidFill>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53870" y="338455"/>
            <a:ext cx="3489960" cy="567055"/>
          </a:xfrm>
          <a:prstGeom prst="rect">
            <a:avLst/>
          </a:prstGeom>
        </p:spPr>
        <p:txBody>
          <a:bodyPr vert="horz" wrap="square" lIns="0" tIns="13335" rIns="0" bIns="0" rtlCol="0">
            <a:spAutoFit/>
          </a:bodyPr>
          <a:lstStyle/>
          <a:p>
            <a:pPr marL="12700" algn="l">
              <a:lnSpc>
                <a:spcPct val="100000"/>
              </a:lnSpc>
              <a:spcBef>
                <a:spcPts val="105"/>
              </a:spcBef>
            </a:pPr>
            <a:r>
              <a:rPr sz="3600" spc="175" dirty="0"/>
              <a:t>Giá </a:t>
            </a:r>
            <a:r>
              <a:rPr sz="3600" spc="-75" dirty="0"/>
              <a:t>trị</a:t>
            </a:r>
            <a:r>
              <a:rPr sz="3600" spc="-894" dirty="0"/>
              <a:t> </a:t>
            </a:r>
            <a:r>
              <a:rPr lang="en-US" sz="3600" spc="-894" dirty="0"/>
              <a:t>        </a:t>
            </a:r>
            <a:r>
              <a:rPr sz="3600" spc="50" dirty="0"/>
              <a:t>tĩnh</a:t>
            </a:r>
            <a:endParaRPr sz="3600" spc="50" dirty="0"/>
          </a:p>
        </p:txBody>
      </p:sp>
      <p:sp>
        <p:nvSpPr>
          <p:cNvPr id="5" name="object 5"/>
          <p:cNvSpPr txBox="1">
            <a:spLocks noGrp="1"/>
          </p:cNvSpPr>
          <p:nvPr>
            <p:ph type="sldNum" sz="quarter" idx="7"/>
          </p:nvPr>
        </p:nvSpPr>
        <p:spPr>
          <a:xfrm>
            <a:off x="8737600" y="6245225"/>
            <a:ext cx="2844800" cy="221615"/>
          </a:xfrm>
          <a:prstGeom prst="rect">
            <a:avLst/>
          </a:prstGeom>
        </p:spPr>
        <p:txBody>
          <a:bodyPr vert="horz" wrap="square" lIns="0" tIns="6350" rIns="0" bIns="0" rtlCol="0">
            <a:spAutoFit/>
          </a:bodyPr>
          <a:lstStyle/>
          <a:p>
            <a:pPr marL="40640">
              <a:lnSpc>
                <a:spcPct val="100000"/>
              </a:lnSpc>
              <a:spcBef>
                <a:spcPts val="50"/>
              </a:spcBef>
            </a:pPr>
            <a:fld id="{81D60167-4931-47E6-BA6A-407CBD079E47}" type="slidenum">
              <a:rPr spc="-90" dirty="0"/>
            </a:fld>
            <a:endParaRPr spc="-90" dirty="0"/>
          </a:p>
        </p:txBody>
      </p:sp>
      <p:sp>
        <p:nvSpPr>
          <p:cNvPr id="3" name="object 3"/>
          <p:cNvSpPr txBox="1"/>
          <p:nvPr/>
        </p:nvSpPr>
        <p:spPr>
          <a:xfrm>
            <a:off x="2574442" y="1817954"/>
            <a:ext cx="5844540" cy="381635"/>
          </a:xfrm>
          <a:prstGeom prst="rect">
            <a:avLst/>
          </a:prstGeom>
        </p:spPr>
        <p:txBody>
          <a:bodyPr vert="horz" wrap="square" lIns="0" tIns="12700" rIns="0" bIns="0" rtlCol="0">
            <a:spAutoFit/>
          </a:bodyPr>
          <a:lstStyle/>
          <a:p>
            <a:pPr marL="286385" indent="-274320">
              <a:lnSpc>
                <a:spcPct val="100000"/>
              </a:lnSpc>
              <a:spcBef>
                <a:spcPts val="100"/>
              </a:spcBef>
              <a:buChar char="•"/>
              <a:tabLst>
                <a:tab pos="286385" algn="l"/>
                <a:tab pos="287020" algn="l"/>
              </a:tabLst>
            </a:pPr>
            <a:r>
              <a:rPr sz="2400" spc="-100" dirty="0">
                <a:solidFill>
                  <a:srgbClr val="585858"/>
                </a:solidFill>
                <a:latin typeface="Arial" panose="020B0604020202020204"/>
                <a:cs typeface="Arial" panose="020B0604020202020204"/>
              </a:rPr>
              <a:t>Giá </a:t>
            </a:r>
            <a:r>
              <a:rPr sz="2400" spc="75" dirty="0">
                <a:solidFill>
                  <a:srgbClr val="585858"/>
                </a:solidFill>
                <a:latin typeface="Arial" panose="020B0604020202020204"/>
                <a:cs typeface="Arial" panose="020B0604020202020204"/>
              </a:rPr>
              <a:t>trị </a:t>
            </a:r>
            <a:r>
              <a:rPr sz="2400" spc="-10" dirty="0">
                <a:solidFill>
                  <a:srgbClr val="585858"/>
                </a:solidFill>
                <a:latin typeface="Arial" panose="020B0604020202020204"/>
                <a:cs typeface="Arial" panose="020B0604020202020204"/>
              </a:rPr>
              <a:t>tĩnh: </a:t>
            </a:r>
            <a:r>
              <a:rPr sz="2400" spc="-90" dirty="0">
                <a:solidFill>
                  <a:srgbClr val="585858"/>
                </a:solidFill>
                <a:latin typeface="Arial" panose="020B0604020202020204"/>
                <a:cs typeface="Arial" panose="020B0604020202020204"/>
              </a:rPr>
              <a:t>Thể </a:t>
            </a:r>
            <a:r>
              <a:rPr sz="2400" dirty="0">
                <a:solidFill>
                  <a:srgbClr val="585858"/>
                </a:solidFill>
                <a:latin typeface="Arial" panose="020B0604020202020204"/>
                <a:cs typeface="Arial" panose="020B0604020202020204"/>
              </a:rPr>
              <a:t>hiện </a:t>
            </a:r>
            <a:r>
              <a:rPr sz="2400" spc="15" dirty="0">
                <a:solidFill>
                  <a:srgbClr val="585858"/>
                </a:solidFill>
                <a:latin typeface="Arial" panose="020B0604020202020204"/>
                <a:cs typeface="Arial" panose="020B0604020202020204"/>
              </a:rPr>
              <a:t>bằng </a:t>
            </a:r>
            <a:r>
              <a:rPr sz="2400" spc="-5" dirty="0">
                <a:solidFill>
                  <a:srgbClr val="585858"/>
                </a:solidFill>
                <a:latin typeface="Arial" panose="020B0604020202020204"/>
                <a:cs typeface="Arial" panose="020B0604020202020204"/>
              </a:rPr>
              <a:t>dấu </a:t>
            </a:r>
            <a:r>
              <a:rPr sz="2400" spc="-25" dirty="0">
                <a:solidFill>
                  <a:srgbClr val="585858"/>
                </a:solidFill>
                <a:latin typeface="Arial" panose="020B0604020202020204"/>
                <a:cs typeface="Arial" panose="020B0604020202020204"/>
              </a:rPr>
              <a:t>gạch</a:t>
            </a:r>
            <a:r>
              <a:rPr sz="2400" spc="105" dirty="0">
                <a:solidFill>
                  <a:srgbClr val="585858"/>
                </a:solidFill>
                <a:latin typeface="Arial" panose="020B0604020202020204"/>
                <a:cs typeface="Arial" panose="020B0604020202020204"/>
              </a:rPr>
              <a:t> </a:t>
            </a:r>
            <a:r>
              <a:rPr sz="2400" spc="-45" dirty="0">
                <a:solidFill>
                  <a:srgbClr val="585858"/>
                </a:solidFill>
                <a:latin typeface="Arial" panose="020B0604020202020204"/>
                <a:cs typeface="Arial" panose="020B0604020202020204"/>
              </a:rPr>
              <a:t>chân</a:t>
            </a:r>
            <a:endParaRPr sz="2400">
              <a:latin typeface="Arial" panose="020B0604020202020204"/>
              <a:cs typeface="Arial" panose="020B0604020202020204"/>
            </a:endParaRPr>
          </a:p>
        </p:txBody>
      </p:sp>
      <p:graphicFrame>
        <p:nvGraphicFramePr>
          <p:cNvPr id="4" name="object 4"/>
          <p:cNvGraphicFramePr>
            <a:graphicFrameLocks noGrp="1"/>
          </p:cNvGraphicFramePr>
          <p:nvPr/>
        </p:nvGraphicFramePr>
        <p:xfrm>
          <a:off x="2492375" y="2306701"/>
          <a:ext cx="7269480" cy="3569970"/>
        </p:xfrm>
        <a:graphic>
          <a:graphicData uri="http://schemas.openxmlformats.org/drawingml/2006/table">
            <a:tbl>
              <a:tblPr firstRow="1" bandRow="1">
                <a:tableStyleId>{2D5ABB26-0587-4C30-8999-92F81FD0307C}</a:tableStyleId>
              </a:tblPr>
              <a:tblGrid>
                <a:gridCol w="7269480"/>
              </a:tblGrid>
              <a:tr h="582295">
                <a:tc>
                  <a:txBody>
                    <a:bodyPr/>
                    <a:lstStyle/>
                    <a:p>
                      <a:pPr marR="66675" algn="ctr">
                        <a:lnSpc>
                          <a:spcPct val="100000"/>
                        </a:lnSpc>
                        <a:spcBef>
                          <a:spcPts val="1355"/>
                        </a:spcBef>
                      </a:pPr>
                      <a:r>
                        <a:rPr sz="1800" spc="-5" dirty="0">
                          <a:solidFill>
                            <a:srgbClr val="585858"/>
                          </a:solidFill>
                          <a:latin typeface="Arial" panose="020B0604020202020204"/>
                          <a:cs typeface="Arial" panose="020B0604020202020204"/>
                        </a:rPr>
                        <a:t>Student</a:t>
                      </a:r>
                      <a:endParaRPr sz="1800">
                        <a:latin typeface="Arial" panose="020B0604020202020204"/>
                        <a:cs typeface="Arial" panose="020B0604020202020204"/>
                      </a:endParaRPr>
                    </a:p>
                  </a:txBody>
                  <a:tcPr marL="0" marR="0" marT="172085" marB="0">
                    <a:lnL w="19050">
                      <a:solidFill>
                        <a:srgbClr val="990033"/>
                      </a:solidFill>
                      <a:prstDash val="solid"/>
                    </a:lnL>
                    <a:lnR w="19050">
                      <a:solidFill>
                        <a:srgbClr val="990033"/>
                      </a:solidFill>
                      <a:prstDash val="solid"/>
                    </a:lnR>
                    <a:lnT w="19050">
                      <a:solidFill>
                        <a:srgbClr val="990033"/>
                      </a:solidFill>
                      <a:prstDash val="solid"/>
                    </a:lnT>
                    <a:lnB w="19050">
                      <a:solidFill>
                        <a:srgbClr val="990033"/>
                      </a:solidFill>
                      <a:prstDash val="solid"/>
                    </a:lnB>
                    <a:solidFill>
                      <a:srgbClr val="FFFFCC"/>
                    </a:solidFill>
                  </a:tcPr>
                </a:tc>
              </a:tr>
              <a:tr h="1289685">
                <a:tc>
                  <a:txBody>
                    <a:bodyPr/>
                    <a:lstStyle/>
                    <a:p>
                      <a:pPr marL="229235" indent="-131445">
                        <a:lnSpc>
                          <a:spcPct val="100000"/>
                        </a:lnSpc>
                        <a:spcBef>
                          <a:spcPts val="560"/>
                        </a:spcBef>
                        <a:buChar char="-"/>
                        <a:tabLst>
                          <a:tab pos="229870" algn="l"/>
                        </a:tabLst>
                      </a:pPr>
                      <a:r>
                        <a:rPr sz="1700" dirty="0">
                          <a:solidFill>
                            <a:srgbClr val="585858"/>
                          </a:solidFill>
                          <a:latin typeface="Arial" panose="020B0604020202020204"/>
                          <a:cs typeface="Arial" panose="020B0604020202020204"/>
                        </a:rPr>
                        <a:t>name</a:t>
                      </a:r>
                      <a:endParaRPr sz="1700">
                        <a:latin typeface="Arial" panose="020B0604020202020204"/>
                        <a:cs typeface="Arial" panose="020B0604020202020204"/>
                      </a:endParaRPr>
                    </a:p>
                    <a:p>
                      <a:pPr marL="229235" indent="-131445">
                        <a:lnSpc>
                          <a:spcPct val="100000"/>
                        </a:lnSpc>
                        <a:spcBef>
                          <a:spcPts val="170"/>
                        </a:spcBef>
                        <a:buChar char="-"/>
                        <a:tabLst>
                          <a:tab pos="229870" algn="l"/>
                        </a:tabLst>
                      </a:pPr>
                      <a:r>
                        <a:rPr sz="1700" dirty="0">
                          <a:solidFill>
                            <a:srgbClr val="585858"/>
                          </a:solidFill>
                          <a:latin typeface="Arial" panose="020B0604020202020204"/>
                          <a:cs typeface="Arial" panose="020B0604020202020204"/>
                        </a:rPr>
                        <a:t>address</a:t>
                      </a:r>
                      <a:endParaRPr sz="1700">
                        <a:latin typeface="Arial" panose="020B0604020202020204"/>
                        <a:cs typeface="Arial" panose="020B0604020202020204"/>
                      </a:endParaRPr>
                    </a:p>
                    <a:p>
                      <a:pPr marL="229235" indent="-131445">
                        <a:lnSpc>
                          <a:spcPts val="2040"/>
                        </a:lnSpc>
                        <a:spcBef>
                          <a:spcPts val="175"/>
                        </a:spcBef>
                        <a:buChar char="-"/>
                        <a:tabLst>
                          <a:tab pos="229870" algn="l"/>
                        </a:tabLst>
                      </a:pPr>
                      <a:r>
                        <a:rPr sz="1700" spc="-5" dirty="0">
                          <a:solidFill>
                            <a:srgbClr val="585858"/>
                          </a:solidFill>
                          <a:latin typeface="Arial" panose="020B0604020202020204"/>
                          <a:cs typeface="Arial" panose="020B0604020202020204"/>
                        </a:rPr>
                        <a:t>studentID</a:t>
                      </a:r>
                      <a:endParaRPr sz="1700">
                        <a:latin typeface="Arial" panose="020B0604020202020204"/>
                        <a:cs typeface="Arial" panose="020B0604020202020204"/>
                      </a:endParaRPr>
                    </a:p>
                    <a:p>
                      <a:pPr marL="229235" indent="-131445">
                        <a:lnSpc>
                          <a:spcPts val="2040"/>
                        </a:lnSpc>
                        <a:buChar char="-"/>
                        <a:tabLst>
                          <a:tab pos="229870" algn="l"/>
                        </a:tabLst>
                      </a:pPr>
                      <a:r>
                        <a:rPr sz="1700" u="heavy" spc="-5" dirty="0">
                          <a:solidFill>
                            <a:srgbClr val="585858"/>
                          </a:solidFill>
                          <a:uFill>
                            <a:solidFill>
                              <a:srgbClr val="585858"/>
                            </a:solidFill>
                          </a:uFill>
                          <a:latin typeface="Arial" panose="020B0604020202020204"/>
                          <a:cs typeface="Arial" panose="020B0604020202020204"/>
                        </a:rPr>
                        <a:t>nextAvailID </a:t>
                      </a:r>
                      <a:r>
                        <a:rPr sz="1700" u="heavy" dirty="0">
                          <a:solidFill>
                            <a:srgbClr val="585858"/>
                          </a:solidFill>
                          <a:uFill>
                            <a:solidFill>
                              <a:srgbClr val="585858"/>
                            </a:solidFill>
                          </a:uFill>
                          <a:latin typeface="Arial" panose="020B0604020202020204"/>
                          <a:cs typeface="Arial" panose="020B0604020202020204"/>
                        </a:rPr>
                        <a:t>:</a:t>
                      </a:r>
                      <a:r>
                        <a:rPr sz="1700" u="heavy" spc="5" dirty="0">
                          <a:solidFill>
                            <a:srgbClr val="585858"/>
                          </a:solidFill>
                          <a:uFill>
                            <a:solidFill>
                              <a:srgbClr val="585858"/>
                            </a:solidFill>
                          </a:uFill>
                          <a:latin typeface="Arial" panose="020B0604020202020204"/>
                          <a:cs typeface="Arial" panose="020B0604020202020204"/>
                        </a:rPr>
                        <a:t> </a:t>
                      </a:r>
                      <a:r>
                        <a:rPr sz="1700" u="heavy" dirty="0">
                          <a:solidFill>
                            <a:srgbClr val="585858"/>
                          </a:solidFill>
                          <a:uFill>
                            <a:solidFill>
                              <a:srgbClr val="585858"/>
                            </a:solidFill>
                          </a:uFill>
                          <a:latin typeface="Arial" panose="020B0604020202020204"/>
                          <a:cs typeface="Arial" panose="020B0604020202020204"/>
                        </a:rPr>
                        <a:t>int</a:t>
                      </a:r>
                      <a:endParaRPr sz="1700">
                        <a:latin typeface="Arial" panose="020B0604020202020204"/>
                        <a:cs typeface="Arial" panose="020B0604020202020204"/>
                      </a:endParaRPr>
                    </a:p>
                  </a:txBody>
                  <a:tcPr marL="0" marR="0" marT="71120" marB="0">
                    <a:lnL w="19050">
                      <a:solidFill>
                        <a:srgbClr val="990033"/>
                      </a:solidFill>
                      <a:prstDash val="solid"/>
                    </a:lnL>
                    <a:lnR w="28575">
                      <a:solidFill>
                        <a:srgbClr val="990033"/>
                      </a:solidFill>
                      <a:prstDash val="solid"/>
                    </a:lnR>
                    <a:lnT w="19050">
                      <a:solidFill>
                        <a:srgbClr val="990033"/>
                      </a:solidFill>
                      <a:prstDash val="solid"/>
                    </a:lnT>
                    <a:lnB w="19050">
                      <a:solidFill>
                        <a:srgbClr val="990033"/>
                      </a:solidFill>
                      <a:prstDash val="solid"/>
                    </a:lnB>
                    <a:solidFill>
                      <a:srgbClr val="FFFFCC"/>
                    </a:solidFill>
                  </a:tcPr>
                </a:tc>
              </a:tr>
              <a:tr h="1697990">
                <a:tc>
                  <a:txBody>
                    <a:bodyPr/>
                    <a:lstStyle/>
                    <a:p>
                      <a:pPr marL="98425">
                        <a:lnSpc>
                          <a:spcPct val="100000"/>
                        </a:lnSpc>
                        <a:spcBef>
                          <a:spcPts val="1360"/>
                        </a:spcBef>
                      </a:pPr>
                      <a:r>
                        <a:rPr sz="1700" dirty="0">
                          <a:solidFill>
                            <a:srgbClr val="585858"/>
                          </a:solidFill>
                          <a:latin typeface="Arial" panose="020B0604020202020204"/>
                          <a:cs typeface="Arial" panose="020B0604020202020204"/>
                        </a:rPr>
                        <a:t>+ addSchedule </a:t>
                      </a:r>
                      <a:r>
                        <a:rPr sz="1700" spc="-5" dirty="0">
                          <a:solidFill>
                            <a:srgbClr val="585858"/>
                          </a:solidFill>
                          <a:latin typeface="Arial" panose="020B0604020202020204"/>
                          <a:cs typeface="Arial" panose="020B0604020202020204"/>
                        </a:rPr>
                        <a:t>([in] </a:t>
                      </a:r>
                      <a:r>
                        <a:rPr sz="1700" dirty="0">
                          <a:solidFill>
                            <a:srgbClr val="585858"/>
                          </a:solidFill>
                          <a:latin typeface="Arial" panose="020B0604020202020204"/>
                          <a:cs typeface="Arial" panose="020B0604020202020204"/>
                        </a:rPr>
                        <a:t>theSchedule : Schedule, </a:t>
                      </a:r>
                      <a:r>
                        <a:rPr sz="1700" spc="-5" dirty="0">
                          <a:solidFill>
                            <a:srgbClr val="585858"/>
                          </a:solidFill>
                          <a:latin typeface="Arial" panose="020B0604020202020204"/>
                          <a:cs typeface="Arial" panose="020B0604020202020204"/>
                        </a:rPr>
                        <a:t>[in] </a:t>
                      </a:r>
                      <a:r>
                        <a:rPr sz="1700" dirty="0">
                          <a:solidFill>
                            <a:srgbClr val="585858"/>
                          </a:solidFill>
                          <a:latin typeface="Arial" panose="020B0604020202020204"/>
                          <a:cs typeface="Arial" panose="020B0604020202020204"/>
                        </a:rPr>
                        <a:t>forSemester :</a:t>
                      </a:r>
                      <a:r>
                        <a:rPr sz="1700" spc="45" dirty="0">
                          <a:solidFill>
                            <a:srgbClr val="585858"/>
                          </a:solidFill>
                          <a:latin typeface="Arial" panose="020B0604020202020204"/>
                          <a:cs typeface="Arial" panose="020B0604020202020204"/>
                        </a:rPr>
                        <a:t> </a:t>
                      </a:r>
                      <a:r>
                        <a:rPr sz="1700" dirty="0">
                          <a:solidFill>
                            <a:srgbClr val="585858"/>
                          </a:solidFill>
                          <a:latin typeface="Arial" panose="020B0604020202020204"/>
                          <a:cs typeface="Arial" panose="020B0604020202020204"/>
                        </a:rPr>
                        <a:t>Semester)</a:t>
                      </a:r>
                      <a:endParaRPr sz="1700">
                        <a:latin typeface="Arial" panose="020B0604020202020204"/>
                        <a:cs typeface="Arial" panose="020B0604020202020204"/>
                      </a:endParaRPr>
                    </a:p>
                    <a:p>
                      <a:pPr marL="98425">
                        <a:lnSpc>
                          <a:spcPct val="100000"/>
                        </a:lnSpc>
                        <a:spcBef>
                          <a:spcPts val="175"/>
                        </a:spcBef>
                      </a:pPr>
                      <a:r>
                        <a:rPr sz="1700" dirty="0">
                          <a:solidFill>
                            <a:srgbClr val="585858"/>
                          </a:solidFill>
                          <a:latin typeface="Arial" panose="020B0604020202020204"/>
                          <a:cs typeface="Arial" panose="020B0604020202020204"/>
                        </a:rPr>
                        <a:t>+ getSchedule </a:t>
                      </a:r>
                      <a:r>
                        <a:rPr sz="1700" spc="-5" dirty="0">
                          <a:solidFill>
                            <a:srgbClr val="585858"/>
                          </a:solidFill>
                          <a:latin typeface="Arial" panose="020B0604020202020204"/>
                          <a:cs typeface="Arial" panose="020B0604020202020204"/>
                        </a:rPr>
                        <a:t>([in] </a:t>
                      </a:r>
                      <a:r>
                        <a:rPr sz="1700" dirty="0">
                          <a:solidFill>
                            <a:srgbClr val="585858"/>
                          </a:solidFill>
                          <a:latin typeface="Arial" panose="020B0604020202020204"/>
                          <a:cs typeface="Arial" panose="020B0604020202020204"/>
                        </a:rPr>
                        <a:t>forSemester : Semester) :</a:t>
                      </a:r>
                      <a:r>
                        <a:rPr sz="1700" spc="15" dirty="0">
                          <a:solidFill>
                            <a:srgbClr val="585858"/>
                          </a:solidFill>
                          <a:latin typeface="Arial" panose="020B0604020202020204"/>
                          <a:cs typeface="Arial" panose="020B0604020202020204"/>
                        </a:rPr>
                        <a:t> </a:t>
                      </a:r>
                      <a:r>
                        <a:rPr sz="1700" dirty="0">
                          <a:solidFill>
                            <a:srgbClr val="585858"/>
                          </a:solidFill>
                          <a:latin typeface="Arial" panose="020B0604020202020204"/>
                          <a:cs typeface="Arial" panose="020B0604020202020204"/>
                        </a:rPr>
                        <a:t>Schedule</a:t>
                      </a:r>
                      <a:endParaRPr sz="1700">
                        <a:latin typeface="Arial" panose="020B0604020202020204"/>
                        <a:cs typeface="Arial" panose="020B0604020202020204"/>
                      </a:endParaRPr>
                    </a:p>
                    <a:p>
                      <a:pPr marL="98425" marR="471170">
                        <a:lnSpc>
                          <a:spcPct val="108000"/>
                        </a:lnSpc>
                      </a:pPr>
                      <a:r>
                        <a:rPr sz="1700" dirty="0">
                          <a:solidFill>
                            <a:srgbClr val="585858"/>
                          </a:solidFill>
                          <a:latin typeface="Arial" panose="020B0604020202020204"/>
                          <a:cs typeface="Arial" panose="020B0604020202020204"/>
                        </a:rPr>
                        <a:t>+ hasPrerequisites </a:t>
                      </a:r>
                      <a:r>
                        <a:rPr sz="1700" spc="-5" dirty="0">
                          <a:solidFill>
                            <a:srgbClr val="585858"/>
                          </a:solidFill>
                          <a:latin typeface="Arial" panose="020B0604020202020204"/>
                          <a:cs typeface="Arial" panose="020B0604020202020204"/>
                        </a:rPr>
                        <a:t>([in] forCourseOffering </a:t>
                      </a:r>
                      <a:r>
                        <a:rPr sz="1700" dirty="0">
                          <a:solidFill>
                            <a:srgbClr val="585858"/>
                          </a:solidFill>
                          <a:latin typeface="Arial" panose="020B0604020202020204"/>
                          <a:cs typeface="Arial" panose="020B0604020202020204"/>
                        </a:rPr>
                        <a:t>: </a:t>
                      </a:r>
                      <a:r>
                        <a:rPr sz="1700" spc="-5" dirty="0">
                          <a:solidFill>
                            <a:srgbClr val="585858"/>
                          </a:solidFill>
                          <a:latin typeface="Arial" panose="020B0604020202020204"/>
                          <a:cs typeface="Arial" panose="020B0604020202020204"/>
                        </a:rPr>
                        <a:t>CourseOffering) </a:t>
                      </a:r>
                      <a:r>
                        <a:rPr sz="1700" dirty="0">
                          <a:solidFill>
                            <a:srgbClr val="585858"/>
                          </a:solidFill>
                          <a:latin typeface="Arial" panose="020B0604020202020204"/>
                          <a:cs typeface="Arial" panose="020B0604020202020204"/>
                        </a:rPr>
                        <a:t>: boolean  # passed </a:t>
                      </a:r>
                      <a:r>
                        <a:rPr sz="1700" spc="-5" dirty="0">
                          <a:solidFill>
                            <a:srgbClr val="585858"/>
                          </a:solidFill>
                          <a:latin typeface="Arial" panose="020B0604020202020204"/>
                          <a:cs typeface="Arial" panose="020B0604020202020204"/>
                        </a:rPr>
                        <a:t>([in] theCourseOffering </a:t>
                      </a:r>
                      <a:r>
                        <a:rPr sz="1700" dirty="0">
                          <a:solidFill>
                            <a:srgbClr val="585858"/>
                          </a:solidFill>
                          <a:latin typeface="Arial" panose="020B0604020202020204"/>
                          <a:cs typeface="Arial" panose="020B0604020202020204"/>
                        </a:rPr>
                        <a:t>: </a:t>
                      </a:r>
                      <a:r>
                        <a:rPr sz="1700" spc="-5" dirty="0">
                          <a:solidFill>
                            <a:srgbClr val="585858"/>
                          </a:solidFill>
                          <a:latin typeface="Arial" panose="020B0604020202020204"/>
                          <a:cs typeface="Arial" panose="020B0604020202020204"/>
                        </a:rPr>
                        <a:t>CourseOffering) </a:t>
                      </a:r>
                      <a:r>
                        <a:rPr sz="1700" dirty="0">
                          <a:solidFill>
                            <a:srgbClr val="585858"/>
                          </a:solidFill>
                          <a:latin typeface="Arial" panose="020B0604020202020204"/>
                          <a:cs typeface="Arial" panose="020B0604020202020204"/>
                        </a:rPr>
                        <a:t>:</a:t>
                      </a:r>
                      <a:r>
                        <a:rPr sz="1700" spc="70" dirty="0">
                          <a:solidFill>
                            <a:srgbClr val="585858"/>
                          </a:solidFill>
                          <a:latin typeface="Arial" panose="020B0604020202020204"/>
                          <a:cs typeface="Arial" panose="020B0604020202020204"/>
                        </a:rPr>
                        <a:t> </a:t>
                      </a:r>
                      <a:r>
                        <a:rPr sz="1700" dirty="0">
                          <a:solidFill>
                            <a:srgbClr val="585858"/>
                          </a:solidFill>
                          <a:latin typeface="Arial" panose="020B0604020202020204"/>
                          <a:cs typeface="Arial" panose="020B0604020202020204"/>
                        </a:rPr>
                        <a:t>boolean</a:t>
                      </a:r>
                      <a:endParaRPr sz="1700">
                        <a:latin typeface="Arial" panose="020B0604020202020204"/>
                        <a:cs typeface="Arial" panose="020B0604020202020204"/>
                      </a:endParaRPr>
                    </a:p>
                    <a:p>
                      <a:pPr marL="98425">
                        <a:lnSpc>
                          <a:spcPct val="100000"/>
                        </a:lnSpc>
                        <a:spcBef>
                          <a:spcPts val="190"/>
                        </a:spcBef>
                      </a:pPr>
                      <a:r>
                        <a:rPr sz="1700" dirty="0">
                          <a:solidFill>
                            <a:srgbClr val="585858"/>
                          </a:solidFill>
                          <a:latin typeface="Arial" panose="020B0604020202020204"/>
                          <a:cs typeface="Arial" panose="020B0604020202020204"/>
                        </a:rPr>
                        <a:t>+ </a:t>
                      </a:r>
                      <a:r>
                        <a:rPr sz="1700" u="heavy" spc="-5" dirty="0">
                          <a:solidFill>
                            <a:srgbClr val="585858"/>
                          </a:solidFill>
                          <a:uFill>
                            <a:solidFill>
                              <a:srgbClr val="585858"/>
                            </a:solidFill>
                          </a:uFill>
                          <a:latin typeface="Arial" panose="020B0604020202020204"/>
                          <a:cs typeface="Arial" panose="020B0604020202020204"/>
                        </a:rPr>
                        <a:t>getNextAvailID () </a:t>
                      </a:r>
                      <a:r>
                        <a:rPr sz="1700" u="heavy" dirty="0">
                          <a:solidFill>
                            <a:srgbClr val="585858"/>
                          </a:solidFill>
                          <a:uFill>
                            <a:solidFill>
                              <a:srgbClr val="585858"/>
                            </a:solidFill>
                          </a:uFill>
                          <a:latin typeface="Arial" panose="020B0604020202020204"/>
                          <a:cs typeface="Arial" panose="020B0604020202020204"/>
                        </a:rPr>
                        <a:t>: int</a:t>
                      </a:r>
                      <a:endParaRPr sz="1700">
                        <a:latin typeface="Arial" panose="020B0604020202020204"/>
                        <a:cs typeface="Arial" panose="020B0604020202020204"/>
                      </a:endParaRPr>
                    </a:p>
                  </a:txBody>
                  <a:tcPr marL="0" marR="0" marT="172720" marB="0">
                    <a:lnL w="19050">
                      <a:solidFill>
                        <a:srgbClr val="990033"/>
                      </a:solidFill>
                      <a:prstDash val="solid"/>
                    </a:lnL>
                    <a:lnR w="28575">
                      <a:solidFill>
                        <a:srgbClr val="990033"/>
                      </a:solidFill>
                      <a:prstDash val="solid"/>
                    </a:lnR>
                    <a:lnT w="19050">
                      <a:solidFill>
                        <a:srgbClr val="990033"/>
                      </a:solidFill>
                      <a:prstDash val="solid"/>
                    </a:lnT>
                    <a:lnB w="19050">
                      <a:solidFill>
                        <a:srgbClr val="990033"/>
                      </a:solidFill>
                      <a:prstDash val="solid"/>
                    </a:lnB>
                    <a:solidFill>
                      <a:srgbClr val="FFFFCC"/>
                    </a:solidFill>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78305" y="335915"/>
            <a:ext cx="6819265" cy="567055"/>
          </a:xfrm>
          <a:prstGeom prst="rect">
            <a:avLst/>
          </a:prstGeom>
        </p:spPr>
        <p:txBody>
          <a:bodyPr vert="horz" wrap="square" lIns="0" tIns="13335" rIns="0" bIns="0" rtlCol="0">
            <a:spAutoFit/>
          </a:bodyPr>
          <a:lstStyle/>
          <a:p>
            <a:pPr marL="12700" algn="l">
              <a:lnSpc>
                <a:spcPct val="100000"/>
              </a:lnSpc>
              <a:spcBef>
                <a:spcPts val="105"/>
              </a:spcBef>
            </a:pPr>
            <a:r>
              <a:rPr lang="en-US" sz="3600" spc="195" dirty="0"/>
              <a:t>	</a:t>
            </a:r>
            <a:r>
              <a:rPr sz="3600" spc="195" dirty="0"/>
              <a:t>Lớp</a:t>
            </a:r>
            <a:r>
              <a:rPr sz="3600" spc="-345" dirty="0"/>
              <a:t> </a:t>
            </a:r>
            <a:r>
              <a:rPr sz="3600" spc="135" dirty="0"/>
              <a:t>và</a:t>
            </a:r>
            <a:r>
              <a:rPr sz="3600" spc="-340" dirty="0"/>
              <a:t> </a:t>
            </a:r>
            <a:r>
              <a:rPr sz="3600" spc="160" dirty="0"/>
              <a:t>đối</a:t>
            </a:r>
            <a:r>
              <a:rPr sz="3600" spc="-340" dirty="0"/>
              <a:t> </a:t>
            </a:r>
            <a:r>
              <a:rPr sz="3600" spc="95" dirty="0"/>
              <a:t>tượng</a:t>
            </a:r>
            <a:r>
              <a:rPr sz="3600" spc="-345" dirty="0"/>
              <a:t> </a:t>
            </a:r>
            <a:r>
              <a:rPr sz="3600" spc="25" dirty="0"/>
              <a:t>trong</a:t>
            </a:r>
            <a:r>
              <a:rPr sz="3600" spc="-345" dirty="0"/>
              <a:t> </a:t>
            </a:r>
            <a:r>
              <a:rPr sz="3600" spc="130" dirty="0"/>
              <a:t>UML</a:t>
            </a:r>
            <a:endParaRPr sz="3600" spc="130" dirty="0"/>
          </a:p>
        </p:txBody>
      </p:sp>
      <p:sp>
        <p:nvSpPr>
          <p:cNvPr id="3" name="object 3"/>
          <p:cNvSpPr/>
          <p:nvPr/>
        </p:nvSpPr>
        <p:spPr>
          <a:xfrm>
            <a:off x="4254500" y="4300473"/>
            <a:ext cx="914400" cy="85725"/>
          </a:xfrm>
          <a:custGeom>
            <a:avLst/>
            <a:gdLst/>
            <a:ahLst/>
            <a:cxnLst/>
            <a:rect l="l" t="t" r="r" b="b"/>
            <a:pathLst>
              <a:path w="914400" h="85725">
                <a:moveTo>
                  <a:pt x="828675" y="0"/>
                </a:moveTo>
                <a:lnTo>
                  <a:pt x="828675" y="85725"/>
                </a:lnTo>
                <a:lnTo>
                  <a:pt x="885909" y="57150"/>
                </a:lnTo>
                <a:lnTo>
                  <a:pt x="842899" y="57150"/>
                </a:lnTo>
                <a:lnTo>
                  <a:pt x="842899" y="28575"/>
                </a:lnTo>
                <a:lnTo>
                  <a:pt x="885740" y="28575"/>
                </a:lnTo>
                <a:lnTo>
                  <a:pt x="828675" y="0"/>
                </a:lnTo>
                <a:close/>
              </a:path>
              <a:path w="914400" h="85725">
                <a:moveTo>
                  <a:pt x="828675" y="28575"/>
                </a:moveTo>
                <a:lnTo>
                  <a:pt x="0" y="28575"/>
                </a:lnTo>
                <a:lnTo>
                  <a:pt x="0" y="57150"/>
                </a:lnTo>
                <a:lnTo>
                  <a:pt x="828675" y="57150"/>
                </a:lnTo>
                <a:lnTo>
                  <a:pt x="828675" y="28575"/>
                </a:lnTo>
                <a:close/>
              </a:path>
              <a:path w="914400" h="85725">
                <a:moveTo>
                  <a:pt x="885740" y="28575"/>
                </a:moveTo>
                <a:lnTo>
                  <a:pt x="842899" y="28575"/>
                </a:lnTo>
                <a:lnTo>
                  <a:pt x="842899" y="57150"/>
                </a:lnTo>
                <a:lnTo>
                  <a:pt x="885909" y="57150"/>
                </a:lnTo>
                <a:lnTo>
                  <a:pt x="914400" y="42925"/>
                </a:lnTo>
                <a:lnTo>
                  <a:pt x="885740" y="28575"/>
                </a:lnTo>
                <a:close/>
              </a:path>
            </a:pathLst>
          </a:custGeom>
          <a:solidFill>
            <a:srgbClr val="EEC118"/>
          </a:solidFill>
        </p:spPr>
        <p:txBody>
          <a:bodyPr wrap="square" lIns="0" tIns="0" rIns="0" bIns="0" rtlCol="0"/>
          <a:lstStyle/>
          <a:p/>
        </p:txBody>
      </p:sp>
      <p:sp>
        <p:nvSpPr>
          <p:cNvPr id="4" name="object 4"/>
          <p:cNvSpPr/>
          <p:nvPr/>
        </p:nvSpPr>
        <p:spPr>
          <a:xfrm>
            <a:off x="3105150" y="2230373"/>
            <a:ext cx="85725" cy="571500"/>
          </a:xfrm>
          <a:custGeom>
            <a:avLst/>
            <a:gdLst/>
            <a:ahLst/>
            <a:cxnLst/>
            <a:rect l="l" t="t" r="r" b="b"/>
            <a:pathLst>
              <a:path w="85725" h="571500">
                <a:moveTo>
                  <a:pt x="28575" y="485775"/>
                </a:moveTo>
                <a:lnTo>
                  <a:pt x="0" y="485775"/>
                </a:lnTo>
                <a:lnTo>
                  <a:pt x="42925" y="571500"/>
                </a:lnTo>
                <a:lnTo>
                  <a:pt x="78560" y="500125"/>
                </a:lnTo>
                <a:lnTo>
                  <a:pt x="28575" y="500125"/>
                </a:lnTo>
                <a:lnTo>
                  <a:pt x="28575" y="485775"/>
                </a:lnTo>
                <a:close/>
              </a:path>
              <a:path w="85725" h="571500">
                <a:moveTo>
                  <a:pt x="57150" y="0"/>
                </a:moveTo>
                <a:lnTo>
                  <a:pt x="28575" y="0"/>
                </a:lnTo>
                <a:lnTo>
                  <a:pt x="28575" y="500125"/>
                </a:lnTo>
                <a:lnTo>
                  <a:pt x="57150" y="500125"/>
                </a:lnTo>
                <a:lnTo>
                  <a:pt x="57150" y="0"/>
                </a:lnTo>
                <a:close/>
              </a:path>
              <a:path w="85725" h="571500">
                <a:moveTo>
                  <a:pt x="85725" y="485775"/>
                </a:moveTo>
                <a:lnTo>
                  <a:pt x="57150" y="485775"/>
                </a:lnTo>
                <a:lnTo>
                  <a:pt x="57150" y="500125"/>
                </a:lnTo>
                <a:lnTo>
                  <a:pt x="78560" y="500125"/>
                </a:lnTo>
                <a:lnTo>
                  <a:pt x="85725" y="485775"/>
                </a:lnTo>
                <a:close/>
              </a:path>
            </a:pathLst>
          </a:custGeom>
          <a:solidFill>
            <a:srgbClr val="EEC118"/>
          </a:solidFill>
        </p:spPr>
        <p:txBody>
          <a:bodyPr wrap="square" lIns="0" tIns="0" rIns="0" bIns="0" rtlCol="0"/>
          <a:lstStyle/>
          <a:p/>
        </p:txBody>
      </p:sp>
      <p:sp>
        <p:nvSpPr>
          <p:cNvPr id="5" name="object 5"/>
          <p:cNvSpPr txBox="1"/>
          <p:nvPr/>
        </p:nvSpPr>
        <p:spPr>
          <a:xfrm>
            <a:off x="2838703" y="1864614"/>
            <a:ext cx="596265" cy="28956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panose="020B0604020202020204"/>
                <a:cs typeface="Arial" panose="020B0604020202020204"/>
              </a:rPr>
              <a:t>C</a:t>
            </a:r>
            <a:r>
              <a:rPr sz="1800" spc="-15" dirty="0">
                <a:solidFill>
                  <a:srgbClr val="585858"/>
                </a:solidFill>
                <a:latin typeface="Arial" panose="020B0604020202020204"/>
                <a:cs typeface="Arial" panose="020B0604020202020204"/>
              </a:rPr>
              <a:t>l</a:t>
            </a:r>
            <a:r>
              <a:rPr sz="1800" spc="-5" dirty="0">
                <a:solidFill>
                  <a:srgbClr val="585858"/>
                </a:solidFill>
                <a:latin typeface="Arial" panose="020B0604020202020204"/>
                <a:cs typeface="Arial" panose="020B0604020202020204"/>
              </a:rPr>
              <a:t>ass</a:t>
            </a:r>
            <a:endParaRPr sz="1800">
              <a:latin typeface="Arial" panose="020B0604020202020204"/>
              <a:cs typeface="Arial" panose="020B0604020202020204"/>
            </a:endParaRPr>
          </a:p>
        </p:txBody>
      </p:sp>
      <p:sp>
        <p:nvSpPr>
          <p:cNvPr id="6" name="object 6"/>
          <p:cNvSpPr txBox="1"/>
          <p:nvPr/>
        </p:nvSpPr>
        <p:spPr>
          <a:xfrm>
            <a:off x="9393173" y="4074667"/>
            <a:ext cx="799465" cy="28956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panose="020B0604020202020204"/>
                <a:cs typeface="Arial" panose="020B0604020202020204"/>
              </a:rPr>
              <a:t>Obj</a:t>
            </a:r>
            <a:r>
              <a:rPr sz="1800" spc="-15" dirty="0">
                <a:solidFill>
                  <a:srgbClr val="585858"/>
                </a:solidFill>
                <a:latin typeface="Arial" panose="020B0604020202020204"/>
                <a:cs typeface="Arial" panose="020B0604020202020204"/>
              </a:rPr>
              <a:t>e</a:t>
            </a:r>
            <a:r>
              <a:rPr sz="1800" dirty="0">
                <a:solidFill>
                  <a:srgbClr val="585858"/>
                </a:solidFill>
                <a:latin typeface="Arial" panose="020B0604020202020204"/>
                <a:cs typeface="Arial" panose="020B0604020202020204"/>
              </a:rPr>
              <a:t>cts</a:t>
            </a:r>
            <a:endParaRPr sz="1800">
              <a:latin typeface="Arial" panose="020B0604020202020204"/>
              <a:cs typeface="Arial" panose="020B0604020202020204"/>
            </a:endParaRPr>
          </a:p>
        </p:txBody>
      </p:sp>
      <p:graphicFrame>
        <p:nvGraphicFramePr>
          <p:cNvPr id="7" name="object 7"/>
          <p:cNvGraphicFramePr>
            <a:graphicFrameLocks noGrp="1"/>
          </p:cNvGraphicFramePr>
          <p:nvPr/>
        </p:nvGraphicFramePr>
        <p:xfrm>
          <a:off x="2239073" y="3035935"/>
          <a:ext cx="1663700" cy="2248535"/>
        </p:xfrm>
        <a:graphic>
          <a:graphicData uri="http://schemas.openxmlformats.org/drawingml/2006/table">
            <a:tbl>
              <a:tblPr firstRow="1" bandRow="1">
                <a:tableStyleId>{2D5ABB26-0587-4C30-8999-92F81FD0307C}</a:tableStyleId>
              </a:tblPr>
              <a:tblGrid>
                <a:gridCol w="1663700"/>
              </a:tblGrid>
              <a:tr h="441960">
                <a:tc>
                  <a:txBody>
                    <a:bodyPr/>
                    <a:lstStyle/>
                    <a:p>
                      <a:pPr marL="356870">
                        <a:lnSpc>
                          <a:spcPct val="100000"/>
                        </a:lnSpc>
                        <a:spcBef>
                          <a:spcPts val="630"/>
                        </a:spcBef>
                      </a:pPr>
                      <a:r>
                        <a:rPr sz="1600" spc="-5" dirty="0">
                          <a:latin typeface="Arial" panose="020B0604020202020204"/>
                          <a:cs typeface="Arial" panose="020B0604020202020204"/>
                        </a:rPr>
                        <a:t>Student</a:t>
                      </a:r>
                      <a:endParaRPr sz="1600">
                        <a:latin typeface="Arial" panose="020B0604020202020204"/>
                        <a:cs typeface="Arial" panose="020B0604020202020204"/>
                      </a:endParaRPr>
                    </a:p>
                  </a:txBody>
                  <a:tcPr marL="0" marR="0" marT="80010" marB="0">
                    <a:lnL w="3175">
                      <a:solidFill>
                        <a:srgbClr val="990033"/>
                      </a:solidFill>
                      <a:prstDash val="solid"/>
                    </a:lnL>
                    <a:lnR w="3175">
                      <a:solidFill>
                        <a:srgbClr val="990033"/>
                      </a:solidFill>
                      <a:prstDash val="solid"/>
                    </a:lnR>
                    <a:lnT w="3175">
                      <a:solidFill>
                        <a:srgbClr val="990033"/>
                      </a:solidFill>
                      <a:prstDash val="solid"/>
                    </a:lnT>
                    <a:lnB w="3175">
                      <a:solidFill>
                        <a:srgbClr val="990033"/>
                      </a:solidFill>
                      <a:prstDash val="solid"/>
                    </a:lnB>
                    <a:solidFill>
                      <a:srgbClr val="FFFFCC"/>
                    </a:solidFill>
                  </a:tcPr>
                </a:tc>
              </a:tr>
              <a:tr h="1513205">
                <a:tc>
                  <a:txBody>
                    <a:bodyPr/>
                    <a:lstStyle/>
                    <a:p>
                      <a:pPr marL="186690" indent="-125730">
                        <a:lnSpc>
                          <a:spcPct val="100000"/>
                        </a:lnSpc>
                        <a:spcBef>
                          <a:spcPts val="290"/>
                        </a:spcBef>
                        <a:buChar char="-"/>
                        <a:tabLst>
                          <a:tab pos="187325" algn="l"/>
                        </a:tabLst>
                      </a:pPr>
                      <a:r>
                        <a:rPr sz="1600" spc="-5" dirty="0">
                          <a:latin typeface="Arial" panose="020B0604020202020204"/>
                          <a:cs typeface="Arial" panose="020B0604020202020204"/>
                        </a:rPr>
                        <a:t>name</a:t>
                      </a:r>
                      <a:endParaRPr sz="1600">
                        <a:latin typeface="Arial" panose="020B0604020202020204"/>
                        <a:cs typeface="Arial" panose="020B0604020202020204"/>
                      </a:endParaRPr>
                    </a:p>
                    <a:p>
                      <a:pPr marL="186690" indent="-125730">
                        <a:lnSpc>
                          <a:spcPct val="100000"/>
                        </a:lnSpc>
                        <a:spcBef>
                          <a:spcPts val="555"/>
                        </a:spcBef>
                        <a:buChar char="-"/>
                        <a:tabLst>
                          <a:tab pos="187325" algn="l"/>
                        </a:tabLst>
                      </a:pPr>
                      <a:r>
                        <a:rPr sz="1600" spc="-5" dirty="0">
                          <a:latin typeface="Arial" panose="020B0604020202020204"/>
                          <a:cs typeface="Arial" panose="020B0604020202020204"/>
                        </a:rPr>
                        <a:t>address</a:t>
                      </a:r>
                      <a:endParaRPr sz="1600">
                        <a:latin typeface="Arial" panose="020B0604020202020204"/>
                        <a:cs typeface="Arial" panose="020B0604020202020204"/>
                      </a:endParaRPr>
                    </a:p>
                    <a:p>
                      <a:pPr marL="186690" indent="-125730">
                        <a:lnSpc>
                          <a:spcPct val="100000"/>
                        </a:lnSpc>
                        <a:spcBef>
                          <a:spcPts val="555"/>
                        </a:spcBef>
                        <a:buChar char="-"/>
                        <a:tabLst>
                          <a:tab pos="187325" algn="l"/>
                        </a:tabLst>
                      </a:pPr>
                      <a:r>
                        <a:rPr sz="1600" spc="-5" dirty="0">
                          <a:latin typeface="Arial" panose="020B0604020202020204"/>
                          <a:cs typeface="Arial" panose="020B0604020202020204"/>
                        </a:rPr>
                        <a:t>studentID</a:t>
                      </a:r>
                      <a:endParaRPr sz="1600">
                        <a:latin typeface="Arial" panose="020B0604020202020204"/>
                        <a:cs typeface="Arial" panose="020B0604020202020204"/>
                      </a:endParaRPr>
                    </a:p>
                    <a:p>
                      <a:pPr marL="186690" indent="-125730">
                        <a:lnSpc>
                          <a:spcPct val="100000"/>
                        </a:lnSpc>
                        <a:spcBef>
                          <a:spcPts val="570"/>
                        </a:spcBef>
                        <a:buChar char="-"/>
                        <a:tabLst>
                          <a:tab pos="187325" algn="l"/>
                        </a:tabLst>
                      </a:pPr>
                      <a:r>
                        <a:rPr sz="1600" spc="-5" dirty="0">
                          <a:latin typeface="Arial" panose="020B0604020202020204"/>
                          <a:cs typeface="Arial" panose="020B0604020202020204"/>
                        </a:rPr>
                        <a:t>dateOfBirth</a:t>
                      </a:r>
                      <a:endParaRPr sz="1600">
                        <a:latin typeface="Arial" panose="020B0604020202020204"/>
                        <a:cs typeface="Arial" panose="020B0604020202020204"/>
                      </a:endParaRPr>
                    </a:p>
                  </a:txBody>
                  <a:tcPr marL="0" marR="0" marT="36830" marB="0">
                    <a:lnL w="3175">
                      <a:solidFill>
                        <a:srgbClr val="990033"/>
                      </a:solidFill>
                      <a:prstDash val="solid"/>
                    </a:lnL>
                    <a:lnR w="3175">
                      <a:solidFill>
                        <a:srgbClr val="990033"/>
                      </a:solidFill>
                      <a:prstDash val="solid"/>
                    </a:lnR>
                    <a:lnT w="3175">
                      <a:solidFill>
                        <a:srgbClr val="990033"/>
                      </a:solidFill>
                      <a:prstDash val="solid"/>
                    </a:lnT>
                    <a:lnB w="3175">
                      <a:solidFill>
                        <a:srgbClr val="990033"/>
                      </a:solidFill>
                      <a:prstDash val="solid"/>
                    </a:lnB>
                    <a:solidFill>
                      <a:srgbClr val="FFFFCC"/>
                    </a:solidFill>
                  </a:tcPr>
                </a:tc>
              </a:tr>
              <a:tr h="293370">
                <a:tc>
                  <a:txBody>
                    <a:bodyPr/>
                    <a:lstStyle/>
                    <a:p>
                      <a:pPr>
                        <a:lnSpc>
                          <a:spcPct val="100000"/>
                        </a:lnSpc>
                      </a:pPr>
                      <a:endParaRPr sz="1700">
                        <a:latin typeface="Times New Roman" panose="02020603050405020304"/>
                        <a:cs typeface="Times New Roman" panose="02020603050405020304"/>
                      </a:endParaRPr>
                    </a:p>
                  </a:txBody>
                  <a:tcPr marL="0" marR="0" marT="0" marB="0">
                    <a:lnL w="3175">
                      <a:solidFill>
                        <a:srgbClr val="990033"/>
                      </a:solidFill>
                      <a:prstDash val="solid"/>
                    </a:lnL>
                    <a:lnR w="3175">
                      <a:solidFill>
                        <a:srgbClr val="990033"/>
                      </a:solidFill>
                      <a:prstDash val="solid"/>
                    </a:lnR>
                    <a:lnT w="3175">
                      <a:solidFill>
                        <a:srgbClr val="990033"/>
                      </a:solidFill>
                      <a:prstDash val="solid"/>
                    </a:lnT>
                    <a:lnB w="6350">
                      <a:solidFill>
                        <a:srgbClr val="990033"/>
                      </a:solidFill>
                      <a:prstDash val="solid"/>
                    </a:lnB>
                    <a:solidFill>
                      <a:srgbClr val="FFFFCC"/>
                    </a:solidFill>
                  </a:tcPr>
                </a:tc>
              </a:tr>
            </a:tbl>
          </a:graphicData>
        </a:graphic>
      </p:graphicFrame>
      <p:sp>
        <p:nvSpPr>
          <p:cNvPr id="8" name="object 8"/>
          <p:cNvSpPr/>
          <p:nvPr/>
        </p:nvSpPr>
        <p:spPr>
          <a:xfrm>
            <a:off x="8850248" y="4366640"/>
            <a:ext cx="543560" cy="543560"/>
          </a:xfrm>
          <a:custGeom>
            <a:avLst/>
            <a:gdLst/>
            <a:ahLst/>
            <a:cxnLst/>
            <a:rect l="l" t="t" r="r" b="b"/>
            <a:pathLst>
              <a:path w="543559" h="543560">
                <a:moveTo>
                  <a:pt x="30352" y="452627"/>
                </a:moveTo>
                <a:lnTo>
                  <a:pt x="0" y="543432"/>
                </a:lnTo>
                <a:lnTo>
                  <a:pt x="90931" y="513206"/>
                </a:lnTo>
                <a:lnTo>
                  <a:pt x="80771" y="503046"/>
                </a:lnTo>
                <a:lnTo>
                  <a:pt x="60705" y="503046"/>
                </a:lnTo>
                <a:lnTo>
                  <a:pt x="40512" y="482853"/>
                </a:lnTo>
                <a:lnTo>
                  <a:pt x="50545" y="472820"/>
                </a:lnTo>
                <a:lnTo>
                  <a:pt x="30352" y="452627"/>
                </a:lnTo>
                <a:close/>
              </a:path>
              <a:path w="543559" h="543560">
                <a:moveTo>
                  <a:pt x="50545" y="472820"/>
                </a:moveTo>
                <a:lnTo>
                  <a:pt x="40512" y="482853"/>
                </a:lnTo>
                <a:lnTo>
                  <a:pt x="60705" y="503046"/>
                </a:lnTo>
                <a:lnTo>
                  <a:pt x="70738" y="493013"/>
                </a:lnTo>
                <a:lnTo>
                  <a:pt x="50545" y="472820"/>
                </a:lnTo>
                <a:close/>
              </a:path>
              <a:path w="543559" h="543560">
                <a:moveTo>
                  <a:pt x="70738" y="493013"/>
                </a:moveTo>
                <a:lnTo>
                  <a:pt x="60705" y="503046"/>
                </a:lnTo>
                <a:lnTo>
                  <a:pt x="80771" y="503046"/>
                </a:lnTo>
                <a:lnTo>
                  <a:pt x="70738" y="493013"/>
                </a:lnTo>
                <a:close/>
              </a:path>
              <a:path w="543559" h="543560">
                <a:moveTo>
                  <a:pt x="523367" y="0"/>
                </a:moveTo>
                <a:lnTo>
                  <a:pt x="50545" y="472820"/>
                </a:lnTo>
                <a:lnTo>
                  <a:pt x="70738" y="493013"/>
                </a:lnTo>
                <a:lnTo>
                  <a:pt x="543559" y="20192"/>
                </a:lnTo>
                <a:lnTo>
                  <a:pt x="523367" y="0"/>
                </a:lnTo>
                <a:close/>
              </a:path>
            </a:pathLst>
          </a:custGeom>
          <a:solidFill>
            <a:srgbClr val="EEC118"/>
          </a:solidFill>
        </p:spPr>
        <p:txBody>
          <a:bodyPr wrap="square" lIns="0" tIns="0" rIns="0" bIns="0" rtlCol="0"/>
          <a:lstStyle/>
          <a:p/>
        </p:txBody>
      </p:sp>
      <p:sp>
        <p:nvSpPr>
          <p:cNvPr id="9" name="object 9"/>
          <p:cNvSpPr/>
          <p:nvPr/>
        </p:nvSpPr>
        <p:spPr>
          <a:xfrm>
            <a:off x="8850376" y="3525901"/>
            <a:ext cx="543560" cy="543560"/>
          </a:xfrm>
          <a:custGeom>
            <a:avLst/>
            <a:gdLst/>
            <a:ahLst/>
            <a:cxnLst/>
            <a:rect l="l" t="t" r="r" b="b"/>
            <a:pathLst>
              <a:path w="543559" h="543560">
                <a:moveTo>
                  <a:pt x="70611" y="50419"/>
                </a:moveTo>
                <a:lnTo>
                  <a:pt x="50419" y="70612"/>
                </a:lnTo>
                <a:lnTo>
                  <a:pt x="523240" y="543432"/>
                </a:lnTo>
                <a:lnTo>
                  <a:pt x="543432" y="523240"/>
                </a:lnTo>
                <a:lnTo>
                  <a:pt x="70611" y="50419"/>
                </a:lnTo>
                <a:close/>
              </a:path>
              <a:path w="543559" h="543560">
                <a:moveTo>
                  <a:pt x="0" y="0"/>
                </a:moveTo>
                <a:lnTo>
                  <a:pt x="30225" y="90805"/>
                </a:lnTo>
                <a:lnTo>
                  <a:pt x="50419" y="70612"/>
                </a:lnTo>
                <a:lnTo>
                  <a:pt x="40385" y="60578"/>
                </a:lnTo>
                <a:lnTo>
                  <a:pt x="60578" y="40386"/>
                </a:lnTo>
                <a:lnTo>
                  <a:pt x="80644" y="40386"/>
                </a:lnTo>
                <a:lnTo>
                  <a:pt x="90804" y="30225"/>
                </a:lnTo>
                <a:lnTo>
                  <a:pt x="0" y="0"/>
                </a:lnTo>
                <a:close/>
              </a:path>
              <a:path w="543559" h="543560">
                <a:moveTo>
                  <a:pt x="60578" y="40386"/>
                </a:moveTo>
                <a:lnTo>
                  <a:pt x="40385" y="60578"/>
                </a:lnTo>
                <a:lnTo>
                  <a:pt x="50419" y="70612"/>
                </a:lnTo>
                <a:lnTo>
                  <a:pt x="70611" y="50419"/>
                </a:lnTo>
                <a:lnTo>
                  <a:pt x="60578" y="40386"/>
                </a:lnTo>
                <a:close/>
              </a:path>
              <a:path w="543559" h="543560">
                <a:moveTo>
                  <a:pt x="80644" y="40386"/>
                </a:moveTo>
                <a:lnTo>
                  <a:pt x="60578" y="40386"/>
                </a:lnTo>
                <a:lnTo>
                  <a:pt x="70611" y="50419"/>
                </a:lnTo>
                <a:lnTo>
                  <a:pt x="80644" y="40386"/>
                </a:lnTo>
                <a:close/>
              </a:path>
            </a:pathLst>
          </a:custGeom>
          <a:solidFill>
            <a:srgbClr val="EEC118"/>
          </a:solidFill>
        </p:spPr>
        <p:txBody>
          <a:bodyPr wrap="square" lIns="0" tIns="0" rIns="0" bIns="0" rtlCol="0"/>
          <a:lstStyle/>
          <a:p/>
        </p:txBody>
      </p:sp>
      <p:sp>
        <p:nvSpPr>
          <p:cNvPr id="10" name="object 10"/>
          <p:cNvSpPr/>
          <p:nvPr/>
        </p:nvSpPr>
        <p:spPr>
          <a:xfrm>
            <a:off x="5397500" y="2133600"/>
            <a:ext cx="3260725" cy="1828800"/>
          </a:xfrm>
          <a:custGeom>
            <a:avLst/>
            <a:gdLst/>
            <a:ahLst/>
            <a:cxnLst/>
            <a:rect l="l" t="t" r="r" b="b"/>
            <a:pathLst>
              <a:path w="3260725" h="1828800">
                <a:moveTo>
                  <a:pt x="3260725" y="0"/>
                </a:moveTo>
                <a:lnTo>
                  <a:pt x="0" y="0"/>
                </a:lnTo>
                <a:lnTo>
                  <a:pt x="0" y="1828800"/>
                </a:lnTo>
                <a:lnTo>
                  <a:pt x="3260725" y="1828800"/>
                </a:lnTo>
                <a:lnTo>
                  <a:pt x="3260725" y="0"/>
                </a:lnTo>
                <a:close/>
              </a:path>
            </a:pathLst>
          </a:custGeom>
          <a:solidFill>
            <a:srgbClr val="FFFFCC"/>
          </a:solidFill>
        </p:spPr>
        <p:txBody>
          <a:bodyPr wrap="square" lIns="0" tIns="0" rIns="0" bIns="0" rtlCol="0"/>
          <a:lstStyle/>
          <a:p/>
        </p:txBody>
      </p:sp>
      <p:sp>
        <p:nvSpPr>
          <p:cNvPr id="11" name="object 11"/>
          <p:cNvSpPr txBox="1"/>
          <p:nvPr/>
        </p:nvSpPr>
        <p:spPr>
          <a:xfrm>
            <a:off x="5397500" y="2133600"/>
            <a:ext cx="3260725" cy="287020"/>
          </a:xfrm>
          <a:prstGeom prst="rect">
            <a:avLst/>
          </a:prstGeom>
          <a:solidFill>
            <a:srgbClr val="FFFFCC"/>
          </a:solidFill>
          <a:ln w="3175">
            <a:solidFill>
              <a:srgbClr val="990033"/>
            </a:solidFill>
          </a:ln>
        </p:spPr>
        <p:txBody>
          <a:bodyPr vert="horz" wrap="square" lIns="0" tIns="41275" rIns="0" bIns="0" rtlCol="0">
            <a:spAutoFit/>
          </a:bodyPr>
          <a:lstStyle/>
          <a:p>
            <a:pPr marL="924560">
              <a:lnSpc>
                <a:spcPct val="100000"/>
              </a:lnSpc>
              <a:spcBef>
                <a:spcPts val="325"/>
              </a:spcBef>
            </a:pPr>
            <a:r>
              <a:rPr sz="1600" u="heavy" spc="-5" dirty="0">
                <a:uFill>
                  <a:solidFill>
                    <a:srgbClr val="000000"/>
                  </a:solidFill>
                </a:uFill>
                <a:latin typeface="Arial" panose="020B0604020202020204"/>
                <a:cs typeface="Arial" panose="020B0604020202020204"/>
              </a:rPr>
              <a:t>:Student</a:t>
            </a:r>
            <a:endParaRPr sz="1600">
              <a:latin typeface="Arial" panose="020B0604020202020204"/>
              <a:cs typeface="Arial" panose="020B0604020202020204"/>
            </a:endParaRPr>
          </a:p>
        </p:txBody>
      </p:sp>
      <p:sp>
        <p:nvSpPr>
          <p:cNvPr id="12" name="object 12"/>
          <p:cNvSpPr txBox="1"/>
          <p:nvPr/>
        </p:nvSpPr>
        <p:spPr>
          <a:xfrm>
            <a:off x="5397500" y="2574925"/>
            <a:ext cx="3260725" cy="1236345"/>
          </a:xfrm>
          <a:prstGeom prst="rect">
            <a:avLst/>
          </a:prstGeom>
          <a:solidFill>
            <a:srgbClr val="FFFFCC"/>
          </a:solidFill>
          <a:ln w="3175">
            <a:solidFill>
              <a:srgbClr val="990033"/>
            </a:solidFill>
          </a:ln>
        </p:spPr>
        <p:txBody>
          <a:bodyPr vert="horz" wrap="square" lIns="0" tIns="36830" rIns="0" bIns="0" rtlCol="0">
            <a:spAutoFit/>
          </a:bodyPr>
          <a:lstStyle/>
          <a:p>
            <a:pPr marL="187325" indent="-125730">
              <a:lnSpc>
                <a:spcPct val="100000"/>
              </a:lnSpc>
              <a:spcBef>
                <a:spcPts val="290"/>
              </a:spcBef>
              <a:buChar char="-"/>
              <a:tabLst>
                <a:tab pos="187960" algn="l"/>
              </a:tabLst>
            </a:pPr>
            <a:r>
              <a:rPr sz="1600" spc="-10" dirty="0">
                <a:latin typeface="Arial" panose="020B0604020202020204"/>
                <a:cs typeface="Arial" panose="020B0604020202020204"/>
              </a:rPr>
              <a:t>name </a:t>
            </a:r>
            <a:r>
              <a:rPr sz="1600" spc="-5" dirty="0">
                <a:latin typeface="Arial" panose="020B0604020202020204"/>
                <a:cs typeface="Arial" panose="020B0604020202020204"/>
              </a:rPr>
              <a:t>= “M.</a:t>
            </a:r>
            <a:r>
              <a:rPr sz="1600" spc="45" dirty="0">
                <a:latin typeface="Arial" panose="020B0604020202020204"/>
                <a:cs typeface="Arial" panose="020B0604020202020204"/>
              </a:rPr>
              <a:t> </a:t>
            </a:r>
            <a:r>
              <a:rPr sz="1600" spc="-5" dirty="0">
                <a:latin typeface="Arial" panose="020B0604020202020204"/>
                <a:cs typeface="Arial" panose="020B0604020202020204"/>
              </a:rPr>
              <a:t>Modano”</a:t>
            </a:r>
            <a:endParaRPr sz="1600">
              <a:latin typeface="Arial" panose="020B0604020202020204"/>
              <a:cs typeface="Arial" panose="020B0604020202020204"/>
            </a:endParaRPr>
          </a:p>
          <a:p>
            <a:pPr marL="187325" indent="-125730">
              <a:lnSpc>
                <a:spcPct val="100000"/>
              </a:lnSpc>
              <a:spcBef>
                <a:spcPts val="555"/>
              </a:spcBef>
              <a:buChar char="-"/>
              <a:tabLst>
                <a:tab pos="187960" algn="l"/>
              </a:tabLst>
            </a:pPr>
            <a:r>
              <a:rPr sz="1600" spc="-10" dirty="0">
                <a:latin typeface="Arial" panose="020B0604020202020204"/>
                <a:cs typeface="Arial" panose="020B0604020202020204"/>
              </a:rPr>
              <a:t>address </a:t>
            </a:r>
            <a:r>
              <a:rPr sz="1600" spc="-5" dirty="0">
                <a:latin typeface="Arial" panose="020B0604020202020204"/>
                <a:cs typeface="Arial" panose="020B0604020202020204"/>
              </a:rPr>
              <a:t>= “123 Main</a:t>
            </a:r>
            <a:r>
              <a:rPr sz="1600" spc="45" dirty="0">
                <a:latin typeface="Arial" panose="020B0604020202020204"/>
                <a:cs typeface="Arial" panose="020B0604020202020204"/>
              </a:rPr>
              <a:t> </a:t>
            </a:r>
            <a:r>
              <a:rPr sz="1600" spc="-5" dirty="0">
                <a:latin typeface="Arial" panose="020B0604020202020204"/>
                <a:cs typeface="Arial" panose="020B0604020202020204"/>
              </a:rPr>
              <a:t>St.”</a:t>
            </a:r>
            <a:endParaRPr sz="1600">
              <a:latin typeface="Arial" panose="020B0604020202020204"/>
              <a:cs typeface="Arial" panose="020B0604020202020204"/>
            </a:endParaRPr>
          </a:p>
          <a:p>
            <a:pPr marL="187325" indent="-125730">
              <a:lnSpc>
                <a:spcPct val="100000"/>
              </a:lnSpc>
              <a:spcBef>
                <a:spcPts val="555"/>
              </a:spcBef>
              <a:buChar char="-"/>
              <a:tabLst>
                <a:tab pos="187960" algn="l"/>
              </a:tabLst>
            </a:pPr>
            <a:r>
              <a:rPr sz="1600" spc="-5" dirty="0">
                <a:latin typeface="Arial" panose="020B0604020202020204"/>
                <a:cs typeface="Arial" panose="020B0604020202020204"/>
              </a:rPr>
              <a:t>studentID =</a:t>
            </a:r>
            <a:r>
              <a:rPr sz="1600" spc="25" dirty="0">
                <a:latin typeface="Arial" panose="020B0604020202020204"/>
                <a:cs typeface="Arial" panose="020B0604020202020204"/>
              </a:rPr>
              <a:t> </a:t>
            </a:r>
            <a:r>
              <a:rPr sz="1600" spc="-5" dirty="0">
                <a:latin typeface="Arial" panose="020B0604020202020204"/>
                <a:cs typeface="Arial" panose="020B0604020202020204"/>
              </a:rPr>
              <a:t>9</a:t>
            </a:r>
            <a:endParaRPr sz="1600">
              <a:latin typeface="Arial" panose="020B0604020202020204"/>
              <a:cs typeface="Arial" panose="020B0604020202020204"/>
            </a:endParaRPr>
          </a:p>
          <a:p>
            <a:pPr marL="62230">
              <a:lnSpc>
                <a:spcPct val="100000"/>
              </a:lnSpc>
              <a:spcBef>
                <a:spcPts val="565"/>
              </a:spcBef>
            </a:pPr>
            <a:r>
              <a:rPr sz="1600" spc="-5" dirty="0">
                <a:latin typeface="Arial" panose="020B0604020202020204"/>
                <a:cs typeface="Arial" panose="020B0604020202020204"/>
              </a:rPr>
              <a:t>- dateOfBirth =</a:t>
            </a:r>
            <a:r>
              <a:rPr sz="1600" spc="25" dirty="0">
                <a:latin typeface="Arial" panose="020B0604020202020204"/>
                <a:cs typeface="Arial" panose="020B0604020202020204"/>
              </a:rPr>
              <a:t> </a:t>
            </a:r>
            <a:r>
              <a:rPr sz="1600" spc="-5" dirty="0">
                <a:latin typeface="Arial" panose="020B0604020202020204"/>
                <a:cs typeface="Arial" panose="020B0604020202020204"/>
              </a:rPr>
              <a:t>“03/10/1967”</a:t>
            </a:r>
            <a:endParaRPr sz="1600">
              <a:latin typeface="Arial" panose="020B0604020202020204"/>
              <a:cs typeface="Arial" panose="020B0604020202020204"/>
            </a:endParaRPr>
          </a:p>
        </p:txBody>
      </p:sp>
      <p:sp>
        <p:nvSpPr>
          <p:cNvPr id="13" name="object 13"/>
          <p:cNvSpPr/>
          <p:nvPr/>
        </p:nvSpPr>
        <p:spPr>
          <a:xfrm>
            <a:off x="5410200" y="4724400"/>
            <a:ext cx="3248025" cy="1752600"/>
          </a:xfrm>
          <a:custGeom>
            <a:avLst/>
            <a:gdLst/>
            <a:ahLst/>
            <a:cxnLst/>
            <a:rect l="l" t="t" r="r" b="b"/>
            <a:pathLst>
              <a:path w="3248025" h="1752600">
                <a:moveTo>
                  <a:pt x="3248025" y="0"/>
                </a:moveTo>
                <a:lnTo>
                  <a:pt x="0" y="0"/>
                </a:lnTo>
                <a:lnTo>
                  <a:pt x="0" y="1752600"/>
                </a:lnTo>
                <a:lnTo>
                  <a:pt x="3248025" y="1752600"/>
                </a:lnTo>
                <a:lnTo>
                  <a:pt x="3248025" y="0"/>
                </a:lnTo>
                <a:close/>
              </a:path>
            </a:pathLst>
          </a:custGeom>
          <a:solidFill>
            <a:srgbClr val="FFFFCC"/>
          </a:solidFill>
        </p:spPr>
        <p:txBody>
          <a:bodyPr wrap="square" lIns="0" tIns="0" rIns="0" bIns="0" rtlCol="0"/>
          <a:lstStyle/>
          <a:p/>
        </p:txBody>
      </p:sp>
      <p:sp>
        <p:nvSpPr>
          <p:cNvPr id="14" name="object 14"/>
          <p:cNvSpPr txBox="1"/>
          <p:nvPr/>
        </p:nvSpPr>
        <p:spPr>
          <a:xfrm>
            <a:off x="5410200" y="4724400"/>
            <a:ext cx="3248025" cy="287655"/>
          </a:xfrm>
          <a:prstGeom prst="rect">
            <a:avLst/>
          </a:prstGeom>
          <a:solidFill>
            <a:srgbClr val="FFFFCC"/>
          </a:solidFill>
          <a:ln w="3175">
            <a:solidFill>
              <a:srgbClr val="990033"/>
            </a:solidFill>
          </a:ln>
        </p:spPr>
        <p:txBody>
          <a:bodyPr vert="horz" wrap="square" lIns="0" tIns="41910" rIns="0" bIns="0" rtlCol="0">
            <a:spAutoFit/>
          </a:bodyPr>
          <a:lstStyle/>
          <a:p>
            <a:pPr marL="1016635">
              <a:lnSpc>
                <a:spcPct val="100000"/>
              </a:lnSpc>
              <a:spcBef>
                <a:spcPts val="330"/>
              </a:spcBef>
            </a:pPr>
            <a:r>
              <a:rPr sz="1600" u="heavy" spc="-5" dirty="0">
                <a:uFill>
                  <a:solidFill>
                    <a:srgbClr val="000000"/>
                  </a:solidFill>
                </a:uFill>
                <a:latin typeface="Arial" panose="020B0604020202020204"/>
                <a:cs typeface="Arial" panose="020B0604020202020204"/>
              </a:rPr>
              <a:t>sv2:Student</a:t>
            </a:r>
            <a:endParaRPr sz="1600">
              <a:latin typeface="Arial" panose="020B0604020202020204"/>
              <a:cs typeface="Arial" panose="020B0604020202020204"/>
            </a:endParaRPr>
          </a:p>
        </p:txBody>
      </p:sp>
      <p:sp>
        <p:nvSpPr>
          <p:cNvPr id="16" name="object 16"/>
          <p:cNvSpPr txBox="1">
            <a:spLocks noGrp="1"/>
          </p:cNvSpPr>
          <p:nvPr>
            <p:ph type="sldNum" sz="quarter" idx="7"/>
          </p:nvPr>
        </p:nvSpPr>
        <p:spPr>
          <a:xfrm>
            <a:off x="8737600" y="6245225"/>
            <a:ext cx="2844800" cy="221615"/>
          </a:xfrm>
          <a:prstGeom prst="rect">
            <a:avLst/>
          </a:prstGeom>
        </p:spPr>
        <p:txBody>
          <a:bodyPr vert="horz" wrap="square" lIns="0" tIns="6350" rIns="0" bIns="0" rtlCol="0">
            <a:spAutoFit/>
          </a:bodyPr>
          <a:lstStyle/>
          <a:p>
            <a:pPr marL="40640">
              <a:lnSpc>
                <a:spcPct val="100000"/>
              </a:lnSpc>
              <a:spcBef>
                <a:spcPts val="50"/>
              </a:spcBef>
            </a:pPr>
            <a:fld id="{81D60167-4931-47E6-BA6A-407CBD079E47}" type="slidenum">
              <a:rPr spc="-90" dirty="0"/>
            </a:fld>
            <a:endParaRPr spc="-90" dirty="0"/>
          </a:p>
        </p:txBody>
      </p:sp>
      <p:sp>
        <p:nvSpPr>
          <p:cNvPr id="15" name="object 15"/>
          <p:cNvSpPr txBox="1"/>
          <p:nvPr/>
        </p:nvSpPr>
        <p:spPr>
          <a:xfrm>
            <a:off x="5410200" y="5165725"/>
            <a:ext cx="3248025" cy="1236980"/>
          </a:xfrm>
          <a:prstGeom prst="rect">
            <a:avLst/>
          </a:prstGeom>
          <a:solidFill>
            <a:srgbClr val="FFFFCC"/>
          </a:solidFill>
          <a:ln w="3175">
            <a:solidFill>
              <a:srgbClr val="990033"/>
            </a:solidFill>
          </a:ln>
        </p:spPr>
        <p:txBody>
          <a:bodyPr vert="horz" wrap="square" lIns="0" tIns="37465" rIns="0" bIns="0" rtlCol="0">
            <a:spAutoFit/>
          </a:bodyPr>
          <a:lstStyle/>
          <a:p>
            <a:pPr marL="187325" indent="-125730">
              <a:lnSpc>
                <a:spcPct val="100000"/>
              </a:lnSpc>
              <a:spcBef>
                <a:spcPts val="295"/>
              </a:spcBef>
              <a:buChar char="-"/>
              <a:tabLst>
                <a:tab pos="187960" algn="l"/>
              </a:tabLst>
            </a:pPr>
            <a:r>
              <a:rPr sz="1600" spc="-5" dirty="0">
                <a:latin typeface="Arial" panose="020B0604020202020204"/>
                <a:cs typeface="Arial" panose="020B0604020202020204"/>
              </a:rPr>
              <a:t>name = “D.</a:t>
            </a:r>
            <a:r>
              <a:rPr sz="1600" spc="30" dirty="0">
                <a:latin typeface="Arial" panose="020B0604020202020204"/>
                <a:cs typeface="Arial" panose="020B0604020202020204"/>
              </a:rPr>
              <a:t> </a:t>
            </a:r>
            <a:r>
              <a:rPr sz="1600" spc="-5" dirty="0">
                <a:latin typeface="Arial" panose="020B0604020202020204"/>
                <a:cs typeface="Arial" panose="020B0604020202020204"/>
              </a:rPr>
              <a:t>Hatcher”</a:t>
            </a:r>
            <a:endParaRPr sz="1600">
              <a:latin typeface="Arial" panose="020B0604020202020204"/>
              <a:cs typeface="Arial" panose="020B0604020202020204"/>
            </a:endParaRPr>
          </a:p>
          <a:p>
            <a:pPr marL="187325" indent="-125730">
              <a:lnSpc>
                <a:spcPct val="100000"/>
              </a:lnSpc>
              <a:spcBef>
                <a:spcPts val="555"/>
              </a:spcBef>
              <a:buChar char="-"/>
              <a:tabLst>
                <a:tab pos="187960" algn="l"/>
              </a:tabLst>
            </a:pPr>
            <a:r>
              <a:rPr sz="1600" spc="-5" dirty="0">
                <a:latin typeface="Arial" panose="020B0604020202020204"/>
                <a:cs typeface="Arial" panose="020B0604020202020204"/>
              </a:rPr>
              <a:t>address = “456 Oak</a:t>
            </a:r>
            <a:r>
              <a:rPr sz="1600" spc="40" dirty="0">
                <a:latin typeface="Arial" panose="020B0604020202020204"/>
                <a:cs typeface="Arial" panose="020B0604020202020204"/>
              </a:rPr>
              <a:t> </a:t>
            </a:r>
            <a:r>
              <a:rPr sz="1600" spc="-5" dirty="0">
                <a:latin typeface="Arial" panose="020B0604020202020204"/>
                <a:cs typeface="Arial" panose="020B0604020202020204"/>
              </a:rPr>
              <a:t>Ln.”</a:t>
            </a:r>
            <a:endParaRPr sz="1600">
              <a:latin typeface="Arial" panose="020B0604020202020204"/>
              <a:cs typeface="Arial" panose="020B0604020202020204"/>
            </a:endParaRPr>
          </a:p>
          <a:p>
            <a:pPr marL="187325" indent="-125730">
              <a:lnSpc>
                <a:spcPct val="100000"/>
              </a:lnSpc>
              <a:spcBef>
                <a:spcPts val="555"/>
              </a:spcBef>
              <a:buChar char="-"/>
              <a:tabLst>
                <a:tab pos="187960" algn="l"/>
              </a:tabLst>
            </a:pPr>
            <a:r>
              <a:rPr sz="1600" spc="-5" dirty="0">
                <a:latin typeface="Arial" panose="020B0604020202020204"/>
                <a:cs typeface="Arial" panose="020B0604020202020204"/>
              </a:rPr>
              <a:t>studentID =</a:t>
            </a:r>
            <a:r>
              <a:rPr sz="1600" spc="20" dirty="0">
                <a:latin typeface="Arial" panose="020B0604020202020204"/>
                <a:cs typeface="Arial" panose="020B0604020202020204"/>
              </a:rPr>
              <a:t> </a:t>
            </a:r>
            <a:r>
              <a:rPr sz="1600" spc="-5" dirty="0">
                <a:latin typeface="Arial" panose="020B0604020202020204"/>
                <a:cs typeface="Arial" panose="020B0604020202020204"/>
              </a:rPr>
              <a:t>2</a:t>
            </a:r>
            <a:endParaRPr sz="1600">
              <a:latin typeface="Arial" panose="020B0604020202020204"/>
              <a:cs typeface="Arial" panose="020B0604020202020204"/>
            </a:endParaRPr>
          </a:p>
          <a:p>
            <a:pPr marL="62230">
              <a:lnSpc>
                <a:spcPct val="100000"/>
              </a:lnSpc>
              <a:spcBef>
                <a:spcPts val="565"/>
              </a:spcBef>
            </a:pPr>
            <a:r>
              <a:rPr sz="1600" spc="-5" dirty="0">
                <a:latin typeface="Arial" panose="020B0604020202020204"/>
                <a:cs typeface="Arial" panose="020B0604020202020204"/>
              </a:rPr>
              <a:t>- dateOfBirth =</a:t>
            </a:r>
            <a:r>
              <a:rPr sz="1600" spc="35" dirty="0">
                <a:latin typeface="Arial" panose="020B0604020202020204"/>
                <a:cs typeface="Arial" panose="020B0604020202020204"/>
              </a:rPr>
              <a:t> </a:t>
            </a:r>
            <a:r>
              <a:rPr sz="1600" spc="-15" dirty="0">
                <a:latin typeface="Arial" panose="020B0604020202020204"/>
                <a:cs typeface="Arial" panose="020B0604020202020204"/>
              </a:rPr>
              <a:t>“12/11/1969”</a:t>
            </a:r>
            <a:endParaRPr sz="1600">
              <a:latin typeface="Arial" panose="020B0604020202020204"/>
              <a:cs typeface="Arial" panose="020B0604020202020204"/>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21765" y="391160"/>
            <a:ext cx="8538210" cy="567055"/>
          </a:xfrm>
          <a:prstGeom prst="rect">
            <a:avLst/>
          </a:prstGeom>
        </p:spPr>
        <p:txBody>
          <a:bodyPr vert="horz" wrap="square" lIns="0" tIns="13335" rIns="0" bIns="0" rtlCol="0">
            <a:spAutoFit/>
          </a:bodyPr>
          <a:lstStyle/>
          <a:p>
            <a:pPr marL="12700" algn="l">
              <a:lnSpc>
                <a:spcPct val="100000"/>
              </a:lnSpc>
              <a:spcBef>
                <a:spcPts val="105"/>
              </a:spcBef>
            </a:pPr>
            <a:r>
              <a:rPr lang="en-US" sz="3600" spc="125" dirty="0"/>
              <a:t>	</a:t>
            </a:r>
            <a:r>
              <a:rPr sz="3600" spc="125" dirty="0"/>
              <a:t>Phương</a:t>
            </a:r>
            <a:r>
              <a:rPr sz="3600" spc="-370" dirty="0"/>
              <a:t> </a:t>
            </a:r>
            <a:r>
              <a:rPr sz="3600" spc="60" dirty="0"/>
              <a:t>thức</a:t>
            </a:r>
            <a:r>
              <a:rPr sz="3600" spc="-345" dirty="0"/>
              <a:t> </a:t>
            </a:r>
            <a:r>
              <a:rPr sz="3600" spc="145" dirty="0"/>
              <a:t>khởi</a:t>
            </a:r>
            <a:r>
              <a:rPr sz="3600" spc="-350" dirty="0"/>
              <a:t> </a:t>
            </a:r>
            <a:r>
              <a:rPr sz="3600" spc="60" dirty="0"/>
              <a:t>tạo</a:t>
            </a:r>
            <a:r>
              <a:rPr lang="en-US" sz="3600" spc="60" dirty="0"/>
              <a:t> (constructor)</a:t>
            </a:r>
            <a:endParaRPr lang="en-US" sz="3600" spc="60" dirty="0"/>
          </a:p>
        </p:txBody>
      </p:sp>
      <p:sp>
        <p:nvSpPr>
          <p:cNvPr id="4" name="object 4"/>
          <p:cNvSpPr txBox="1">
            <a:spLocks noGrp="1"/>
          </p:cNvSpPr>
          <p:nvPr>
            <p:ph type="sldNum" sz="quarter" idx="7"/>
          </p:nvPr>
        </p:nvSpPr>
        <p:spPr>
          <a:xfrm>
            <a:off x="8737600" y="6245225"/>
            <a:ext cx="2844800" cy="221615"/>
          </a:xfrm>
          <a:prstGeom prst="rect">
            <a:avLst/>
          </a:prstGeom>
        </p:spPr>
        <p:txBody>
          <a:bodyPr vert="horz" wrap="square" lIns="0" tIns="6350" rIns="0" bIns="0" rtlCol="0">
            <a:spAutoFit/>
          </a:bodyPr>
          <a:lstStyle/>
          <a:p>
            <a:pPr marL="38100">
              <a:lnSpc>
                <a:spcPct val="100000"/>
              </a:lnSpc>
              <a:spcBef>
                <a:spcPts val="50"/>
              </a:spcBef>
            </a:pPr>
            <a:r>
              <a:rPr spc="-90" dirty="0"/>
              <a:t>16</a:t>
            </a:r>
            <a:endParaRPr spc="-90" dirty="0"/>
          </a:p>
        </p:txBody>
      </p:sp>
      <p:sp>
        <p:nvSpPr>
          <p:cNvPr id="3" name="object 3"/>
          <p:cNvSpPr txBox="1"/>
          <p:nvPr/>
        </p:nvSpPr>
        <p:spPr>
          <a:xfrm>
            <a:off x="821055" y="958215"/>
            <a:ext cx="10263505" cy="5342255"/>
          </a:xfrm>
          <a:prstGeom prst="rect">
            <a:avLst/>
          </a:prstGeom>
        </p:spPr>
        <p:txBody>
          <a:bodyPr vert="horz" wrap="square" lIns="0" tIns="12700" rIns="0" bIns="0" rtlCol="0">
            <a:spAutoFit/>
          </a:bodyPr>
          <a:lstStyle/>
          <a:p>
            <a:pPr marL="286385" indent="-274320">
              <a:lnSpc>
                <a:spcPts val="2590"/>
              </a:lnSpc>
              <a:spcBef>
                <a:spcPts val="100"/>
              </a:spcBef>
              <a:buChar char="•"/>
              <a:tabLst>
                <a:tab pos="286385" algn="l"/>
                <a:tab pos="287020" algn="l"/>
              </a:tabLst>
            </a:pPr>
            <a:r>
              <a:rPr sz="2400" spc="-160" dirty="0">
                <a:solidFill>
                  <a:srgbClr val="585858"/>
                </a:solidFill>
                <a:latin typeface="Arial" panose="020B0604020202020204"/>
                <a:cs typeface="Arial" panose="020B0604020202020204"/>
              </a:rPr>
              <a:t>Là </a:t>
            </a:r>
            <a:r>
              <a:rPr sz="2400" spc="-25" dirty="0">
                <a:solidFill>
                  <a:srgbClr val="585858"/>
                </a:solidFill>
                <a:latin typeface="Arial" panose="020B0604020202020204"/>
                <a:cs typeface="Arial" panose="020B0604020202020204"/>
              </a:rPr>
              <a:t>phương </a:t>
            </a:r>
            <a:r>
              <a:rPr sz="2400" spc="-30" dirty="0">
                <a:solidFill>
                  <a:srgbClr val="585858"/>
                </a:solidFill>
                <a:latin typeface="Arial" panose="020B0604020202020204"/>
                <a:cs typeface="Arial" panose="020B0604020202020204"/>
              </a:rPr>
              <a:t>thức </a:t>
            </a:r>
            <a:r>
              <a:rPr sz="2400" spc="-90" dirty="0">
                <a:solidFill>
                  <a:srgbClr val="585858"/>
                </a:solidFill>
                <a:latin typeface="Arial" panose="020B0604020202020204"/>
                <a:cs typeface="Arial" panose="020B0604020202020204"/>
              </a:rPr>
              <a:t>được </a:t>
            </a:r>
            <a:r>
              <a:rPr sz="2400" spc="65" dirty="0">
                <a:solidFill>
                  <a:srgbClr val="585858"/>
                </a:solidFill>
                <a:latin typeface="Arial" panose="020B0604020202020204"/>
                <a:cs typeface="Arial" panose="020B0604020202020204"/>
              </a:rPr>
              <a:t>gọi </a:t>
            </a:r>
            <a:r>
              <a:rPr sz="2400" dirty="0">
                <a:solidFill>
                  <a:srgbClr val="585858"/>
                </a:solidFill>
                <a:latin typeface="Arial" panose="020B0604020202020204"/>
                <a:cs typeface="Arial" panose="020B0604020202020204"/>
              </a:rPr>
              <a:t>để </a:t>
            </a:r>
            <a:r>
              <a:rPr sz="2400" spc="-5" dirty="0">
                <a:solidFill>
                  <a:srgbClr val="585858"/>
                </a:solidFill>
                <a:latin typeface="Arial" panose="020B0604020202020204"/>
                <a:cs typeface="Arial" panose="020B0604020202020204"/>
              </a:rPr>
              <a:t>gán </a:t>
            </a:r>
            <a:r>
              <a:rPr sz="2400" spc="-100" dirty="0">
                <a:solidFill>
                  <a:srgbClr val="585858"/>
                </a:solidFill>
                <a:latin typeface="Arial" panose="020B0604020202020204"/>
                <a:cs typeface="Arial" panose="020B0604020202020204"/>
              </a:rPr>
              <a:t>các </a:t>
            </a:r>
            <a:r>
              <a:rPr sz="2400" spc="5" dirty="0">
                <a:solidFill>
                  <a:srgbClr val="585858"/>
                </a:solidFill>
                <a:latin typeface="Arial" panose="020B0604020202020204"/>
                <a:cs typeface="Arial" panose="020B0604020202020204"/>
              </a:rPr>
              <a:t>giá </a:t>
            </a:r>
            <a:r>
              <a:rPr sz="2400" spc="75" dirty="0">
                <a:solidFill>
                  <a:srgbClr val="585858"/>
                </a:solidFill>
                <a:latin typeface="Arial" panose="020B0604020202020204"/>
                <a:cs typeface="Arial" panose="020B0604020202020204"/>
              </a:rPr>
              <a:t>trị</a:t>
            </a:r>
            <a:r>
              <a:rPr sz="2400" spc="280" dirty="0">
                <a:solidFill>
                  <a:srgbClr val="585858"/>
                </a:solidFill>
                <a:latin typeface="Arial" panose="020B0604020202020204"/>
                <a:cs typeface="Arial" panose="020B0604020202020204"/>
              </a:rPr>
              <a:t> </a:t>
            </a:r>
            <a:r>
              <a:rPr sz="2400" spc="-5" dirty="0">
                <a:solidFill>
                  <a:srgbClr val="585858"/>
                </a:solidFill>
                <a:latin typeface="Arial" panose="020B0604020202020204"/>
                <a:cs typeface="Arial" panose="020B0604020202020204"/>
              </a:rPr>
              <a:t>cho</a:t>
            </a:r>
            <a:r>
              <a:rPr lang="en-US" sz="2400" spc="-5" dirty="0">
                <a:solidFill>
                  <a:srgbClr val="585858"/>
                </a:solidFill>
                <a:latin typeface="Arial" panose="020B0604020202020204"/>
                <a:cs typeface="Arial" panose="020B0604020202020204"/>
              </a:rPr>
              <a:t> </a:t>
            </a:r>
            <a:r>
              <a:rPr sz="2400" spc="-100" dirty="0">
                <a:solidFill>
                  <a:srgbClr val="585858"/>
                </a:solidFill>
                <a:latin typeface="Arial" panose="020B0604020202020204"/>
                <a:cs typeface="Arial" panose="020B0604020202020204"/>
              </a:rPr>
              <a:t>các </a:t>
            </a:r>
            <a:r>
              <a:rPr sz="2400" spc="20" dirty="0">
                <a:solidFill>
                  <a:srgbClr val="585858"/>
                </a:solidFill>
                <a:latin typeface="Arial" panose="020B0604020202020204"/>
                <a:cs typeface="Arial" panose="020B0604020202020204"/>
              </a:rPr>
              <a:t>thành </a:t>
            </a:r>
            <a:r>
              <a:rPr sz="2400" dirty="0">
                <a:solidFill>
                  <a:srgbClr val="585858"/>
                </a:solidFill>
                <a:latin typeface="Arial" panose="020B0604020202020204"/>
                <a:cs typeface="Arial" panose="020B0604020202020204"/>
              </a:rPr>
              <a:t>phần </a:t>
            </a:r>
            <a:r>
              <a:rPr sz="2400" spc="-60" dirty="0">
                <a:solidFill>
                  <a:srgbClr val="585858"/>
                </a:solidFill>
                <a:latin typeface="Arial" panose="020B0604020202020204"/>
                <a:cs typeface="Arial" panose="020B0604020202020204"/>
              </a:rPr>
              <a:t>dữ </a:t>
            </a:r>
            <a:r>
              <a:rPr sz="2400" spc="5" dirty="0">
                <a:solidFill>
                  <a:srgbClr val="585858"/>
                </a:solidFill>
                <a:latin typeface="Arial" panose="020B0604020202020204"/>
                <a:cs typeface="Arial" panose="020B0604020202020204"/>
              </a:rPr>
              <a:t>liệu </a:t>
            </a:r>
            <a:r>
              <a:rPr sz="2400" spc="15" dirty="0">
                <a:solidFill>
                  <a:srgbClr val="585858"/>
                </a:solidFill>
                <a:latin typeface="Arial" panose="020B0604020202020204"/>
                <a:cs typeface="Arial" panose="020B0604020202020204"/>
              </a:rPr>
              <a:t>khi </a:t>
            </a:r>
            <a:r>
              <a:rPr sz="2400" spc="65" dirty="0">
                <a:solidFill>
                  <a:srgbClr val="585858"/>
                </a:solidFill>
                <a:latin typeface="Arial" panose="020B0604020202020204"/>
                <a:cs typeface="Arial" panose="020B0604020202020204"/>
              </a:rPr>
              <a:t>đối </a:t>
            </a:r>
            <a:r>
              <a:rPr sz="2400" spc="-20" dirty="0">
                <a:solidFill>
                  <a:srgbClr val="585858"/>
                </a:solidFill>
                <a:latin typeface="Arial" panose="020B0604020202020204"/>
                <a:cs typeface="Arial" panose="020B0604020202020204"/>
              </a:rPr>
              <a:t>tượng </a:t>
            </a:r>
            <a:r>
              <a:rPr sz="2400" spc="-90" dirty="0">
                <a:solidFill>
                  <a:srgbClr val="585858"/>
                </a:solidFill>
                <a:latin typeface="Arial" panose="020B0604020202020204"/>
                <a:cs typeface="Arial" panose="020B0604020202020204"/>
              </a:rPr>
              <a:t>được </a:t>
            </a:r>
            <a:r>
              <a:rPr sz="2400" spc="-30" dirty="0">
                <a:solidFill>
                  <a:srgbClr val="585858"/>
                </a:solidFill>
                <a:latin typeface="Arial" panose="020B0604020202020204"/>
                <a:cs typeface="Arial" panose="020B0604020202020204"/>
              </a:rPr>
              <a:t>khởi  </a:t>
            </a:r>
            <a:r>
              <a:rPr sz="2400" spc="30" dirty="0">
                <a:solidFill>
                  <a:srgbClr val="585858"/>
                </a:solidFill>
                <a:latin typeface="Arial" panose="020B0604020202020204"/>
                <a:cs typeface="Arial" panose="020B0604020202020204"/>
              </a:rPr>
              <a:t>tạo</a:t>
            </a:r>
            <a:endParaRPr sz="2400">
              <a:latin typeface="Arial" panose="020B0604020202020204"/>
              <a:cs typeface="Arial" panose="020B0604020202020204"/>
            </a:endParaRPr>
          </a:p>
          <a:p>
            <a:pPr marL="560705" lvl="1" indent="-229235">
              <a:lnSpc>
                <a:spcPct val="100000"/>
              </a:lnSpc>
              <a:spcBef>
                <a:spcPts val="555"/>
              </a:spcBef>
              <a:buFont typeface="Georgia" panose="02040502050405020303"/>
              <a:buChar char="−"/>
              <a:tabLst>
                <a:tab pos="561340" algn="l"/>
              </a:tabLst>
            </a:pPr>
            <a:r>
              <a:rPr sz="2400" spc="-145" dirty="0">
                <a:solidFill>
                  <a:srgbClr val="585858"/>
                </a:solidFill>
                <a:latin typeface="Arial" panose="020B0604020202020204"/>
                <a:cs typeface="Arial" panose="020B0604020202020204"/>
              </a:rPr>
              <a:t>Tên </a:t>
            </a:r>
            <a:r>
              <a:rPr sz="2400" spc="-50" dirty="0">
                <a:solidFill>
                  <a:srgbClr val="585858"/>
                </a:solidFill>
                <a:latin typeface="Arial" panose="020B0604020202020204"/>
                <a:cs typeface="Arial" panose="020B0604020202020204"/>
              </a:rPr>
              <a:t>của </a:t>
            </a:r>
            <a:r>
              <a:rPr sz="2400" spc="-20" dirty="0">
                <a:solidFill>
                  <a:srgbClr val="585858"/>
                </a:solidFill>
                <a:latin typeface="Arial" panose="020B0604020202020204"/>
                <a:cs typeface="Arial" panose="020B0604020202020204"/>
              </a:rPr>
              <a:t>phương </a:t>
            </a:r>
            <a:r>
              <a:rPr sz="2400" spc="-25" dirty="0">
                <a:solidFill>
                  <a:srgbClr val="585858"/>
                </a:solidFill>
                <a:latin typeface="Arial" panose="020B0604020202020204"/>
                <a:cs typeface="Arial" panose="020B0604020202020204"/>
              </a:rPr>
              <a:t>thức </a:t>
            </a:r>
            <a:r>
              <a:rPr sz="2400" spc="50" dirty="0">
                <a:solidFill>
                  <a:srgbClr val="585858"/>
                </a:solidFill>
                <a:latin typeface="Arial" panose="020B0604020202020204"/>
                <a:cs typeface="Arial" panose="020B0604020202020204"/>
              </a:rPr>
              <a:t>trùng </a:t>
            </a:r>
            <a:r>
              <a:rPr sz="2400" spc="20" dirty="0">
                <a:solidFill>
                  <a:srgbClr val="585858"/>
                </a:solidFill>
                <a:latin typeface="Arial" panose="020B0604020202020204"/>
                <a:cs typeface="Arial" panose="020B0604020202020204"/>
              </a:rPr>
              <a:t>tên</a:t>
            </a:r>
            <a:r>
              <a:rPr sz="2400" spc="85" dirty="0">
                <a:solidFill>
                  <a:srgbClr val="585858"/>
                </a:solidFill>
                <a:latin typeface="Arial" panose="020B0604020202020204"/>
                <a:cs typeface="Arial" panose="020B0604020202020204"/>
              </a:rPr>
              <a:t> </a:t>
            </a:r>
            <a:r>
              <a:rPr sz="2400" spc="-10" dirty="0">
                <a:solidFill>
                  <a:srgbClr val="585858"/>
                </a:solidFill>
                <a:latin typeface="Arial" panose="020B0604020202020204"/>
                <a:cs typeface="Arial" panose="020B0604020202020204"/>
              </a:rPr>
              <a:t>lớp</a:t>
            </a:r>
            <a:endParaRPr sz="2400">
              <a:latin typeface="Arial" panose="020B0604020202020204"/>
              <a:cs typeface="Arial" panose="020B0604020202020204"/>
            </a:endParaRPr>
          </a:p>
          <a:p>
            <a:pPr marL="560705" lvl="1" indent="-229235">
              <a:lnSpc>
                <a:spcPct val="100000"/>
              </a:lnSpc>
              <a:spcBef>
                <a:spcPts val="515"/>
              </a:spcBef>
              <a:buFont typeface="Georgia" panose="02040502050405020303"/>
              <a:buChar char="−"/>
              <a:tabLst>
                <a:tab pos="561340" algn="l"/>
              </a:tabLst>
            </a:pPr>
            <a:r>
              <a:rPr sz="2400" spc="-80" dirty="0">
                <a:solidFill>
                  <a:srgbClr val="585858"/>
                </a:solidFill>
                <a:latin typeface="Arial" panose="020B0604020202020204"/>
                <a:cs typeface="Arial" panose="020B0604020202020204"/>
              </a:rPr>
              <a:t>KHÔNG </a:t>
            </a:r>
            <a:r>
              <a:rPr sz="2400" spc="-10" dirty="0">
                <a:solidFill>
                  <a:srgbClr val="585858"/>
                </a:solidFill>
                <a:latin typeface="Arial" panose="020B0604020202020204"/>
                <a:cs typeface="Arial" panose="020B0604020202020204"/>
              </a:rPr>
              <a:t>có kiểu </a:t>
            </a:r>
            <a:r>
              <a:rPr sz="2400" spc="-50" dirty="0">
                <a:solidFill>
                  <a:srgbClr val="585858"/>
                </a:solidFill>
                <a:latin typeface="Arial" panose="020B0604020202020204"/>
                <a:cs typeface="Arial" panose="020B0604020202020204"/>
              </a:rPr>
              <a:t>dữ </a:t>
            </a:r>
            <a:r>
              <a:rPr sz="2400" spc="5" dirty="0">
                <a:solidFill>
                  <a:srgbClr val="585858"/>
                </a:solidFill>
                <a:latin typeface="Arial" panose="020B0604020202020204"/>
                <a:cs typeface="Arial" panose="020B0604020202020204"/>
              </a:rPr>
              <a:t>liệu </a:t>
            </a:r>
            <a:r>
              <a:rPr sz="2400" spc="20" dirty="0">
                <a:solidFill>
                  <a:srgbClr val="585858"/>
                </a:solidFill>
                <a:latin typeface="Arial" panose="020B0604020202020204"/>
                <a:cs typeface="Arial" panose="020B0604020202020204"/>
              </a:rPr>
              <a:t>trả</a:t>
            </a:r>
            <a:r>
              <a:rPr sz="2400" spc="95" dirty="0">
                <a:solidFill>
                  <a:srgbClr val="585858"/>
                </a:solidFill>
                <a:latin typeface="Arial" panose="020B0604020202020204"/>
                <a:cs typeface="Arial" panose="020B0604020202020204"/>
              </a:rPr>
              <a:t> </a:t>
            </a:r>
            <a:r>
              <a:rPr sz="2400" spc="-55" dirty="0">
                <a:solidFill>
                  <a:srgbClr val="585858"/>
                </a:solidFill>
                <a:latin typeface="Arial" panose="020B0604020202020204"/>
                <a:cs typeface="Arial" panose="020B0604020202020204"/>
              </a:rPr>
              <a:t>về</a:t>
            </a:r>
            <a:endParaRPr sz="2400">
              <a:latin typeface="Arial" panose="020B0604020202020204"/>
              <a:cs typeface="Arial" panose="020B0604020202020204"/>
            </a:endParaRPr>
          </a:p>
          <a:p>
            <a:pPr marL="560705" lvl="1" indent="-229235">
              <a:lnSpc>
                <a:spcPct val="100000"/>
              </a:lnSpc>
              <a:spcBef>
                <a:spcPts val="520"/>
              </a:spcBef>
              <a:buFont typeface="Georgia" panose="02040502050405020303"/>
              <a:buChar char="−"/>
              <a:tabLst>
                <a:tab pos="561340" algn="l"/>
              </a:tabLst>
            </a:pPr>
            <a:r>
              <a:rPr sz="2400" spc="-75" dirty="0">
                <a:solidFill>
                  <a:srgbClr val="585858"/>
                </a:solidFill>
                <a:latin typeface="Arial" panose="020B0604020202020204"/>
                <a:cs typeface="Arial" panose="020B0604020202020204"/>
              </a:rPr>
              <a:t>Có </a:t>
            </a:r>
            <a:r>
              <a:rPr sz="2400" spc="25" dirty="0">
                <a:solidFill>
                  <a:srgbClr val="585858"/>
                </a:solidFill>
                <a:latin typeface="Arial" panose="020B0604020202020204"/>
                <a:cs typeface="Arial" panose="020B0604020202020204"/>
              </a:rPr>
              <a:t>thể </a:t>
            </a:r>
            <a:r>
              <a:rPr sz="2400" spc="-10" dirty="0">
                <a:solidFill>
                  <a:srgbClr val="585858"/>
                </a:solidFill>
                <a:latin typeface="Arial" panose="020B0604020202020204"/>
                <a:cs typeface="Arial" panose="020B0604020202020204"/>
              </a:rPr>
              <a:t>có </a:t>
            </a:r>
            <a:r>
              <a:rPr sz="2400" spc="-20" dirty="0">
                <a:solidFill>
                  <a:srgbClr val="585858"/>
                </a:solidFill>
                <a:latin typeface="Arial" panose="020B0604020202020204"/>
                <a:cs typeface="Arial" panose="020B0604020202020204"/>
              </a:rPr>
              <a:t>hoặc </a:t>
            </a:r>
            <a:r>
              <a:rPr sz="2400" spc="30" dirty="0">
                <a:solidFill>
                  <a:srgbClr val="585858"/>
                </a:solidFill>
                <a:latin typeface="Arial" panose="020B0604020202020204"/>
                <a:cs typeface="Arial" panose="020B0604020202020204"/>
              </a:rPr>
              <a:t>không </a:t>
            </a:r>
            <a:r>
              <a:rPr sz="2400" spc="-10" dirty="0">
                <a:solidFill>
                  <a:srgbClr val="585858"/>
                </a:solidFill>
                <a:latin typeface="Arial" panose="020B0604020202020204"/>
                <a:cs typeface="Arial" panose="020B0604020202020204"/>
              </a:rPr>
              <a:t>có </a:t>
            </a:r>
            <a:r>
              <a:rPr sz="2400" spc="25" dirty="0">
                <a:solidFill>
                  <a:srgbClr val="585858"/>
                </a:solidFill>
                <a:latin typeface="Arial" panose="020B0604020202020204"/>
                <a:cs typeface="Arial" panose="020B0604020202020204"/>
              </a:rPr>
              <a:t>tham</a:t>
            </a:r>
            <a:r>
              <a:rPr sz="2400" spc="-55" dirty="0">
                <a:solidFill>
                  <a:srgbClr val="585858"/>
                </a:solidFill>
                <a:latin typeface="Arial" panose="020B0604020202020204"/>
                <a:cs typeface="Arial" panose="020B0604020202020204"/>
              </a:rPr>
              <a:t> </a:t>
            </a:r>
            <a:r>
              <a:rPr sz="2400" spc="-50" dirty="0">
                <a:solidFill>
                  <a:srgbClr val="585858"/>
                </a:solidFill>
                <a:latin typeface="Arial" panose="020B0604020202020204"/>
                <a:cs typeface="Arial" panose="020B0604020202020204"/>
              </a:rPr>
              <a:t>số</a:t>
            </a:r>
            <a:endParaRPr sz="2400" spc="-50" dirty="0">
              <a:solidFill>
                <a:srgbClr val="585858"/>
              </a:solidFill>
              <a:latin typeface="Arial" panose="020B0604020202020204"/>
              <a:cs typeface="Arial" panose="020B0604020202020204"/>
            </a:endParaRPr>
          </a:p>
          <a:p>
            <a:pPr marL="560705" lvl="1" indent="-229235">
              <a:lnSpc>
                <a:spcPct val="100000"/>
              </a:lnSpc>
              <a:spcBef>
                <a:spcPts val="520"/>
              </a:spcBef>
              <a:buFont typeface="Georgia" panose="02040502050405020303"/>
              <a:buChar char="−"/>
              <a:tabLst>
                <a:tab pos="561340" algn="l"/>
              </a:tabLst>
            </a:pPr>
            <a:endParaRPr sz="2400">
              <a:latin typeface="Arial" panose="020B0604020202020204"/>
              <a:cs typeface="Arial" panose="020B0604020202020204"/>
            </a:endParaRPr>
          </a:p>
          <a:p>
            <a:pPr marL="286385" marR="109855" indent="-274320">
              <a:lnSpc>
                <a:spcPts val="2300"/>
              </a:lnSpc>
              <a:spcBef>
                <a:spcPts val="1780"/>
              </a:spcBef>
              <a:buChar char="•"/>
              <a:tabLst>
                <a:tab pos="286385" algn="l"/>
                <a:tab pos="287020" algn="l"/>
              </a:tabLst>
            </a:pPr>
            <a:r>
              <a:rPr sz="2400" spc="-85" dirty="0">
                <a:solidFill>
                  <a:srgbClr val="585858"/>
                </a:solidFill>
                <a:latin typeface="Arial" panose="020B0604020202020204"/>
                <a:cs typeface="Arial" panose="020B0604020202020204"/>
              </a:rPr>
              <a:t>Phương </a:t>
            </a:r>
            <a:r>
              <a:rPr sz="2400" spc="-30" dirty="0">
                <a:solidFill>
                  <a:srgbClr val="585858"/>
                </a:solidFill>
                <a:latin typeface="Arial" panose="020B0604020202020204"/>
                <a:cs typeface="Arial" panose="020B0604020202020204"/>
              </a:rPr>
              <a:t>thức khởi </a:t>
            </a:r>
            <a:r>
              <a:rPr sz="2400" spc="30" dirty="0">
                <a:solidFill>
                  <a:srgbClr val="585858"/>
                </a:solidFill>
                <a:latin typeface="Arial" panose="020B0604020202020204"/>
                <a:cs typeface="Arial" panose="020B0604020202020204"/>
              </a:rPr>
              <a:t>tạo </a:t>
            </a:r>
            <a:r>
              <a:rPr sz="2400" spc="-95" dirty="0">
                <a:solidFill>
                  <a:srgbClr val="585858"/>
                </a:solidFill>
                <a:latin typeface="Arial" panose="020B0604020202020204"/>
                <a:cs typeface="Arial" panose="020B0604020202020204"/>
              </a:rPr>
              <a:t>KHÔNG </a:t>
            </a:r>
            <a:r>
              <a:rPr sz="2400" spc="-90" dirty="0">
                <a:solidFill>
                  <a:srgbClr val="585858"/>
                </a:solidFill>
                <a:latin typeface="Arial" panose="020B0604020202020204"/>
                <a:cs typeface="Arial" panose="020B0604020202020204"/>
              </a:rPr>
              <a:t>được </a:t>
            </a:r>
            <a:r>
              <a:rPr sz="2400" spc="5" dirty="0">
                <a:solidFill>
                  <a:srgbClr val="585858"/>
                </a:solidFill>
                <a:latin typeface="Arial" panose="020B0604020202020204"/>
                <a:cs typeface="Arial" panose="020B0604020202020204"/>
              </a:rPr>
              <a:t>coi </a:t>
            </a:r>
            <a:r>
              <a:rPr sz="2400" spc="-40" dirty="0">
                <a:solidFill>
                  <a:srgbClr val="585858"/>
                </a:solidFill>
                <a:latin typeface="Arial" panose="020B0604020202020204"/>
                <a:cs typeface="Arial" panose="020B0604020202020204"/>
              </a:rPr>
              <a:t>là </a:t>
            </a:r>
            <a:r>
              <a:rPr sz="2400" spc="20" dirty="0">
                <a:solidFill>
                  <a:srgbClr val="585858"/>
                </a:solidFill>
                <a:latin typeface="Arial" panose="020B0604020202020204"/>
                <a:cs typeface="Arial" panose="020B0604020202020204"/>
              </a:rPr>
              <a:t>thành  </a:t>
            </a:r>
            <a:r>
              <a:rPr sz="2400" spc="-15" dirty="0">
                <a:solidFill>
                  <a:srgbClr val="585858"/>
                </a:solidFill>
                <a:latin typeface="Arial" panose="020B0604020202020204"/>
                <a:cs typeface="Arial" panose="020B0604020202020204"/>
              </a:rPr>
              <a:t>viên </a:t>
            </a:r>
            <a:r>
              <a:rPr sz="2400" spc="-65" dirty="0">
                <a:solidFill>
                  <a:srgbClr val="585858"/>
                </a:solidFill>
                <a:latin typeface="Arial" panose="020B0604020202020204"/>
                <a:cs typeface="Arial" panose="020B0604020202020204"/>
              </a:rPr>
              <a:t>của</a:t>
            </a:r>
            <a:r>
              <a:rPr sz="2400" spc="15" dirty="0">
                <a:solidFill>
                  <a:srgbClr val="585858"/>
                </a:solidFill>
                <a:latin typeface="Arial" panose="020B0604020202020204"/>
                <a:cs typeface="Arial" panose="020B0604020202020204"/>
              </a:rPr>
              <a:t> </a:t>
            </a:r>
            <a:r>
              <a:rPr sz="2400" spc="-15" dirty="0">
                <a:solidFill>
                  <a:srgbClr val="585858"/>
                </a:solidFill>
                <a:latin typeface="Arial" panose="020B0604020202020204"/>
                <a:cs typeface="Arial" panose="020B0604020202020204"/>
              </a:rPr>
              <a:t>lớp</a:t>
            </a:r>
            <a:r>
              <a:rPr lang="en-US" sz="2400" spc="-15" dirty="0">
                <a:solidFill>
                  <a:srgbClr val="585858"/>
                </a:solidFill>
                <a:latin typeface="Arial" panose="020B0604020202020204"/>
                <a:cs typeface="Arial" panose="020B0604020202020204"/>
              </a:rPr>
              <a:t>.</a:t>
            </a:r>
            <a:endParaRPr lang="en-US" sz="2400" spc="-15" dirty="0">
              <a:solidFill>
                <a:srgbClr val="585858"/>
              </a:solidFill>
              <a:latin typeface="Arial" panose="020B0604020202020204"/>
              <a:cs typeface="Arial" panose="020B0604020202020204"/>
            </a:endParaRPr>
          </a:p>
          <a:p>
            <a:pPr marL="286385" marR="109855" indent="-274320">
              <a:lnSpc>
                <a:spcPts val="2300"/>
              </a:lnSpc>
              <a:spcBef>
                <a:spcPts val="1780"/>
              </a:spcBef>
              <a:buChar char="•"/>
              <a:tabLst>
                <a:tab pos="286385" algn="l"/>
                <a:tab pos="287020" algn="l"/>
              </a:tabLst>
            </a:pPr>
            <a:endParaRPr lang="en-US" sz="2400" spc="-15" dirty="0">
              <a:solidFill>
                <a:srgbClr val="585858"/>
              </a:solidFill>
              <a:latin typeface="Arial" panose="020B0604020202020204"/>
              <a:cs typeface="Arial" panose="020B0604020202020204"/>
            </a:endParaRPr>
          </a:p>
          <a:p>
            <a:pPr marL="286385" marR="109855" indent="-274320">
              <a:lnSpc>
                <a:spcPts val="2300"/>
              </a:lnSpc>
              <a:spcBef>
                <a:spcPts val="1780"/>
              </a:spcBef>
              <a:buChar char="•"/>
              <a:tabLst>
                <a:tab pos="286385" algn="l"/>
                <a:tab pos="287020" algn="l"/>
              </a:tabLst>
            </a:pPr>
            <a:r>
              <a:rPr lang="en-US" sz="2400" dirty="0" err="1" smtClean="0">
                <a:sym typeface="+mn-ea"/>
              </a:rPr>
              <a:t>Một</a:t>
            </a:r>
            <a:r>
              <a:rPr lang="en-US" sz="2400" dirty="0" smtClean="0">
                <a:sym typeface="+mn-ea"/>
              </a:rPr>
              <a:t> </a:t>
            </a:r>
            <a:r>
              <a:rPr lang="en-US" sz="2400" dirty="0" err="1" smtClean="0">
                <a:sym typeface="+mn-ea"/>
              </a:rPr>
              <a:t>lớp</a:t>
            </a:r>
            <a:r>
              <a:rPr lang="en-US" sz="2400" dirty="0" smtClean="0">
                <a:sym typeface="+mn-ea"/>
              </a:rPr>
              <a:t> </a:t>
            </a:r>
            <a:r>
              <a:rPr lang="en-US" sz="2400" dirty="0" err="1" smtClean="0">
                <a:sym typeface="+mn-ea"/>
              </a:rPr>
              <a:t>có</a:t>
            </a:r>
            <a:r>
              <a:rPr lang="en-US" sz="2400" dirty="0" smtClean="0">
                <a:sym typeface="+mn-ea"/>
              </a:rPr>
              <a:t> </a:t>
            </a:r>
            <a:r>
              <a:rPr lang="en-US" sz="2400" dirty="0" err="1">
                <a:sym typeface="+mn-ea"/>
              </a:rPr>
              <a:t>thể</a:t>
            </a:r>
            <a:r>
              <a:rPr lang="en-US" sz="2400" dirty="0">
                <a:sym typeface="+mn-ea"/>
              </a:rPr>
              <a:t> </a:t>
            </a:r>
            <a:r>
              <a:rPr lang="en-US" sz="2400" dirty="0" err="1">
                <a:sym typeface="+mn-ea"/>
              </a:rPr>
              <a:t>có</a:t>
            </a:r>
            <a:r>
              <a:rPr lang="en-US" sz="2400" dirty="0">
                <a:sym typeface="+mn-ea"/>
              </a:rPr>
              <a:t> </a:t>
            </a:r>
            <a:r>
              <a:rPr lang="en-US" sz="2400" dirty="0" err="1">
                <a:sym typeface="+mn-ea"/>
              </a:rPr>
              <a:t>nhiều</a:t>
            </a:r>
            <a:r>
              <a:rPr lang="en-US" sz="2400" dirty="0">
                <a:sym typeface="+mn-ea"/>
              </a:rPr>
              <a:t> </a:t>
            </a:r>
            <a:r>
              <a:rPr lang="en-US" sz="2400" dirty="0" smtClean="0">
                <a:sym typeface="+mn-ea"/>
              </a:rPr>
              <a:t>Constructors</a:t>
            </a:r>
            <a:endParaRPr lang="en-US" sz="2400" dirty="0" smtClean="0">
              <a:sym typeface="+mn-ea"/>
            </a:endParaRPr>
          </a:p>
          <a:p>
            <a:pPr marL="286385" marR="109855" indent="-274320">
              <a:lnSpc>
                <a:spcPts val="2300"/>
              </a:lnSpc>
              <a:spcBef>
                <a:spcPts val="1780"/>
              </a:spcBef>
              <a:buChar char="•"/>
              <a:tabLst>
                <a:tab pos="286385" algn="l"/>
                <a:tab pos="287020" algn="l"/>
              </a:tabLst>
            </a:pPr>
            <a:endParaRPr sz="2400">
              <a:latin typeface="Arial" panose="020B0604020202020204"/>
              <a:cs typeface="Arial" panose="020B0604020202020204"/>
            </a:endParaRPr>
          </a:p>
          <a:p>
            <a:pPr marL="286385" indent="-274320">
              <a:lnSpc>
                <a:spcPts val="2590"/>
              </a:lnSpc>
              <a:spcBef>
                <a:spcPts val="1250"/>
              </a:spcBef>
              <a:buChar char="•"/>
              <a:tabLst>
                <a:tab pos="286385" algn="l"/>
                <a:tab pos="287020" algn="l"/>
              </a:tabLst>
            </a:pPr>
            <a:r>
              <a:rPr sz="2400" spc="-180" dirty="0">
                <a:solidFill>
                  <a:srgbClr val="585858"/>
                </a:solidFill>
                <a:latin typeface="Arial" panose="020B0604020202020204"/>
                <a:cs typeface="Arial" panose="020B0604020202020204"/>
              </a:rPr>
              <a:t>Java </a:t>
            </a:r>
            <a:r>
              <a:rPr sz="2400" spc="-135" dirty="0">
                <a:solidFill>
                  <a:srgbClr val="585858"/>
                </a:solidFill>
                <a:latin typeface="Arial" panose="020B0604020202020204"/>
                <a:cs typeface="Arial" panose="020B0604020202020204"/>
              </a:rPr>
              <a:t>sẽ </a:t>
            </a:r>
            <a:r>
              <a:rPr sz="2400" spc="35" dirty="0">
                <a:solidFill>
                  <a:srgbClr val="585858"/>
                </a:solidFill>
                <a:latin typeface="Arial" panose="020B0604020202020204"/>
                <a:cs typeface="Arial" panose="020B0604020202020204"/>
              </a:rPr>
              <a:t>không </a:t>
            </a:r>
            <a:r>
              <a:rPr sz="2400" spc="-195" dirty="0">
                <a:solidFill>
                  <a:srgbClr val="585858"/>
                </a:solidFill>
                <a:latin typeface="Arial" panose="020B0604020202020204"/>
                <a:cs typeface="Arial" panose="020B0604020202020204"/>
              </a:rPr>
              <a:t>sử </a:t>
            </a:r>
            <a:r>
              <a:rPr sz="2400" spc="50" dirty="0">
                <a:solidFill>
                  <a:srgbClr val="585858"/>
                </a:solidFill>
                <a:latin typeface="Arial" panose="020B0604020202020204"/>
                <a:cs typeface="Arial" panose="020B0604020202020204"/>
              </a:rPr>
              <a:t>dụng </a:t>
            </a:r>
            <a:r>
              <a:rPr sz="2400" spc="-25" dirty="0">
                <a:solidFill>
                  <a:srgbClr val="585858"/>
                </a:solidFill>
                <a:latin typeface="Arial" panose="020B0604020202020204"/>
                <a:cs typeface="Arial" panose="020B0604020202020204"/>
              </a:rPr>
              <a:t>phương </a:t>
            </a:r>
            <a:r>
              <a:rPr sz="2400" spc="-30" dirty="0">
                <a:solidFill>
                  <a:srgbClr val="585858"/>
                </a:solidFill>
                <a:latin typeface="Arial" panose="020B0604020202020204"/>
                <a:cs typeface="Arial" panose="020B0604020202020204"/>
              </a:rPr>
              <a:t>thức khởi</a:t>
            </a:r>
            <a:r>
              <a:rPr sz="2400" spc="465" dirty="0">
                <a:solidFill>
                  <a:srgbClr val="585858"/>
                </a:solidFill>
                <a:latin typeface="Arial" panose="020B0604020202020204"/>
                <a:cs typeface="Arial" panose="020B0604020202020204"/>
              </a:rPr>
              <a:t> </a:t>
            </a:r>
            <a:r>
              <a:rPr sz="2400" spc="30" dirty="0">
                <a:solidFill>
                  <a:srgbClr val="585858"/>
                </a:solidFill>
                <a:latin typeface="Arial" panose="020B0604020202020204"/>
                <a:cs typeface="Arial" panose="020B0604020202020204"/>
              </a:rPr>
              <a:t>tạo</a:t>
            </a:r>
            <a:r>
              <a:rPr lang="en-US" sz="2400" spc="30" dirty="0">
                <a:solidFill>
                  <a:srgbClr val="585858"/>
                </a:solidFill>
                <a:latin typeface="Arial" panose="020B0604020202020204"/>
                <a:cs typeface="Arial" panose="020B0604020202020204"/>
              </a:rPr>
              <a:t> </a:t>
            </a:r>
            <a:r>
              <a:rPr sz="2400" spc="10" dirty="0">
                <a:solidFill>
                  <a:srgbClr val="585858"/>
                </a:solidFill>
                <a:latin typeface="Arial" panose="020B0604020202020204"/>
                <a:cs typeface="Arial" panose="020B0604020202020204"/>
              </a:rPr>
              <a:t>ngầm </a:t>
            </a:r>
            <a:r>
              <a:rPr sz="2400" spc="40" dirty="0">
                <a:solidFill>
                  <a:srgbClr val="585858"/>
                </a:solidFill>
                <a:latin typeface="Arial" panose="020B0604020202020204"/>
                <a:cs typeface="Arial" panose="020B0604020202020204"/>
              </a:rPr>
              <a:t>định </a:t>
            </a:r>
            <a:r>
              <a:rPr sz="2400" spc="15" dirty="0">
                <a:solidFill>
                  <a:srgbClr val="585858"/>
                </a:solidFill>
                <a:latin typeface="Arial" panose="020B0604020202020204"/>
                <a:cs typeface="Arial" panose="020B0604020202020204"/>
              </a:rPr>
              <a:t>khi </a:t>
            </a:r>
            <a:r>
              <a:rPr sz="2400" dirty="0">
                <a:solidFill>
                  <a:srgbClr val="585858"/>
                </a:solidFill>
                <a:latin typeface="Arial" panose="020B0604020202020204"/>
                <a:cs typeface="Arial" panose="020B0604020202020204"/>
              </a:rPr>
              <a:t>lập </a:t>
            </a:r>
            <a:r>
              <a:rPr sz="2400" spc="25" dirty="0">
                <a:solidFill>
                  <a:srgbClr val="585858"/>
                </a:solidFill>
                <a:latin typeface="Arial" panose="020B0604020202020204"/>
                <a:cs typeface="Arial" panose="020B0604020202020204"/>
              </a:rPr>
              <a:t>trình </a:t>
            </a:r>
            <a:r>
              <a:rPr sz="2400" spc="-15" dirty="0">
                <a:solidFill>
                  <a:srgbClr val="585858"/>
                </a:solidFill>
                <a:latin typeface="Arial" panose="020B0604020202020204"/>
                <a:cs typeface="Arial" panose="020B0604020202020204"/>
              </a:rPr>
              <a:t>viên </a:t>
            </a:r>
            <a:r>
              <a:rPr sz="2400" spc="-20" dirty="0">
                <a:solidFill>
                  <a:srgbClr val="585858"/>
                </a:solidFill>
                <a:latin typeface="Arial" panose="020B0604020202020204"/>
                <a:cs typeface="Arial" panose="020B0604020202020204"/>
              </a:rPr>
              <a:t>đã </a:t>
            </a:r>
            <a:r>
              <a:rPr sz="2400" spc="15" dirty="0">
                <a:solidFill>
                  <a:srgbClr val="585858"/>
                </a:solidFill>
                <a:latin typeface="Arial" panose="020B0604020202020204"/>
                <a:cs typeface="Arial" panose="020B0604020202020204"/>
              </a:rPr>
              <a:t>viết </a:t>
            </a:r>
            <a:r>
              <a:rPr sz="2400" spc="-25" dirty="0">
                <a:solidFill>
                  <a:srgbClr val="585858"/>
                </a:solidFill>
                <a:latin typeface="Arial" panose="020B0604020202020204"/>
                <a:cs typeface="Arial" panose="020B0604020202020204"/>
              </a:rPr>
              <a:t>phương</a:t>
            </a:r>
            <a:r>
              <a:rPr sz="2400" spc="-95" dirty="0">
                <a:solidFill>
                  <a:srgbClr val="585858"/>
                </a:solidFill>
                <a:latin typeface="Arial" panose="020B0604020202020204"/>
                <a:cs typeface="Arial" panose="020B0604020202020204"/>
              </a:rPr>
              <a:t> </a:t>
            </a:r>
            <a:r>
              <a:rPr sz="2400" spc="-30" dirty="0">
                <a:solidFill>
                  <a:srgbClr val="585858"/>
                </a:solidFill>
                <a:latin typeface="Arial" panose="020B0604020202020204"/>
                <a:cs typeface="Arial" panose="020B0604020202020204"/>
              </a:rPr>
              <a:t>thức  khởi </a:t>
            </a:r>
            <a:r>
              <a:rPr sz="2400" spc="30" dirty="0">
                <a:solidFill>
                  <a:srgbClr val="585858"/>
                </a:solidFill>
                <a:latin typeface="Arial" panose="020B0604020202020204"/>
                <a:cs typeface="Arial" panose="020B0604020202020204"/>
              </a:rPr>
              <a:t>tạo </a:t>
            </a:r>
            <a:r>
              <a:rPr sz="2400" spc="-5" dirty="0">
                <a:solidFill>
                  <a:srgbClr val="585858"/>
                </a:solidFill>
                <a:latin typeface="Arial" panose="020B0604020202020204"/>
                <a:cs typeface="Arial" panose="020B0604020202020204"/>
              </a:rPr>
              <a:t>cho</a:t>
            </a:r>
            <a:r>
              <a:rPr sz="2400" spc="15" dirty="0">
                <a:solidFill>
                  <a:srgbClr val="585858"/>
                </a:solidFill>
                <a:latin typeface="Arial" panose="020B0604020202020204"/>
                <a:cs typeface="Arial" panose="020B0604020202020204"/>
              </a:rPr>
              <a:t> </a:t>
            </a:r>
            <a:r>
              <a:rPr sz="2400" spc="-15" dirty="0">
                <a:solidFill>
                  <a:srgbClr val="585858"/>
                </a:solidFill>
                <a:latin typeface="Arial" panose="020B0604020202020204"/>
                <a:cs typeface="Arial" panose="020B0604020202020204"/>
              </a:rPr>
              <a:t>lớp</a:t>
            </a:r>
            <a:r>
              <a:rPr lang="en-US" sz="2400" spc="-15" dirty="0">
                <a:solidFill>
                  <a:srgbClr val="585858"/>
                </a:solidFill>
                <a:latin typeface="Arial" panose="020B0604020202020204"/>
                <a:cs typeface="Arial" panose="020B0604020202020204"/>
              </a:rPr>
              <a:t>.</a:t>
            </a:r>
            <a:endParaRPr lang="en-US" sz="2400" spc="-15" dirty="0">
              <a:solidFill>
                <a:srgbClr val="585858"/>
              </a:solidFill>
              <a:latin typeface="Arial" panose="020B0604020202020204"/>
              <a:cs typeface="Arial" panose="020B0604020202020204"/>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562611"/>
            <a:ext cx="10972800" cy="567055"/>
          </a:xfrm>
          <a:prstGeom prst="rect">
            <a:avLst/>
          </a:prstGeom>
        </p:spPr>
        <p:txBody>
          <a:bodyPr vert="horz" wrap="square" lIns="0" tIns="13335" rIns="0" bIns="0" rtlCol="0">
            <a:spAutoFit/>
          </a:bodyPr>
          <a:lstStyle/>
          <a:p>
            <a:pPr marL="12700" algn="l">
              <a:lnSpc>
                <a:spcPct val="100000"/>
              </a:lnSpc>
              <a:spcBef>
                <a:spcPts val="105"/>
              </a:spcBef>
            </a:pPr>
            <a:r>
              <a:rPr lang="en-US" sz="3600" spc="125" dirty="0"/>
              <a:t>	</a:t>
            </a:r>
            <a:r>
              <a:rPr sz="3600" spc="125" dirty="0"/>
              <a:t>Phương</a:t>
            </a:r>
            <a:r>
              <a:rPr sz="3600" spc="-370" dirty="0"/>
              <a:t> </a:t>
            </a:r>
            <a:r>
              <a:rPr sz="3600" spc="60" dirty="0"/>
              <a:t>thức</a:t>
            </a:r>
            <a:r>
              <a:rPr sz="3600" spc="-345" dirty="0"/>
              <a:t> </a:t>
            </a:r>
            <a:r>
              <a:rPr sz="3600" spc="145" dirty="0"/>
              <a:t>khởi</a:t>
            </a:r>
            <a:r>
              <a:rPr sz="3600" spc="-350" dirty="0"/>
              <a:t> </a:t>
            </a:r>
            <a:r>
              <a:rPr sz="3600" spc="60" dirty="0"/>
              <a:t>tạo</a:t>
            </a:r>
            <a:r>
              <a:rPr lang="en-US" sz="3600" spc="60" dirty="0"/>
              <a:t> 1</a:t>
            </a:r>
            <a:endParaRPr lang="en-US" sz="3600" spc="60" dirty="0"/>
          </a:p>
        </p:txBody>
      </p:sp>
      <p:sp>
        <p:nvSpPr>
          <p:cNvPr id="4" name="object 4"/>
          <p:cNvSpPr txBox="1">
            <a:spLocks noGrp="1"/>
          </p:cNvSpPr>
          <p:nvPr>
            <p:ph type="sldNum" sz="quarter" idx="12"/>
          </p:nvPr>
        </p:nvSpPr>
        <p:spPr>
          <a:prstGeom prst="rect">
            <a:avLst/>
          </a:prstGeom>
        </p:spPr>
        <p:txBody>
          <a:bodyPr vert="horz" wrap="square" lIns="0" tIns="6350" rIns="0" bIns="0" rtlCol="0">
            <a:spAutoFit/>
          </a:bodyPr>
          <a:lstStyle/>
          <a:p>
            <a:pPr marL="38100">
              <a:lnSpc>
                <a:spcPct val="100000"/>
              </a:lnSpc>
              <a:spcBef>
                <a:spcPts val="50"/>
              </a:spcBef>
            </a:pPr>
            <a:r>
              <a:rPr spc="-90" dirty="0"/>
              <a:t>16</a:t>
            </a:r>
            <a:endParaRPr spc="-90" dirty="0"/>
          </a:p>
        </p:txBody>
      </p:sp>
      <p:graphicFrame>
        <p:nvGraphicFramePr>
          <p:cNvPr id="5" name="Content Placeholder 4"/>
          <p:cNvGraphicFramePr/>
          <p:nvPr>
            <p:ph idx="1"/>
          </p:nvPr>
        </p:nvGraphicFramePr>
        <p:xfrm>
          <a:off x="3890645" y="1417955"/>
          <a:ext cx="4846955" cy="5096510"/>
        </p:xfrm>
        <a:graphic>
          <a:graphicData uri="http://schemas.openxmlformats.org/presentationml/2006/ole">
            <mc:AlternateContent xmlns:mc="http://schemas.openxmlformats.org/markup-compatibility/2006">
              <mc:Choice xmlns:v="urn:schemas-microsoft-com:vml" Requires="v">
                <p:oleObj spid="_x0000_s6" name="" r:id="rId1" imgW="3838575" imgH="4610100" progId="Paint.Picture">
                  <p:embed/>
                </p:oleObj>
              </mc:Choice>
              <mc:Fallback>
                <p:oleObj name="" r:id="rId1" imgW="3838575" imgH="4610100" progId="Paint.Picture">
                  <p:embed/>
                  <p:pic>
                    <p:nvPicPr>
                      <p:cNvPr id="0" name="Picture 5"/>
                      <p:cNvPicPr/>
                      <p:nvPr/>
                    </p:nvPicPr>
                    <p:blipFill>
                      <a:blip r:embed="rId2"/>
                      <a:stretch>
                        <a:fillRect/>
                      </a:stretch>
                    </p:blipFill>
                    <p:spPr>
                      <a:xfrm>
                        <a:off x="3890645" y="1417955"/>
                        <a:ext cx="4846955" cy="5096510"/>
                      </a:xfrm>
                      <a:prstGeom prst="rect">
                        <a:avLst/>
                      </a:prstGeom>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	</a:t>
            </a:r>
            <a:r>
              <a:rPr lang="en-US" sz="3600" dirty="0"/>
              <a:t>Gói</a:t>
            </a:r>
            <a:r>
              <a:rPr lang="en-US" sz="3600" dirty="0" smtClean="0"/>
              <a:t> </a:t>
            </a:r>
            <a:r>
              <a:rPr lang="en-US" sz="3600" dirty="0" err="1"/>
              <a:t>trong</a:t>
            </a:r>
            <a:r>
              <a:rPr lang="en-US" sz="3600" dirty="0"/>
              <a:t> Java</a:t>
            </a:r>
            <a:endParaRPr lang="en-US" sz="3600" dirty="0"/>
          </a:p>
        </p:txBody>
      </p:sp>
      <p:sp>
        <p:nvSpPr>
          <p:cNvPr id="3" name="Content Placeholder 2"/>
          <p:cNvSpPr>
            <a:spLocks noGrp="1"/>
          </p:cNvSpPr>
          <p:nvPr>
            <p:ph idx="1"/>
          </p:nvPr>
        </p:nvSpPr>
        <p:spPr>
          <a:xfrm>
            <a:off x="609600" y="1202690"/>
            <a:ext cx="10972800" cy="5043170"/>
          </a:xfrm>
        </p:spPr>
        <p:txBody>
          <a:bodyPr/>
          <a:lstStyle/>
          <a:p>
            <a:r>
              <a:rPr lang="en-US" dirty="0"/>
              <a:t>Gói (package) giống như thư mục, dùng để:</a:t>
            </a:r>
            <a:endParaRPr lang="en-US" dirty="0"/>
          </a:p>
          <a:p>
            <a:pPr marL="0" indent="0">
              <a:buNone/>
            </a:pPr>
            <a:r>
              <a:rPr lang="en-US" dirty="0">
                <a:sym typeface="+mn-ea"/>
              </a:rPr>
              <a:t>	Tổ chức và xác định vị trí lớp dễ dàng và sử dụng các lớp một cách phù hợp.</a:t>
            </a:r>
            <a:endParaRPr lang="en-US" dirty="0">
              <a:sym typeface="+mn-ea"/>
            </a:endParaRPr>
          </a:p>
          <a:p>
            <a:pPr marL="0" indent="0">
              <a:buNone/>
            </a:pPr>
            <a:r>
              <a:rPr lang="en-US" dirty="0">
                <a:sym typeface="+mn-ea"/>
              </a:rPr>
              <a:t>	Tránh cho việc đặt tên lớp bị xung đột - trùng tên- (Các package khác nhau có thể chứa các lớp có cùng tên)</a:t>
            </a:r>
            <a:endParaRPr lang="en-US" dirty="0">
              <a:sym typeface="+mn-ea"/>
            </a:endParaRPr>
          </a:p>
          <a:p>
            <a:pPr marL="0" indent="0">
              <a:buNone/>
            </a:pPr>
            <a:r>
              <a:rPr lang="en-US" dirty="0">
                <a:sym typeface="+mn-ea"/>
              </a:rPr>
              <a:t>	Bảo vệ các lớp, dữ liệu và phương thức.</a:t>
            </a:r>
            <a:endParaRPr lang="en-US" dirty="0"/>
          </a:p>
          <a:p>
            <a:r>
              <a:rPr lang="en-US" dirty="0"/>
              <a:t>Một package cũng có thể chứa các package khác</a:t>
            </a:r>
            <a:endParaRPr lang="en-US" dirty="0"/>
          </a:p>
          <a:p>
            <a:r>
              <a:rPr lang="en-US" dirty="0"/>
              <a:t>Có thể tự tạo ra các gói để tổ chức các lớp</a:t>
            </a:r>
            <a:endParaRPr lang="en-US" dirty="0"/>
          </a:p>
          <a:p>
            <a:pPr marL="0" indent="0">
              <a:buNone/>
            </a:pPr>
            <a:r>
              <a:rPr lang="en-US" dirty="0"/>
              <a:t>	 Cú pháp:     package &lt;tên gói&gt;;</a:t>
            </a:r>
            <a:endParaRPr lang="en-US" dirty="0"/>
          </a:p>
          <a:p>
            <a:pPr marL="0" indent="0">
              <a:buNone/>
            </a:pPr>
            <a:r>
              <a:rPr lang="en-US" i="1" dirty="0"/>
              <a:t>	</a:t>
            </a:r>
            <a:endParaRPr lang="en-US" dirty="0">
              <a:sym typeface="+mn-ea"/>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562611"/>
            <a:ext cx="10972800" cy="567055"/>
          </a:xfrm>
          <a:prstGeom prst="rect">
            <a:avLst/>
          </a:prstGeom>
        </p:spPr>
        <p:txBody>
          <a:bodyPr vert="horz" wrap="square" lIns="0" tIns="13335" rIns="0" bIns="0" rtlCol="0">
            <a:spAutoFit/>
          </a:bodyPr>
          <a:lstStyle/>
          <a:p>
            <a:pPr marL="12700" algn="l">
              <a:lnSpc>
                <a:spcPct val="100000"/>
              </a:lnSpc>
              <a:spcBef>
                <a:spcPts val="105"/>
              </a:spcBef>
            </a:pPr>
            <a:r>
              <a:rPr lang="en-US" sz="3600" spc="125" dirty="0"/>
              <a:t>	</a:t>
            </a:r>
            <a:r>
              <a:rPr sz="3600" spc="125" dirty="0"/>
              <a:t>Phương</a:t>
            </a:r>
            <a:r>
              <a:rPr sz="3600" spc="-370" dirty="0"/>
              <a:t> </a:t>
            </a:r>
            <a:r>
              <a:rPr sz="3600" spc="60" dirty="0"/>
              <a:t>thức</a:t>
            </a:r>
            <a:r>
              <a:rPr sz="3600" spc="-345" dirty="0"/>
              <a:t> </a:t>
            </a:r>
            <a:r>
              <a:rPr sz="3600" spc="145" dirty="0"/>
              <a:t>khởi</a:t>
            </a:r>
            <a:r>
              <a:rPr sz="3600" spc="-350" dirty="0"/>
              <a:t> </a:t>
            </a:r>
            <a:r>
              <a:rPr sz="3600" spc="60" dirty="0"/>
              <a:t>tạo</a:t>
            </a:r>
            <a:r>
              <a:rPr lang="en-US" sz="3600" spc="60" dirty="0"/>
              <a:t> 2</a:t>
            </a:r>
            <a:endParaRPr lang="en-US" sz="3600" spc="60" dirty="0"/>
          </a:p>
        </p:txBody>
      </p:sp>
      <p:sp>
        <p:nvSpPr>
          <p:cNvPr id="4" name="object 4"/>
          <p:cNvSpPr txBox="1">
            <a:spLocks noGrp="1"/>
          </p:cNvSpPr>
          <p:nvPr>
            <p:ph type="sldNum" sz="quarter" idx="12"/>
          </p:nvPr>
        </p:nvSpPr>
        <p:spPr>
          <a:prstGeom prst="rect">
            <a:avLst/>
          </a:prstGeom>
        </p:spPr>
        <p:txBody>
          <a:bodyPr vert="horz" wrap="square" lIns="0" tIns="6350" rIns="0" bIns="0" rtlCol="0">
            <a:spAutoFit/>
          </a:bodyPr>
          <a:lstStyle/>
          <a:p>
            <a:pPr marL="38100">
              <a:lnSpc>
                <a:spcPct val="100000"/>
              </a:lnSpc>
              <a:spcBef>
                <a:spcPts val="50"/>
              </a:spcBef>
            </a:pPr>
            <a:r>
              <a:rPr spc="-90" dirty="0"/>
              <a:t>16</a:t>
            </a:r>
            <a:endParaRPr spc="-90" dirty="0"/>
          </a:p>
        </p:txBody>
      </p:sp>
      <p:graphicFrame>
        <p:nvGraphicFramePr>
          <p:cNvPr id="7" name="Content Placeholder 6"/>
          <p:cNvGraphicFramePr>
            <a:graphicFrameLocks noChangeAspect="1"/>
          </p:cNvGraphicFramePr>
          <p:nvPr>
            <p:ph idx="1"/>
          </p:nvPr>
        </p:nvGraphicFramePr>
        <p:xfrm>
          <a:off x="3983355" y="1442085"/>
          <a:ext cx="4262755" cy="5113655"/>
        </p:xfrm>
        <a:graphic>
          <a:graphicData uri="http://schemas.openxmlformats.org/presentationml/2006/ole">
            <mc:AlternateContent xmlns:mc="http://schemas.openxmlformats.org/markup-compatibility/2006">
              <mc:Choice xmlns:v="urn:schemas-microsoft-com:vml" Requires="v">
                <p:oleObj spid="_x0000_s8" name="" r:id="rId1" imgW="3724275" imgH="4467225" progId="Paint.Picture">
                  <p:embed/>
                </p:oleObj>
              </mc:Choice>
              <mc:Fallback>
                <p:oleObj name="" r:id="rId1" imgW="3724275" imgH="4467225" progId="Paint.Picture">
                  <p:embed/>
                  <p:pic>
                    <p:nvPicPr>
                      <p:cNvPr id="0" name="Picture 7"/>
                      <p:cNvPicPr/>
                      <p:nvPr/>
                    </p:nvPicPr>
                    <p:blipFill>
                      <a:blip r:embed="rId2"/>
                      <a:stretch>
                        <a:fillRect/>
                      </a:stretch>
                    </p:blipFill>
                    <p:spPr>
                      <a:xfrm>
                        <a:off x="3983355" y="1442085"/>
                        <a:ext cx="4262755" cy="5113655"/>
                      </a:xfrm>
                      <a:prstGeom prst="rect">
                        <a:avLst/>
                      </a:prstGeom>
                    </p:spPr>
                  </p:pic>
                </p:oleObj>
              </mc:Fallback>
            </mc:AlternateContent>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gn="l">
              <a:lnSpc>
                <a:spcPct val="100000"/>
              </a:lnSpc>
              <a:spcBef>
                <a:spcPts val="105"/>
              </a:spcBef>
            </a:pPr>
            <a:r>
              <a:rPr lang="en-US" sz="3600" spc="125" dirty="0"/>
              <a:t>	</a:t>
            </a:r>
            <a:r>
              <a:rPr sz="3600" spc="125" dirty="0"/>
              <a:t>Phương</a:t>
            </a:r>
            <a:r>
              <a:rPr sz="3600" spc="-370" dirty="0"/>
              <a:t> </a:t>
            </a:r>
            <a:r>
              <a:rPr sz="3600" spc="60" dirty="0"/>
              <a:t>thức</a:t>
            </a:r>
            <a:r>
              <a:rPr sz="3600" spc="-345" dirty="0"/>
              <a:t> </a:t>
            </a:r>
            <a:r>
              <a:rPr sz="3600" spc="145" dirty="0"/>
              <a:t>khởi</a:t>
            </a:r>
            <a:r>
              <a:rPr sz="3600" spc="-350" dirty="0"/>
              <a:t> </a:t>
            </a:r>
            <a:r>
              <a:rPr sz="3600" spc="60" dirty="0"/>
              <a:t>tạo</a:t>
            </a:r>
            <a:r>
              <a:rPr lang="en-US" sz="3600" spc="60" dirty="0"/>
              <a:t> 3</a:t>
            </a:r>
            <a:endParaRPr lang="en-US" sz="3600" spc="60" dirty="0"/>
          </a:p>
        </p:txBody>
      </p:sp>
      <p:sp>
        <p:nvSpPr>
          <p:cNvPr id="4" name="object 4"/>
          <p:cNvSpPr txBox="1">
            <a:spLocks noGrp="1"/>
          </p:cNvSpPr>
          <p:nvPr>
            <p:ph type="sldNum" sz="quarter" idx="12"/>
          </p:nvPr>
        </p:nvSpPr>
        <p:spPr>
          <a:prstGeom prst="rect">
            <a:avLst/>
          </a:prstGeom>
        </p:spPr>
        <p:txBody>
          <a:bodyPr vert="horz" wrap="square" lIns="0" tIns="6350" rIns="0" bIns="0" rtlCol="0">
            <a:spAutoFit/>
          </a:bodyPr>
          <a:lstStyle/>
          <a:p>
            <a:pPr marL="38100">
              <a:lnSpc>
                <a:spcPct val="100000"/>
              </a:lnSpc>
              <a:spcBef>
                <a:spcPts val="50"/>
              </a:spcBef>
            </a:pPr>
            <a:r>
              <a:rPr spc="-90" dirty="0"/>
              <a:t>16</a:t>
            </a:r>
            <a:endParaRPr spc="-90" dirty="0"/>
          </a:p>
        </p:txBody>
      </p:sp>
      <p:graphicFrame>
        <p:nvGraphicFramePr>
          <p:cNvPr id="5" name="Content Placeholder 4"/>
          <p:cNvGraphicFramePr>
            <a:graphicFrameLocks noChangeAspect="1"/>
          </p:cNvGraphicFramePr>
          <p:nvPr>
            <p:ph sz="half" idx="1"/>
          </p:nvPr>
        </p:nvGraphicFramePr>
        <p:xfrm>
          <a:off x="1688934" y="1718945"/>
          <a:ext cx="4342463" cy="4525963"/>
        </p:xfrm>
        <a:graphic>
          <a:graphicData uri="http://schemas.openxmlformats.org/presentationml/2006/ole">
            <mc:AlternateContent xmlns:mc="http://schemas.openxmlformats.org/markup-compatibility/2006">
              <mc:Choice xmlns:v="urn:schemas-microsoft-com:vml" Requires="v">
                <p:oleObj spid="_x0000_s6" name="" r:id="rId1" imgW="3609975" imgH="3762375" progId="Paint.Picture">
                  <p:embed/>
                </p:oleObj>
              </mc:Choice>
              <mc:Fallback>
                <p:oleObj name="" r:id="rId1" imgW="3609975" imgH="3762375" progId="Paint.Picture">
                  <p:embed/>
                  <p:pic>
                    <p:nvPicPr>
                      <p:cNvPr id="0" name="Picture 5"/>
                      <p:cNvPicPr/>
                      <p:nvPr/>
                    </p:nvPicPr>
                    <p:blipFill>
                      <a:blip r:embed="rId2"/>
                      <a:stretch>
                        <a:fillRect/>
                      </a:stretch>
                    </p:blipFill>
                    <p:spPr>
                      <a:xfrm>
                        <a:off x="1688934" y="1718945"/>
                        <a:ext cx="4342463" cy="4525963"/>
                      </a:xfrm>
                      <a:prstGeom prst="rect">
                        <a:avLst/>
                      </a:prstGeom>
                    </p:spPr>
                  </p:pic>
                </p:oleObj>
              </mc:Fallback>
            </mc:AlternateContent>
          </a:graphicData>
        </a:graphic>
      </p:graphicFrame>
      <p:graphicFrame>
        <p:nvGraphicFramePr>
          <p:cNvPr id="9" name="Content Placeholder 8"/>
          <p:cNvGraphicFramePr/>
          <p:nvPr>
            <p:ph sz="half" idx="2"/>
          </p:nvPr>
        </p:nvGraphicFramePr>
        <p:xfrm>
          <a:off x="6719570" y="1718945"/>
          <a:ext cx="4084955" cy="4526915"/>
        </p:xfrm>
        <a:graphic>
          <a:graphicData uri="http://schemas.openxmlformats.org/presentationml/2006/ole">
            <mc:AlternateContent xmlns:mc="http://schemas.openxmlformats.org/markup-compatibility/2006">
              <mc:Choice xmlns:v="urn:schemas-microsoft-com:vml" Requires="v">
                <p:oleObj spid="_x0000_s10" name="" r:id="rId3" imgW="2981325" imgH="3495675" progId="Paint.Picture">
                  <p:embed/>
                </p:oleObj>
              </mc:Choice>
              <mc:Fallback>
                <p:oleObj name="" r:id="rId3" imgW="2981325" imgH="3495675" progId="Paint.Picture">
                  <p:embed/>
                  <p:pic>
                    <p:nvPicPr>
                      <p:cNvPr id="0" name="Picture 9"/>
                      <p:cNvPicPr/>
                      <p:nvPr/>
                    </p:nvPicPr>
                    <p:blipFill>
                      <a:blip r:embed="rId4"/>
                      <a:stretch>
                        <a:fillRect/>
                      </a:stretch>
                    </p:blipFill>
                    <p:spPr>
                      <a:xfrm>
                        <a:off x="6719570" y="1718945"/>
                        <a:ext cx="4084955" cy="4526915"/>
                      </a:xfrm>
                      <a:prstGeom prst="rect">
                        <a:avLst/>
                      </a:prstGeom>
                    </p:spPr>
                  </p:pic>
                </p:oleObj>
              </mc:Fallback>
            </mc:AlternateContent>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32890" y="341630"/>
            <a:ext cx="8207375" cy="567055"/>
          </a:xfrm>
          <a:prstGeom prst="rect">
            <a:avLst/>
          </a:prstGeom>
        </p:spPr>
        <p:txBody>
          <a:bodyPr vert="horz" wrap="square" lIns="0" tIns="13335" rIns="0" bIns="0" rtlCol="0">
            <a:spAutoFit/>
          </a:bodyPr>
          <a:lstStyle/>
          <a:p>
            <a:pPr marL="12700">
              <a:lnSpc>
                <a:spcPct val="100000"/>
              </a:lnSpc>
              <a:spcBef>
                <a:spcPts val="105"/>
              </a:spcBef>
            </a:pPr>
            <a:r>
              <a:rPr sz="3600" spc="135" dirty="0">
                <a:latin typeface="Arial" panose="020B0604020202020204" pitchFamily="34" charset="0"/>
                <a:cs typeface="Arial" panose="020B0604020202020204" pitchFamily="34" charset="0"/>
              </a:rPr>
              <a:t>Che</a:t>
            </a:r>
            <a:r>
              <a:rPr sz="3600" spc="-340" dirty="0">
                <a:latin typeface="Arial" panose="020B0604020202020204" pitchFamily="34" charset="0"/>
                <a:cs typeface="Arial" panose="020B0604020202020204" pitchFamily="34" charset="0"/>
              </a:rPr>
              <a:t> </a:t>
            </a:r>
            <a:r>
              <a:rPr sz="3600" spc="210" dirty="0">
                <a:latin typeface="Arial" panose="020B0604020202020204" pitchFamily="34" charset="0"/>
                <a:cs typeface="Arial" panose="020B0604020202020204" pitchFamily="34" charset="0"/>
              </a:rPr>
              <a:t>giấu</a:t>
            </a:r>
            <a:r>
              <a:rPr sz="3600" spc="-335" dirty="0">
                <a:latin typeface="Arial" panose="020B0604020202020204" pitchFamily="34" charset="0"/>
                <a:cs typeface="Arial" panose="020B0604020202020204" pitchFamily="34" charset="0"/>
              </a:rPr>
              <a:t> </a:t>
            </a:r>
            <a:r>
              <a:rPr sz="3600" spc="155" dirty="0">
                <a:latin typeface="Arial" panose="020B0604020202020204" pitchFamily="34" charset="0"/>
                <a:cs typeface="Arial" panose="020B0604020202020204" pitchFamily="34" charset="0"/>
              </a:rPr>
              <a:t>dữ</a:t>
            </a:r>
            <a:r>
              <a:rPr sz="3600" spc="-355" dirty="0">
                <a:latin typeface="Arial" panose="020B0604020202020204" pitchFamily="34" charset="0"/>
                <a:cs typeface="Arial" panose="020B0604020202020204" pitchFamily="34" charset="0"/>
              </a:rPr>
              <a:t> </a:t>
            </a:r>
            <a:r>
              <a:rPr sz="3600" spc="135" dirty="0">
                <a:latin typeface="Arial" panose="020B0604020202020204" pitchFamily="34" charset="0"/>
                <a:cs typeface="Arial" panose="020B0604020202020204" pitchFamily="34" charset="0"/>
              </a:rPr>
              <a:t>liệu</a:t>
            </a:r>
            <a:r>
              <a:rPr lang="en-US" sz="3600" spc="135" dirty="0">
                <a:latin typeface="Arial" panose="020B0604020202020204" pitchFamily="34" charset="0"/>
                <a:cs typeface="Arial" panose="020B0604020202020204" pitchFamily="34" charset="0"/>
              </a:rPr>
              <a:t> (encapsulation)</a:t>
            </a:r>
            <a:endParaRPr lang="en-US" sz="3600" spc="135" dirty="0">
              <a:latin typeface="Arial" panose="020B0604020202020204" pitchFamily="34" charset="0"/>
              <a:cs typeface="Arial" panose="020B0604020202020204" pitchFamily="34" charset="0"/>
            </a:endParaRPr>
          </a:p>
        </p:txBody>
      </p:sp>
      <p:sp>
        <p:nvSpPr>
          <p:cNvPr id="3" name="object 3"/>
          <p:cNvSpPr txBox="1"/>
          <p:nvPr/>
        </p:nvSpPr>
        <p:spPr>
          <a:xfrm>
            <a:off x="1339215" y="1831975"/>
            <a:ext cx="9745980" cy="5003165"/>
          </a:xfrm>
          <a:prstGeom prst="rect">
            <a:avLst/>
          </a:prstGeom>
        </p:spPr>
        <p:txBody>
          <a:bodyPr vert="horz" wrap="square" lIns="0" tIns="54610" rIns="0" bIns="0" rtlCol="0">
            <a:spAutoFit/>
          </a:bodyPr>
          <a:lstStyle/>
          <a:p>
            <a:pPr marL="286385" marR="93980" indent="-274320" algn="just">
              <a:lnSpc>
                <a:spcPts val="2590"/>
              </a:lnSpc>
              <a:spcBef>
                <a:spcPts val="430"/>
              </a:spcBef>
              <a:buChar char="•"/>
              <a:tabLst>
                <a:tab pos="287020" algn="l"/>
              </a:tabLst>
            </a:pPr>
            <a:r>
              <a:rPr sz="2800" spc="-125" dirty="0">
                <a:solidFill>
                  <a:srgbClr val="585858"/>
                </a:solidFill>
                <a:latin typeface="Arial" panose="020B0604020202020204"/>
                <a:cs typeface="Arial" panose="020B0604020202020204"/>
              </a:rPr>
              <a:t>Dữ </a:t>
            </a:r>
            <a:r>
              <a:rPr sz="2800" spc="5" dirty="0">
                <a:solidFill>
                  <a:srgbClr val="585858"/>
                </a:solidFill>
                <a:latin typeface="Arial" panose="020B0604020202020204"/>
                <a:cs typeface="Arial" panose="020B0604020202020204"/>
              </a:rPr>
              <a:t>liệu </a:t>
            </a:r>
            <a:r>
              <a:rPr sz="2800" spc="-90" dirty="0">
                <a:solidFill>
                  <a:srgbClr val="585858"/>
                </a:solidFill>
                <a:latin typeface="Arial" panose="020B0604020202020204"/>
                <a:cs typeface="Arial" panose="020B0604020202020204"/>
              </a:rPr>
              <a:t>được </a:t>
            </a:r>
            <a:r>
              <a:rPr sz="2800" spc="-55" dirty="0">
                <a:solidFill>
                  <a:srgbClr val="585858"/>
                </a:solidFill>
                <a:latin typeface="Arial" panose="020B0604020202020204"/>
                <a:cs typeface="Arial" panose="020B0604020202020204"/>
              </a:rPr>
              <a:t>che  </a:t>
            </a:r>
            <a:r>
              <a:rPr sz="2800" spc="5" dirty="0">
                <a:solidFill>
                  <a:srgbClr val="585858"/>
                </a:solidFill>
                <a:latin typeface="Arial" panose="020B0604020202020204"/>
                <a:cs typeface="Arial" panose="020B0604020202020204"/>
              </a:rPr>
              <a:t>giấu </a:t>
            </a:r>
            <a:r>
              <a:rPr sz="2800" spc="-145" dirty="0">
                <a:solidFill>
                  <a:srgbClr val="585858"/>
                </a:solidFill>
                <a:latin typeface="Arial" panose="020B0604020202020204"/>
                <a:cs typeface="Arial" panose="020B0604020202020204"/>
              </a:rPr>
              <a:t>ở </a:t>
            </a:r>
            <a:r>
              <a:rPr sz="2800" spc="5" dirty="0">
                <a:solidFill>
                  <a:srgbClr val="585858"/>
                </a:solidFill>
                <a:latin typeface="Arial" panose="020B0604020202020204"/>
                <a:cs typeface="Arial" panose="020B0604020202020204"/>
              </a:rPr>
              <a:t>bên </a:t>
            </a:r>
            <a:r>
              <a:rPr sz="2800" spc="65" dirty="0">
                <a:solidFill>
                  <a:srgbClr val="585858"/>
                </a:solidFill>
                <a:latin typeface="Arial" panose="020B0604020202020204"/>
                <a:cs typeface="Arial" panose="020B0604020202020204"/>
              </a:rPr>
              <a:t>trong </a:t>
            </a:r>
            <a:r>
              <a:rPr sz="2800" spc="-15" dirty="0">
                <a:solidFill>
                  <a:srgbClr val="585858"/>
                </a:solidFill>
                <a:latin typeface="Arial" panose="020B0604020202020204"/>
                <a:cs typeface="Arial" panose="020B0604020202020204"/>
              </a:rPr>
              <a:t>lớp </a:t>
            </a:r>
            <a:r>
              <a:rPr sz="2800" spc="-110" dirty="0">
                <a:solidFill>
                  <a:srgbClr val="585858"/>
                </a:solidFill>
                <a:latin typeface="Arial" panose="020B0604020202020204"/>
                <a:cs typeface="Arial" panose="020B0604020202020204"/>
              </a:rPr>
              <a:t>và </a:t>
            </a:r>
            <a:r>
              <a:rPr sz="2800" spc="-10" dirty="0">
                <a:solidFill>
                  <a:srgbClr val="585858"/>
                </a:solidFill>
                <a:latin typeface="Arial" panose="020B0604020202020204"/>
                <a:cs typeface="Arial" panose="020B0604020202020204"/>
              </a:rPr>
              <a:t>chỉ</a:t>
            </a:r>
            <a:r>
              <a:rPr sz="2800" spc="120" dirty="0">
                <a:solidFill>
                  <a:srgbClr val="585858"/>
                </a:solidFill>
                <a:latin typeface="Arial" panose="020B0604020202020204"/>
                <a:cs typeface="Arial" panose="020B0604020202020204"/>
              </a:rPr>
              <a:t> </a:t>
            </a:r>
            <a:r>
              <a:rPr sz="2800" spc="-90" dirty="0">
                <a:solidFill>
                  <a:srgbClr val="585858"/>
                </a:solidFill>
                <a:latin typeface="Arial" panose="020B0604020202020204"/>
                <a:cs typeface="Arial" panose="020B0604020202020204"/>
              </a:rPr>
              <a:t>được</a:t>
            </a:r>
            <a:r>
              <a:rPr lang="en-US" sz="2800" spc="-90" dirty="0">
                <a:solidFill>
                  <a:srgbClr val="585858"/>
                </a:solidFill>
                <a:latin typeface="Arial" panose="020B0604020202020204"/>
                <a:cs typeface="Arial" panose="020B0604020202020204"/>
              </a:rPr>
              <a:t> </a:t>
            </a:r>
            <a:r>
              <a:rPr sz="2800" spc="40" dirty="0">
                <a:solidFill>
                  <a:srgbClr val="585858"/>
                </a:solidFill>
                <a:latin typeface="Arial" panose="020B0604020202020204"/>
                <a:cs typeface="Arial" panose="020B0604020202020204"/>
              </a:rPr>
              <a:t>truy </a:t>
            </a:r>
            <a:r>
              <a:rPr sz="2800" spc="-45" dirty="0">
                <a:solidFill>
                  <a:srgbClr val="585858"/>
                </a:solidFill>
                <a:latin typeface="Arial" panose="020B0604020202020204"/>
                <a:cs typeface="Arial" panose="020B0604020202020204"/>
              </a:rPr>
              <a:t>cập </a:t>
            </a:r>
            <a:r>
              <a:rPr sz="2800" spc="-110" dirty="0">
                <a:solidFill>
                  <a:srgbClr val="585858"/>
                </a:solidFill>
                <a:latin typeface="Arial" panose="020B0604020202020204"/>
                <a:cs typeface="Arial" panose="020B0604020202020204"/>
              </a:rPr>
              <a:t>và </a:t>
            </a:r>
            <a:r>
              <a:rPr sz="2800" spc="5" dirty="0">
                <a:solidFill>
                  <a:srgbClr val="585858"/>
                </a:solidFill>
                <a:latin typeface="Arial" panose="020B0604020202020204"/>
                <a:cs typeface="Arial" panose="020B0604020202020204"/>
              </a:rPr>
              <a:t>thay  </a:t>
            </a:r>
            <a:r>
              <a:rPr sz="2800" spc="65" dirty="0">
                <a:solidFill>
                  <a:srgbClr val="585858"/>
                </a:solidFill>
                <a:latin typeface="Arial" panose="020B0604020202020204"/>
                <a:cs typeface="Arial" panose="020B0604020202020204"/>
              </a:rPr>
              <a:t>đổi </a:t>
            </a:r>
            <a:r>
              <a:rPr sz="2800" spc="-140" dirty="0">
                <a:solidFill>
                  <a:srgbClr val="585858"/>
                </a:solidFill>
                <a:latin typeface="Arial" panose="020B0604020202020204"/>
                <a:cs typeface="Arial" panose="020B0604020202020204"/>
              </a:rPr>
              <a:t>ở </a:t>
            </a:r>
            <a:r>
              <a:rPr sz="2800" spc="-100" dirty="0">
                <a:solidFill>
                  <a:srgbClr val="585858"/>
                </a:solidFill>
                <a:latin typeface="Arial" panose="020B0604020202020204"/>
                <a:cs typeface="Arial" panose="020B0604020202020204"/>
              </a:rPr>
              <a:t>các</a:t>
            </a:r>
            <a:r>
              <a:rPr sz="2800" dirty="0">
                <a:solidFill>
                  <a:srgbClr val="585858"/>
                </a:solidFill>
                <a:latin typeface="Arial" panose="020B0604020202020204"/>
                <a:cs typeface="Arial" panose="020B0604020202020204"/>
              </a:rPr>
              <a:t> </a:t>
            </a:r>
            <a:r>
              <a:rPr sz="2800" spc="-25" dirty="0">
                <a:solidFill>
                  <a:srgbClr val="585858"/>
                </a:solidFill>
                <a:latin typeface="Arial" panose="020B0604020202020204"/>
                <a:cs typeface="Arial" panose="020B0604020202020204"/>
              </a:rPr>
              <a:t>phương</a:t>
            </a:r>
            <a:r>
              <a:rPr lang="en-US" sz="2800" spc="-25" dirty="0">
                <a:solidFill>
                  <a:srgbClr val="585858"/>
                </a:solidFill>
                <a:latin typeface="Arial" panose="020B0604020202020204"/>
                <a:cs typeface="Arial" panose="020B0604020202020204"/>
              </a:rPr>
              <a:t> </a:t>
            </a:r>
            <a:r>
              <a:rPr sz="2800" spc="-30" dirty="0">
                <a:solidFill>
                  <a:srgbClr val="585858"/>
                </a:solidFill>
                <a:latin typeface="Arial" panose="020B0604020202020204"/>
                <a:cs typeface="Arial" panose="020B0604020202020204"/>
              </a:rPr>
              <a:t>thức </a:t>
            </a:r>
            <a:r>
              <a:rPr sz="2800" spc="5" dirty="0">
                <a:solidFill>
                  <a:srgbClr val="585858"/>
                </a:solidFill>
                <a:latin typeface="Arial" panose="020B0604020202020204"/>
                <a:cs typeface="Arial" panose="020B0604020202020204"/>
              </a:rPr>
              <a:t>bên</a:t>
            </a:r>
            <a:r>
              <a:rPr sz="2800" spc="-20" dirty="0">
                <a:solidFill>
                  <a:srgbClr val="585858"/>
                </a:solidFill>
                <a:latin typeface="Arial" panose="020B0604020202020204"/>
                <a:cs typeface="Arial" panose="020B0604020202020204"/>
              </a:rPr>
              <a:t> </a:t>
            </a:r>
            <a:r>
              <a:rPr sz="2800" spc="10" dirty="0">
                <a:solidFill>
                  <a:srgbClr val="585858"/>
                </a:solidFill>
                <a:latin typeface="Arial" panose="020B0604020202020204"/>
                <a:cs typeface="Arial" panose="020B0604020202020204"/>
              </a:rPr>
              <a:t>ngoài</a:t>
            </a:r>
            <a:r>
              <a:rPr lang="en-US" sz="2800" spc="10" dirty="0">
                <a:solidFill>
                  <a:srgbClr val="585858"/>
                </a:solidFill>
                <a:latin typeface="Arial" panose="020B0604020202020204"/>
                <a:cs typeface="Arial" panose="020B0604020202020204"/>
              </a:rPr>
              <a:t>.</a:t>
            </a:r>
            <a:endParaRPr lang="en-US" sz="2800" spc="10" dirty="0">
              <a:solidFill>
                <a:srgbClr val="585858"/>
              </a:solidFill>
              <a:latin typeface="Arial" panose="020B0604020202020204"/>
              <a:cs typeface="Arial" panose="020B0604020202020204"/>
            </a:endParaRPr>
          </a:p>
          <a:p>
            <a:pPr marL="12065" marR="93980" indent="0" algn="just">
              <a:lnSpc>
                <a:spcPts val="2590"/>
              </a:lnSpc>
              <a:spcBef>
                <a:spcPts val="430"/>
              </a:spcBef>
              <a:buNone/>
              <a:tabLst>
                <a:tab pos="287020" algn="l"/>
              </a:tabLst>
            </a:pPr>
            <a:endParaRPr lang="en-US" sz="2800" spc="10" dirty="0">
              <a:solidFill>
                <a:srgbClr val="585858"/>
              </a:solidFill>
              <a:latin typeface="Arial" panose="020B0604020202020204"/>
              <a:cs typeface="Arial" panose="020B0604020202020204"/>
            </a:endParaRPr>
          </a:p>
          <a:p>
            <a:pPr marL="286385" marR="93980" indent="-274320" algn="just">
              <a:lnSpc>
                <a:spcPts val="2590"/>
              </a:lnSpc>
              <a:spcBef>
                <a:spcPts val="430"/>
              </a:spcBef>
              <a:buChar char="•"/>
              <a:tabLst>
                <a:tab pos="287020" algn="l"/>
              </a:tabLst>
            </a:pPr>
            <a:r>
              <a:rPr sz="2800" spc="-75" dirty="0">
                <a:solidFill>
                  <a:srgbClr val="585858"/>
                </a:solidFill>
                <a:latin typeface="Arial" panose="020B0604020202020204"/>
                <a:cs typeface="Arial" panose="020B0604020202020204"/>
              </a:rPr>
              <a:t>Tránh </a:t>
            </a:r>
            <a:r>
              <a:rPr sz="2800" spc="5" dirty="0">
                <a:solidFill>
                  <a:srgbClr val="585858"/>
                </a:solidFill>
                <a:latin typeface="Arial" panose="020B0604020202020204"/>
                <a:cs typeface="Arial" panose="020B0604020202020204"/>
              </a:rPr>
              <a:t>thay </a:t>
            </a:r>
            <a:r>
              <a:rPr sz="2800" spc="55" dirty="0">
                <a:solidFill>
                  <a:srgbClr val="585858"/>
                </a:solidFill>
                <a:latin typeface="Arial" panose="020B0604020202020204"/>
                <a:cs typeface="Arial" panose="020B0604020202020204"/>
              </a:rPr>
              <a:t>đổi</a:t>
            </a:r>
            <a:r>
              <a:rPr sz="2800" spc="-55" dirty="0">
                <a:solidFill>
                  <a:srgbClr val="585858"/>
                </a:solidFill>
                <a:latin typeface="Arial" panose="020B0604020202020204"/>
                <a:cs typeface="Arial" panose="020B0604020202020204"/>
              </a:rPr>
              <a:t> </a:t>
            </a:r>
            <a:r>
              <a:rPr sz="2800" spc="25" dirty="0">
                <a:solidFill>
                  <a:srgbClr val="585858"/>
                </a:solidFill>
                <a:latin typeface="Arial" panose="020B0604020202020204"/>
                <a:cs typeface="Arial" panose="020B0604020202020204"/>
              </a:rPr>
              <a:t>trái  </a:t>
            </a:r>
            <a:r>
              <a:rPr sz="2800" spc="20" dirty="0">
                <a:solidFill>
                  <a:srgbClr val="585858"/>
                </a:solidFill>
                <a:latin typeface="Arial" panose="020B0604020202020204"/>
                <a:cs typeface="Arial" panose="020B0604020202020204"/>
              </a:rPr>
              <a:t>phép </a:t>
            </a:r>
            <a:r>
              <a:rPr sz="2800" spc="-20" dirty="0">
                <a:solidFill>
                  <a:srgbClr val="585858"/>
                </a:solidFill>
                <a:latin typeface="Arial" panose="020B0604020202020204"/>
                <a:cs typeface="Arial" panose="020B0604020202020204"/>
              </a:rPr>
              <a:t>hoặc </a:t>
            </a:r>
            <a:r>
              <a:rPr sz="2800" spc="-5" dirty="0">
                <a:solidFill>
                  <a:srgbClr val="585858"/>
                </a:solidFill>
                <a:latin typeface="Arial" panose="020B0604020202020204"/>
                <a:cs typeface="Arial" panose="020B0604020202020204"/>
              </a:rPr>
              <a:t>làm</a:t>
            </a:r>
            <a:r>
              <a:rPr sz="2800" spc="-105" dirty="0">
                <a:solidFill>
                  <a:srgbClr val="585858"/>
                </a:solidFill>
                <a:latin typeface="Arial" panose="020B0604020202020204"/>
                <a:cs typeface="Arial" panose="020B0604020202020204"/>
              </a:rPr>
              <a:t> </a:t>
            </a:r>
            <a:r>
              <a:rPr sz="2800" spc="-75" dirty="0">
                <a:solidFill>
                  <a:srgbClr val="585858"/>
                </a:solidFill>
                <a:latin typeface="Arial" panose="020B0604020202020204"/>
                <a:cs typeface="Arial" panose="020B0604020202020204"/>
              </a:rPr>
              <a:t>sai  </a:t>
            </a:r>
            <a:r>
              <a:rPr sz="2800" spc="-25" dirty="0">
                <a:solidFill>
                  <a:srgbClr val="585858"/>
                </a:solidFill>
                <a:latin typeface="Arial" panose="020B0604020202020204"/>
                <a:cs typeface="Arial" panose="020B0604020202020204"/>
              </a:rPr>
              <a:t>lệch </a:t>
            </a:r>
            <a:r>
              <a:rPr sz="2800" spc="-50" dirty="0">
                <a:solidFill>
                  <a:srgbClr val="585858"/>
                </a:solidFill>
                <a:latin typeface="Arial" panose="020B0604020202020204"/>
                <a:cs typeface="Arial" panose="020B0604020202020204"/>
              </a:rPr>
              <a:t>dữ</a:t>
            </a:r>
            <a:r>
              <a:rPr sz="2800" spc="-15" dirty="0">
                <a:solidFill>
                  <a:srgbClr val="585858"/>
                </a:solidFill>
                <a:latin typeface="Arial" panose="020B0604020202020204"/>
                <a:cs typeface="Arial" panose="020B0604020202020204"/>
              </a:rPr>
              <a:t> </a:t>
            </a:r>
            <a:r>
              <a:rPr sz="2800" spc="5" dirty="0">
                <a:solidFill>
                  <a:srgbClr val="585858"/>
                </a:solidFill>
                <a:latin typeface="Arial" panose="020B0604020202020204"/>
                <a:cs typeface="Arial" panose="020B0604020202020204"/>
              </a:rPr>
              <a:t>liệu</a:t>
            </a:r>
            <a:endParaRPr sz="2800" spc="5" dirty="0">
              <a:solidFill>
                <a:srgbClr val="585858"/>
              </a:solidFill>
              <a:latin typeface="Arial" panose="020B0604020202020204"/>
              <a:cs typeface="Arial" panose="020B0604020202020204"/>
            </a:endParaRPr>
          </a:p>
          <a:p>
            <a:pPr marL="12065" marR="93980" indent="0" algn="just">
              <a:lnSpc>
                <a:spcPts val="2590"/>
              </a:lnSpc>
              <a:spcBef>
                <a:spcPts val="430"/>
              </a:spcBef>
              <a:buNone/>
              <a:tabLst>
                <a:tab pos="287020" algn="l"/>
              </a:tabLst>
            </a:pPr>
            <a:endParaRPr sz="2800" spc="5" dirty="0">
              <a:solidFill>
                <a:srgbClr val="585858"/>
              </a:solidFill>
              <a:latin typeface="Arial" panose="020B0604020202020204"/>
              <a:cs typeface="Arial" panose="020B0604020202020204"/>
            </a:endParaRPr>
          </a:p>
          <a:p>
            <a:pPr marL="286385" indent="-274320">
              <a:lnSpc>
                <a:spcPct val="100000"/>
              </a:lnSpc>
              <a:spcBef>
                <a:spcPts val="1020"/>
              </a:spcBef>
              <a:buChar char="•"/>
              <a:tabLst>
                <a:tab pos="286385" algn="l"/>
                <a:tab pos="287020" algn="l"/>
              </a:tabLst>
            </a:pPr>
            <a:r>
              <a:rPr sz="2800" spc="-155" dirty="0">
                <a:solidFill>
                  <a:srgbClr val="585858"/>
                </a:solidFill>
                <a:latin typeface="Arial" panose="020B0604020202020204"/>
                <a:cs typeface="Arial" panose="020B0604020202020204"/>
                <a:sym typeface="+mn-ea"/>
              </a:rPr>
              <a:t>Các </a:t>
            </a:r>
            <a:r>
              <a:rPr sz="2800" spc="20" dirty="0">
                <a:solidFill>
                  <a:srgbClr val="585858"/>
                </a:solidFill>
                <a:latin typeface="Arial" panose="020B0604020202020204"/>
                <a:cs typeface="Arial" panose="020B0604020202020204"/>
                <a:sym typeface="+mn-ea"/>
              </a:rPr>
              <a:t>thành </a:t>
            </a:r>
            <a:r>
              <a:rPr sz="2800" spc="-15" dirty="0">
                <a:solidFill>
                  <a:srgbClr val="585858"/>
                </a:solidFill>
                <a:latin typeface="Arial" panose="020B0604020202020204"/>
                <a:cs typeface="Arial" panose="020B0604020202020204"/>
                <a:sym typeface="+mn-ea"/>
              </a:rPr>
              <a:t>viên </a:t>
            </a:r>
            <a:r>
              <a:rPr sz="2800" spc="-60" dirty="0">
                <a:solidFill>
                  <a:srgbClr val="585858"/>
                </a:solidFill>
                <a:latin typeface="Arial" panose="020B0604020202020204"/>
                <a:cs typeface="Arial" panose="020B0604020202020204"/>
                <a:sym typeface="+mn-ea"/>
              </a:rPr>
              <a:t>dữ</a:t>
            </a:r>
            <a:r>
              <a:rPr sz="2800" spc="105" dirty="0">
                <a:solidFill>
                  <a:srgbClr val="585858"/>
                </a:solidFill>
                <a:latin typeface="Arial" panose="020B0604020202020204"/>
                <a:cs typeface="Arial" panose="020B0604020202020204"/>
                <a:sym typeface="+mn-ea"/>
              </a:rPr>
              <a:t> </a:t>
            </a:r>
            <a:r>
              <a:rPr sz="2800" spc="5" dirty="0">
                <a:solidFill>
                  <a:srgbClr val="585858"/>
                </a:solidFill>
                <a:latin typeface="Arial" panose="020B0604020202020204"/>
                <a:cs typeface="Arial" panose="020B0604020202020204"/>
                <a:sym typeface="+mn-ea"/>
              </a:rPr>
              <a:t>liệu</a:t>
            </a:r>
            <a:endParaRPr sz="2800">
              <a:latin typeface="Arial" panose="020B0604020202020204"/>
              <a:cs typeface="Arial" panose="020B0604020202020204"/>
            </a:endParaRPr>
          </a:p>
          <a:p>
            <a:pPr marL="560705" lvl="1" indent="-229235">
              <a:lnSpc>
                <a:spcPts val="2280"/>
              </a:lnSpc>
              <a:spcBef>
                <a:spcPts val="775"/>
              </a:spcBef>
              <a:buChar char="•"/>
              <a:tabLst>
                <a:tab pos="560705" algn="l"/>
                <a:tab pos="561340" algn="l"/>
              </a:tabLst>
            </a:pPr>
            <a:r>
              <a:rPr sz="2800" spc="-55" dirty="0">
                <a:solidFill>
                  <a:srgbClr val="585858"/>
                </a:solidFill>
                <a:latin typeface="Arial" panose="020B0604020202020204"/>
                <a:cs typeface="Arial" panose="020B0604020202020204"/>
                <a:sym typeface="+mn-ea"/>
              </a:rPr>
              <a:t>Chỉ </a:t>
            </a:r>
            <a:r>
              <a:rPr sz="2800" spc="-10" dirty="0">
                <a:solidFill>
                  <a:srgbClr val="585858"/>
                </a:solidFill>
                <a:latin typeface="Arial" panose="020B0604020202020204"/>
                <a:cs typeface="Arial" panose="020B0604020202020204"/>
                <a:sym typeface="+mn-ea"/>
              </a:rPr>
              <a:t>có </a:t>
            </a:r>
            <a:r>
              <a:rPr sz="2800" spc="25" dirty="0">
                <a:solidFill>
                  <a:srgbClr val="585858"/>
                </a:solidFill>
                <a:latin typeface="Arial" panose="020B0604020202020204"/>
                <a:cs typeface="Arial" panose="020B0604020202020204"/>
                <a:sym typeface="+mn-ea"/>
              </a:rPr>
              <a:t>thể </a:t>
            </a:r>
            <a:r>
              <a:rPr sz="2800" spc="35" dirty="0">
                <a:solidFill>
                  <a:srgbClr val="585858"/>
                </a:solidFill>
                <a:latin typeface="Arial" panose="020B0604020202020204"/>
                <a:cs typeface="Arial" panose="020B0604020202020204"/>
                <a:sym typeface="+mn-ea"/>
              </a:rPr>
              <a:t>truy </a:t>
            </a:r>
            <a:r>
              <a:rPr sz="2800" spc="-35" dirty="0">
                <a:solidFill>
                  <a:srgbClr val="585858"/>
                </a:solidFill>
                <a:latin typeface="Arial" panose="020B0604020202020204"/>
                <a:cs typeface="Arial" panose="020B0604020202020204"/>
                <a:sym typeface="+mn-ea"/>
              </a:rPr>
              <a:t>cập </a:t>
            </a:r>
            <a:r>
              <a:rPr sz="2800" spc="-20" dirty="0">
                <a:solidFill>
                  <a:srgbClr val="585858"/>
                </a:solidFill>
                <a:latin typeface="Arial" panose="020B0604020202020204"/>
                <a:cs typeface="Arial" panose="020B0604020202020204"/>
                <a:sym typeface="+mn-ea"/>
              </a:rPr>
              <a:t>từ</a:t>
            </a:r>
            <a:r>
              <a:rPr sz="2800" spc="-75" dirty="0">
                <a:solidFill>
                  <a:srgbClr val="585858"/>
                </a:solidFill>
                <a:latin typeface="Arial" panose="020B0604020202020204"/>
                <a:cs typeface="Arial" panose="020B0604020202020204"/>
                <a:sym typeface="+mn-ea"/>
              </a:rPr>
              <a:t> </a:t>
            </a:r>
            <a:r>
              <a:rPr sz="2800" spc="-85" dirty="0">
                <a:solidFill>
                  <a:srgbClr val="585858"/>
                </a:solidFill>
                <a:latin typeface="Arial" panose="020B0604020202020204"/>
                <a:cs typeface="Arial" panose="020B0604020202020204"/>
                <a:sym typeface="+mn-ea"/>
              </a:rPr>
              <a:t>các</a:t>
            </a:r>
            <a:r>
              <a:rPr lang="en-US" sz="2800">
                <a:latin typeface="Arial" panose="020B0604020202020204"/>
                <a:cs typeface="Arial" panose="020B0604020202020204"/>
                <a:sym typeface="+mn-ea"/>
              </a:rPr>
              <a:t> </a:t>
            </a:r>
            <a:r>
              <a:rPr sz="2800" spc="-20" dirty="0">
                <a:solidFill>
                  <a:srgbClr val="585858"/>
                </a:solidFill>
                <a:latin typeface="Arial" panose="020B0604020202020204"/>
                <a:cs typeface="Arial" panose="020B0604020202020204"/>
                <a:sym typeface="+mn-ea"/>
              </a:rPr>
              <a:t>phương </a:t>
            </a:r>
            <a:r>
              <a:rPr sz="2800" spc="-25" dirty="0">
                <a:solidFill>
                  <a:srgbClr val="585858"/>
                </a:solidFill>
                <a:latin typeface="Arial" panose="020B0604020202020204"/>
                <a:cs typeface="Arial" panose="020B0604020202020204"/>
                <a:sym typeface="+mn-ea"/>
              </a:rPr>
              <a:t>thức </a:t>
            </a:r>
            <a:r>
              <a:rPr sz="2800" dirty="0">
                <a:solidFill>
                  <a:srgbClr val="585858"/>
                </a:solidFill>
                <a:latin typeface="Arial" panose="020B0604020202020204"/>
                <a:cs typeface="Arial" panose="020B0604020202020204"/>
                <a:sym typeface="+mn-ea"/>
              </a:rPr>
              <a:t>bên </a:t>
            </a:r>
            <a:r>
              <a:rPr sz="2800" spc="55" dirty="0">
                <a:solidFill>
                  <a:srgbClr val="585858"/>
                </a:solidFill>
                <a:latin typeface="Arial" panose="020B0604020202020204"/>
                <a:cs typeface="Arial" panose="020B0604020202020204"/>
                <a:sym typeface="+mn-ea"/>
              </a:rPr>
              <a:t>trong</a:t>
            </a:r>
            <a:r>
              <a:rPr sz="2800" spc="-50" dirty="0">
                <a:solidFill>
                  <a:srgbClr val="585858"/>
                </a:solidFill>
                <a:latin typeface="Arial" panose="020B0604020202020204"/>
                <a:cs typeface="Arial" panose="020B0604020202020204"/>
                <a:sym typeface="+mn-ea"/>
              </a:rPr>
              <a:t> </a:t>
            </a:r>
            <a:r>
              <a:rPr sz="2800" spc="-10" dirty="0">
                <a:solidFill>
                  <a:srgbClr val="585858"/>
                </a:solidFill>
                <a:latin typeface="Arial" panose="020B0604020202020204"/>
                <a:cs typeface="Arial" panose="020B0604020202020204"/>
                <a:sym typeface="+mn-ea"/>
              </a:rPr>
              <a:t>lớp</a:t>
            </a:r>
            <a:endParaRPr sz="2800">
              <a:latin typeface="Arial" panose="020B0604020202020204"/>
              <a:cs typeface="Arial" panose="020B0604020202020204"/>
            </a:endParaRPr>
          </a:p>
          <a:p>
            <a:pPr marL="560705" lvl="1" indent="-249555">
              <a:lnSpc>
                <a:spcPts val="2280"/>
              </a:lnSpc>
              <a:spcBef>
                <a:spcPts val="755"/>
              </a:spcBef>
              <a:buChar char="•"/>
              <a:tabLst>
                <a:tab pos="540385" algn="l"/>
                <a:tab pos="561340" algn="l"/>
              </a:tabLst>
            </a:pPr>
            <a:r>
              <a:rPr sz="2800" spc="-55" dirty="0">
                <a:solidFill>
                  <a:srgbClr val="585858"/>
                </a:solidFill>
                <a:latin typeface="Arial" panose="020B0604020202020204"/>
                <a:cs typeface="Arial" panose="020B0604020202020204"/>
                <a:sym typeface="+mn-ea"/>
              </a:rPr>
              <a:t>Chỉ </a:t>
            </a:r>
            <a:r>
              <a:rPr sz="2800" spc="35" dirty="0">
                <a:solidFill>
                  <a:srgbClr val="585858"/>
                </a:solidFill>
                <a:latin typeface="Arial" panose="020B0604020202020204"/>
                <a:cs typeface="Arial" panose="020B0604020202020204"/>
                <a:sym typeface="+mn-ea"/>
              </a:rPr>
              <a:t>định truy </a:t>
            </a:r>
            <a:r>
              <a:rPr sz="2800" spc="-35" dirty="0">
                <a:solidFill>
                  <a:srgbClr val="585858"/>
                </a:solidFill>
                <a:latin typeface="Arial" panose="020B0604020202020204"/>
                <a:cs typeface="Arial" panose="020B0604020202020204"/>
                <a:sym typeface="+mn-ea"/>
              </a:rPr>
              <a:t>cập </a:t>
            </a:r>
            <a:r>
              <a:rPr sz="2800" spc="-30" dirty="0">
                <a:solidFill>
                  <a:srgbClr val="585858"/>
                </a:solidFill>
                <a:latin typeface="Arial" panose="020B0604020202020204"/>
                <a:cs typeface="Arial" panose="020B0604020202020204"/>
                <a:sym typeface="+mn-ea"/>
              </a:rPr>
              <a:t>là </a:t>
            </a:r>
            <a:r>
              <a:rPr sz="2800" dirty="0">
                <a:solidFill>
                  <a:srgbClr val="585858"/>
                </a:solidFill>
                <a:latin typeface="Arial" panose="020B0604020202020204"/>
                <a:cs typeface="Arial" panose="020B0604020202020204"/>
                <a:sym typeface="+mn-ea"/>
              </a:rPr>
              <a:t>private</a:t>
            </a:r>
            <a:r>
              <a:rPr sz="2800" spc="-75" dirty="0">
                <a:solidFill>
                  <a:srgbClr val="585858"/>
                </a:solidFill>
                <a:latin typeface="Arial" panose="020B0604020202020204"/>
                <a:cs typeface="Arial" panose="020B0604020202020204"/>
                <a:sym typeface="+mn-ea"/>
              </a:rPr>
              <a:t> </a:t>
            </a:r>
            <a:r>
              <a:rPr sz="2800" dirty="0">
                <a:solidFill>
                  <a:srgbClr val="585858"/>
                </a:solidFill>
                <a:latin typeface="Arial" panose="020B0604020202020204"/>
                <a:cs typeface="Arial" panose="020B0604020202020204"/>
                <a:sym typeface="+mn-ea"/>
              </a:rPr>
              <a:t>để</a:t>
            </a:r>
            <a:r>
              <a:rPr lang="en-US" sz="2800" dirty="0">
                <a:solidFill>
                  <a:srgbClr val="585858"/>
                </a:solidFill>
                <a:latin typeface="Arial" panose="020B0604020202020204"/>
                <a:cs typeface="Arial" panose="020B0604020202020204"/>
                <a:sym typeface="+mn-ea"/>
              </a:rPr>
              <a:t> </a:t>
            </a:r>
            <a:r>
              <a:rPr sz="2800" spc="10" dirty="0">
                <a:solidFill>
                  <a:srgbClr val="585858"/>
                </a:solidFill>
                <a:latin typeface="Arial" panose="020B0604020202020204"/>
                <a:cs typeface="Arial" panose="020B0604020202020204"/>
                <a:sym typeface="+mn-ea"/>
              </a:rPr>
              <a:t>bảo </a:t>
            </a:r>
            <a:r>
              <a:rPr sz="2800" spc="-55" dirty="0">
                <a:solidFill>
                  <a:srgbClr val="585858"/>
                </a:solidFill>
                <a:latin typeface="Arial" panose="020B0604020202020204"/>
                <a:cs typeface="Arial" panose="020B0604020202020204"/>
                <a:sym typeface="+mn-ea"/>
              </a:rPr>
              <a:t>vệ </a:t>
            </a:r>
            <a:r>
              <a:rPr sz="2800" spc="-50" dirty="0">
                <a:solidFill>
                  <a:srgbClr val="585858"/>
                </a:solidFill>
                <a:latin typeface="Arial" panose="020B0604020202020204"/>
                <a:cs typeface="Arial" panose="020B0604020202020204"/>
                <a:sym typeface="+mn-ea"/>
              </a:rPr>
              <a:t>dữ</a:t>
            </a:r>
            <a:r>
              <a:rPr sz="2800" spc="-25" dirty="0">
                <a:solidFill>
                  <a:srgbClr val="585858"/>
                </a:solidFill>
                <a:latin typeface="Arial" panose="020B0604020202020204"/>
                <a:cs typeface="Arial" panose="020B0604020202020204"/>
                <a:sym typeface="+mn-ea"/>
              </a:rPr>
              <a:t> </a:t>
            </a:r>
            <a:r>
              <a:rPr sz="2800" spc="5" dirty="0">
                <a:solidFill>
                  <a:srgbClr val="585858"/>
                </a:solidFill>
                <a:latin typeface="Arial" panose="020B0604020202020204"/>
                <a:cs typeface="Arial" panose="020B0604020202020204"/>
                <a:sym typeface="+mn-ea"/>
              </a:rPr>
              <a:t>liệu</a:t>
            </a:r>
            <a:endParaRPr sz="2800" spc="5" dirty="0">
              <a:solidFill>
                <a:srgbClr val="585858"/>
              </a:solidFill>
              <a:latin typeface="Arial" panose="020B0604020202020204"/>
              <a:cs typeface="Arial" panose="020B0604020202020204"/>
              <a:sym typeface="+mn-ea"/>
            </a:endParaRPr>
          </a:p>
          <a:p>
            <a:pPr marL="560705" lvl="1" indent="-249555">
              <a:lnSpc>
                <a:spcPts val="2280"/>
              </a:lnSpc>
              <a:spcBef>
                <a:spcPts val="755"/>
              </a:spcBef>
              <a:buChar char="•"/>
              <a:tabLst>
                <a:tab pos="540385" algn="l"/>
                <a:tab pos="561340" algn="l"/>
              </a:tabLst>
            </a:pPr>
            <a:endParaRPr sz="2800">
              <a:latin typeface="Arial" panose="020B0604020202020204"/>
              <a:cs typeface="Arial" panose="020B0604020202020204"/>
            </a:endParaRPr>
          </a:p>
          <a:p>
            <a:pPr marL="286385" marR="5080" indent="-274320">
              <a:lnSpc>
                <a:spcPct val="90000"/>
              </a:lnSpc>
              <a:spcBef>
                <a:spcPts val="1785"/>
              </a:spcBef>
              <a:buChar char="•"/>
              <a:tabLst>
                <a:tab pos="286385" algn="l"/>
                <a:tab pos="287020" algn="l"/>
              </a:tabLst>
            </a:pPr>
            <a:r>
              <a:rPr sz="2800" spc="-155" dirty="0">
                <a:solidFill>
                  <a:srgbClr val="585858"/>
                </a:solidFill>
                <a:latin typeface="Arial" panose="020B0604020202020204"/>
                <a:cs typeface="Arial" panose="020B0604020202020204"/>
                <a:sym typeface="+mn-ea"/>
              </a:rPr>
              <a:t>Các </a:t>
            </a:r>
            <a:r>
              <a:rPr sz="2800" spc="65" dirty="0">
                <a:solidFill>
                  <a:srgbClr val="585858"/>
                </a:solidFill>
                <a:latin typeface="Arial" panose="020B0604020202020204"/>
                <a:cs typeface="Arial" panose="020B0604020202020204"/>
                <a:sym typeface="+mn-ea"/>
              </a:rPr>
              <a:t>đối </a:t>
            </a:r>
            <a:r>
              <a:rPr sz="2800" spc="-20" dirty="0">
                <a:solidFill>
                  <a:srgbClr val="585858"/>
                </a:solidFill>
                <a:latin typeface="Arial" panose="020B0604020202020204"/>
                <a:cs typeface="Arial" panose="020B0604020202020204"/>
                <a:sym typeface="+mn-ea"/>
              </a:rPr>
              <a:t>tượng </a:t>
            </a:r>
            <a:r>
              <a:rPr sz="2800" spc="-55" dirty="0">
                <a:solidFill>
                  <a:srgbClr val="585858"/>
                </a:solidFill>
                <a:latin typeface="Arial" panose="020B0604020202020204"/>
                <a:cs typeface="Arial" panose="020B0604020202020204"/>
                <a:sym typeface="+mn-ea"/>
              </a:rPr>
              <a:t>khác </a:t>
            </a:r>
            <a:r>
              <a:rPr sz="2800" spc="40" dirty="0">
                <a:solidFill>
                  <a:srgbClr val="585858"/>
                </a:solidFill>
                <a:latin typeface="Arial" panose="020B0604020202020204"/>
                <a:cs typeface="Arial" panose="020B0604020202020204"/>
                <a:sym typeface="+mn-ea"/>
              </a:rPr>
              <a:t>muốn  truy </a:t>
            </a:r>
            <a:r>
              <a:rPr sz="2800" dirty="0">
                <a:solidFill>
                  <a:srgbClr val="585858"/>
                </a:solidFill>
                <a:latin typeface="Arial" panose="020B0604020202020204"/>
                <a:cs typeface="Arial" panose="020B0604020202020204"/>
                <a:sym typeface="+mn-ea"/>
              </a:rPr>
              <a:t>nhập </a:t>
            </a:r>
            <a:r>
              <a:rPr sz="2800" spc="-50" dirty="0">
                <a:solidFill>
                  <a:srgbClr val="585858"/>
                </a:solidFill>
                <a:latin typeface="Arial" panose="020B0604020202020204"/>
                <a:cs typeface="Arial" panose="020B0604020202020204"/>
                <a:sym typeface="+mn-ea"/>
              </a:rPr>
              <a:t>vào </a:t>
            </a:r>
            <a:r>
              <a:rPr sz="2800" spc="-60" dirty="0">
                <a:solidFill>
                  <a:srgbClr val="585858"/>
                </a:solidFill>
                <a:latin typeface="Arial" panose="020B0604020202020204"/>
                <a:cs typeface="Arial" panose="020B0604020202020204"/>
                <a:sym typeface="+mn-ea"/>
              </a:rPr>
              <a:t>dữ </a:t>
            </a:r>
            <a:r>
              <a:rPr sz="2800" spc="5" dirty="0">
                <a:solidFill>
                  <a:srgbClr val="585858"/>
                </a:solidFill>
                <a:latin typeface="Arial" panose="020B0604020202020204"/>
                <a:cs typeface="Arial" panose="020B0604020202020204"/>
                <a:sym typeface="+mn-ea"/>
              </a:rPr>
              <a:t>liệu </a:t>
            </a:r>
            <a:r>
              <a:rPr sz="2800" spc="20" dirty="0">
                <a:solidFill>
                  <a:srgbClr val="585858"/>
                </a:solidFill>
                <a:latin typeface="Arial" panose="020B0604020202020204"/>
                <a:cs typeface="Arial" panose="020B0604020202020204"/>
                <a:sym typeface="+mn-ea"/>
              </a:rPr>
              <a:t>riêng  </a:t>
            </a:r>
            <a:r>
              <a:rPr sz="2800" spc="-25" dirty="0">
                <a:solidFill>
                  <a:srgbClr val="585858"/>
                </a:solidFill>
                <a:latin typeface="Arial" panose="020B0604020202020204"/>
                <a:cs typeface="Arial" panose="020B0604020202020204"/>
                <a:sym typeface="+mn-ea"/>
              </a:rPr>
              <a:t>tư </a:t>
            </a:r>
            <a:r>
              <a:rPr sz="2800" spc="-45" dirty="0">
                <a:solidFill>
                  <a:srgbClr val="585858"/>
                </a:solidFill>
                <a:latin typeface="Arial" panose="020B0604020202020204"/>
                <a:cs typeface="Arial" panose="020B0604020202020204"/>
                <a:sym typeface="+mn-ea"/>
              </a:rPr>
              <a:t>này </a:t>
            </a:r>
            <a:r>
              <a:rPr sz="2800" spc="10" dirty="0">
                <a:solidFill>
                  <a:srgbClr val="585858"/>
                </a:solidFill>
                <a:latin typeface="Arial" panose="020B0604020202020204"/>
                <a:cs typeface="Arial" panose="020B0604020202020204"/>
                <a:sym typeface="+mn-ea"/>
              </a:rPr>
              <a:t>phải </a:t>
            </a:r>
            <a:r>
              <a:rPr sz="2800" spc="65" dirty="0">
                <a:solidFill>
                  <a:srgbClr val="585858"/>
                </a:solidFill>
                <a:latin typeface="Arial" panose="020B0604020202020204"/>
                <a:cs typeface="Arial" panose="020B0604020202020204"/>
                <a:sym typeface="+mn-ea"/>
              </a:rPr>
              <a:t>thông </a:t>
            </a:r>
            <a:r>
              <a:rPr sz="2800" spc="-5" dirty="0">
                <a:solidFill>
                  <a:srgbClr val="585858"/>
                </a:solidFill>
                <a:latin typeface="Arial" panose="020B0604020202020204"/>
                <a:cs typeface="Arial" panose="020B0604020202020204"/>
                <a:sym typeface="+mn-ea"/>
              </a:rPr>
              <a:t>qua </a:t>
            </a:r>
            <a:r>
              <a:rPr sz="2800" spc="-100" dirty="0">
                <a:solidFill>
                  <a:srgbClr val="585858"/>
                </a:solidFill>
                <a:latin typeface="Arial" panose="020B0604020202020204"/>
                <a:cs typeface="Arial" panose="020B0604020202020204"/>
                <a:sym typeface="+mn-ea"/>
              </a:rPr>
              <a:t>các  </a:t>
            </a:r>
            <a:r>
              <a:rPr sz="2800" spc="-25" dirty="0">
                <a:solidFill>
                  <a:srgbClr val="585858"/>
                </a:solidFill>
                <a:latin typeface="Arial" panose="020B0604020202020204"/>
                <a:cs typeface="Arial" panose="020B0604020202020204"/>
                <a:sym typeface="+mn-ea"/>
              </a:rPr>
              <a:t>phương </a:t>
            </a:r>
            <a:r>
              <a:rPr sz="2800" spc="-30" dirty="0">
                <a:solidFill>
                  <a:srgbClr val="585858"/>
                </a:solidFill>
                <a:latin typeface="Arial" panose="020B0604020202020204"/>
                <a:cs typeface="Arial" panose="020B0604020202020204"/>
                <a:sym typeface="+mn-ea"/>
              </a:rPr>
              <a:t>thức</a:t>
            </a:r>
            <a:r>
              <a:rPr sz="2800" spc="15" dirty="0">
                <a:solidFill>
                  <a:srgbClr val="585858"/>
                </a:solidFill>
                <a:latin typeface="Arial" panose="020B0604020202020204"/>
                <a:cs typeface="Arial" panose="020B0604020202020204"/>
                <a:sym typeface="+mn-ea"/>
              </a:rPr>
              <a:t> </a:t>
            </a:r>
            <a:r>
              <a:rPr sz="2800" spc="30" dirty="0">
                <a:solidFill>
                  <a:srgbClr val="585858"/>
                </a:solidFill>
                <a:latin typeface="Arial" panose="020B0604020202020204"/>
                <a:cs typeface="Arial" panose="020B0604020202020204"/>
                <a:sym typeface="+mn-ea"/>
              </a:rPr>
              <a:t>public</a:t>
            </a:r>
            <a:endParaRPr sz="2800">
              <a:latin typeface="Arial" panose="020B0604020202020204"/>
              <a:cs typeface="Arial" panose="020B0604020202020204"/>
            </a:endParaRPr>
          </a:p>
          <a:p>
            <a:pPr marL="286385" marR="93980" indent="-274320" algn="just">
              <a:lnSpc>
                <a:spcPts val="2590"/>
              </a:lnSpc>
              <a:spcBef>
                <a:spcPts val="430"/>
              </a:spcBef>
              <a:buChar char="•"/>
              <a:tabLst>
                <a:tab pos="287020" algn="l"/>
              </a:tabLst>
            </a:pPr>
            <a:endParaRPr sz="2800">
              <a:latin typeface="Arial" panose="020B0604020202020204"/>
              <a:cs typeface="Arial" panose="020B0604020202020204"/>
            </a:endParaRPr>
          </a:p>
        </p:txBody>
      </p:sp>
      <p:sp>
        <p:nvSpPr>
          <p:cNvPr id="8" name="object 8"/>
          <p:cNvSpPr txBox="1">
            <a:spLocks noGrp="1"/>
          </p:cNvSpPr>
          <p:nvPr>
            <p:ph type="sldNum" sz="quarter" idx="7"/>
          </p:nvPr>
        </p:nvSpPr>
        <p:spPr>
          <a:xfrm>
            <a:off x="8737600" y="6245225"/>
            <a:ext cx="2844800" cy="221615"/>
          </a:xfrm>
          <a:prstGeom prst="rect">
            <a:avLst/>
          </a:prstGeom>
        </p:spPr>
        <p:txBody>
          <a:bodyPr vert="horz" wrap="square" lIns="0" tIns="6350" rIns="0" bIns="0" rtlCol="0">
            <a:spAutoFit/>
          </a:bodyPr>
          <a:lstStyle/>
          <a:p>
            <a:pPr marL="38100">
              <a:lnSpc>
                <a:spcPct val="100000"/>
              </a:lnSpc>
              <a:spcBef>
                <a:spcPts val="50"/>
              </a:spcBef>
            </a:pPr>
            <a:fld id="{81D60167-4931-47E6-BA6A-407CBD079E47}" type="slidenum">
              <a:rPr spc="-90" dirty="0"/>
            </a:fld>
            <a:endParaRPr spc="-9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95475" y="353060"/>
            <a:ext cx="6163310" cy="567055"/>
          </a:xfrm>
          <a:prstGeom prst="rect">
            <a:avLst/>
          </a:prstGeom>
        </p:spPr>
        <p:txBody>
          <a:bodyPr vert="horz" wrap="square" lIns="0" tIns="13335" rIns="0" bIns="0" rtlCol="0">
            <a:spAutoFit/>
          </a:bodyPr>
          <a:lstStyle/>
          <a:p>
            <a:pPr marL="12700" algn="l">
              <a:lnSpc>
                <a:spcPct val="100000"/>
              </a:lnSpc>
              <a:spcBef>
                <a:spcPts val="105"/>
              </a:spcBef>
            </a:pPr>
            <a:r>
              <a:rPr sz="3600" spc="200" dirty="0"/>
              <a:t>Cơ</a:t>
            </a:r>
            <a:r>
              <a:rPr sz="3600" spc="-335" dirty="0"/>
              <a:t> </a:t>
            </a:r>
            <a:r>
              <a:rPr sz="3600" spc="180" dirty="0"/>
              <a:t>chế</a:t>
            </a:r>
            <a:r>
              <a:rPr sz="3600" spc="-320" dirty="0"/>
              <a:t> </a:t>
            </a:r>
            <a:r>
              <a:rPr sz="3600" spc="175" dirty="0"/>
              <a:t>che</a:t>
            </a:r>
            <a:r>
              <a:rPr sz="3600" spc="-320" dirty="0"/>
              <a:t> </a:t>
            </a:r>
            <a:r>
              <a:rPr sz="3600" spc="210" dirty="0"/>
              <a:t>giấu</a:t>
            </a:r>
            <a:r>
              <a:rPr sz="3600" spc="-320" dirty="0"/>
              <a:t> </a:t>
            </a:r>
            <a:r>
              <a:rPr sz="3600" spc="155" dirty="0"/>
              <a:t>dữ</a:t>
            </a:r>
            <a:r>
              <a:rPr sz="3600" spc="-340" dirty="0"/>
              <a:t> </a:t>
            </a:r>
            <a:r>
              <a:rPr sz="3600" spc="135" dirty="0"/>
              <a:t>liệu</a:t>
            </a:r>
            <a:endParaRPr sz="3600" spc="135" dirty="0"/>
          </a:p>
        </p:txBody>
      </p:sp>
      <p:sp>
        <p:nvSpPr>
          <p:cNvPr id="3" name="object 3"/>
          <p:cNvSpPr txBox="1"/>
          <p:nvPr/>
        </p:nvSpPr>
        <p:spPr>
          <a:xfrm>
            <a:off x="1443990" y="1727200"/>
            <a:ext cx="9895205" cy="2406650"/>
          </a:xfrm>
          <a:prstGeom prst="rect">
            <a:avLst/>
          </a:prstGeom>
        </p:spPr>
        <p:txBody>
          <a:bodyPr vert="horz" wrap="square" lIns="0" tIns="54610" rIns="0" bIns="0" rtlCol="0">
            <a:spAutoFit/>
          </a:bodyPr>
          <a:lstStyle/>
          <a:p>
            <a:pPr marL="286385" marR="5080" indent="-274320" algn="just">
              <a:lnSpc>
                <a:spcPts val="2590"/>
              </a:lnSpc>
              <a:spcBef>
                <a:spcPts val="430"/>
              </a:spcBef>
              <a:buChar char="•"/>
              <a:tabLst>
                <a:tab pos="287020" algn="l"/>
              </a:tabLst>
            </a:pPr>
            <a:r>
              <a:rPr sz="2800" spc="-155" dirty="0">
                <a:solidFill>
                  <a:srgbClr val="585858"/>
                </a:solidFill>
                <a:latin typeface="Arial" panose="020B0604020202020204" pitchFamily="34" charset="0"/>
                <a:cs typeface="Arial" panose="020B0604020202020204" pitchFamily="34" charset="0"/>
              </a:rPr>
              <a:t>Các </a:t>
            </a:r>
            <a:r>
              <a:rPr sz="2800" spc="20" dirty="0">
                <a:solidFill>
                  <a:srgbClr val="585858"/>
                </a:solidFill>
                <a:latin typeface="Arial" panose="020B0604020202020204" pitchFamily="34" charset="0"/>
                <a:cs typeface="Arial" panose="020B0604020202020204" pitchFamily="34" charset="0"/>
              </a:rPr>
              <a:t>thành </a:t>
            </a:r>
            <a:r>
              <a:rPr sz="2800" dirty="0">
                <a:solidFill>
                  <a:srgbClr val="585858"/>
                </a:solidFill>
                <a:latin typeface="Arial" panose="020B0604020202020204" pitchFamily="34" charset="0"/>
                <a:cs typeface="Arial" panose="020B0604020202020204" pitchFamily="34" charset="0"/>
              </a:rPr>
              <a:t>phần </a:t>
            </a:r>
            <a:r>
              <a:rPr sz="2800" spc="-60" dirty="0">
                <a:solidFill>
                  <a:srgbClr val="585858"/>
                </a:solidFill>
                <a:latin typeface="Arial" panose="020B0604020202020204" pitchFamily="34" charset="0"/>
                <a:cs typeface="Arial" panose="020B0604020202020204" pitchFamily="34" charset="0"/>
              </a:rPr>
              <a:t>dữ </a:t>
            </a:r>
            <a:r>
              <a:rPr sz="2800" dirty="0">
                <a:solidFill>
                  <a:srgbClr val="585858"/>
                </a:solidFill>
                <a:latin typeface="Arial" panose="020B0604020202020204" pitchFamily="34" charset="0"/>
                <a:cs typeface="Arial" panose="020B0604020202020204" pitchFamily="34" charset="0"/>
              </a:rPr>
              <a:t>liệu </a:t>
            </a:r>
            <a:r>
              <a:rPr sz="2800" spc="-35" dirty="0">
                <a:solidFill>
                  <a:srgbClr val="585858"/>
                </a:solidFill>
                <a:latin typeface="Arial" panose="020B0604020202020204" pitchFamily="34" charset="0"/>
                <a:cs typeface="Arial" panose="020B0604020202020204" pitchFamily="34" charset="0"/>
              </a:rPr>
              <a:t>là </a:t>
            </a:r>
            <a:r>
              <a:rPr sz="2800" spc="-5" dirty="0">
                <a:solidFill>
                  <a:srgbClr val="585858"/>
                </a:solidFill>
                <a:latin typeface="Arial" panose="020B0604020202020204" pitchFamily="34" charset="0"/>
                <a:cs typeface="Arial" panose="020B0604020202020204" pitchFamily="34" charset="0"/>
              </a:rPr>
              <a:t>private</a:t>
            </a:r>
            <a:r>
              <a:rPr lang="en-US" sz="2800" spc="-5" dirty="0">
                <a:solidFill>
                  <a:srgbClr val="585858"/>
                </a:solidFill>
                <a:latin typeface="Arial" panose="020B0604020202020204" pitchFamily="34" charset="0"/>
                <a:cs typeface="Arial" panose="020B0604020202020204" pitchFamily="34" charset="0"/>
              </a:rPr>
              <a:t>. </a:t>
            </a:r>
            <a:r>
              <a:rPr sz="2800" spc="-45" dirty="0">
                <a:solidFill>
                  <a:srgbClr val="585858"/>
                </a:solidFill>
                <a:latin typeface="Arial" panose="020B0604020202020204" pitchFamily="34" charset="0"/>
                <a:cs typeface="Arial" panose="020B0604020202020204" pitchFamily="34" charset="0"/>
              </a:rPr>
              <a:t>Để </a:t>
            </a:r>
            <a:r>
              <a:rPr sz="2800" spc="40" dirty="0">
                <a:solidFill>
                  <a:srgbClr val="585858"/>
                </a:solidFill>
                <a:latin typeface="Arial" panose="020B0604020202020204" pitchFamily="34" charset="0"/>
                <a:cs typeface="Arial" panose="020B0604020202020204" pitchFamily="34" charset="0"/>
              </a:rPr>
              <a:t>truy </a:t>
            </a:r>
            <a:r>
              <a:rPr sz="2800" spc="-45" dirty="0">
                <a:solidFill>
                  <a:srgbClr val="585858"/>
                </a:solidFill>
                <a:latin typeface="Arial" panose="020B0604020202020204" pitchFamily="34" charset="0"/>
                <a:cs typeface="Arial" panose="020B0604020202020204" pitchFamily="34" charset="0"/>
              </a:rPr>
              <a:t>cập  </a:t>
            </a:r>
            <a:r>
              <a:rPr sz="2800" spc="-110" dirty="0">
                <a:solidFill>
                  <a:srgbClr val="585858"/>
                </a:solidFill>
                <a:latin typeface="Arial" panose="020B0604020202020204" pitchFamily="34" charset="0"/>
                <a:cs typeface="Arial" panose="020B0604020202020204" pitchFamily="34" charset="0"/>
              </a:rPr>
              <a:t>và </a:t>
            </a:r>
            <a:r>
              <a:rPr sz="2800" dirty="0">
                <a:solidFill>
                  <a:srgbClr val="585858"/>
                </a:solidFill>
                <a:latin typeface="Arial" panose="020B0604020202020204" pitchFamily="34" charset="0"/>
                <a:cs typeface="Arial" panose="020B0604020202020204" pitchFamily="34" charset="0"/>
              </a:rPr>
              <a:t>chỉnh </a:t>
            </a:r>
            <a:r>
              <a:rPr sz="2800" spc="-170" dirty="0">
                <a:solidFill>
                  <a:srgbClr val="585858"/>
                </a:solidFill>
                <a:latin typeface="Arial" panose="020B0604020202020204" pitchFamily="34" charset="0"/>
                <a:cs typeface="Arial" panose="020B0604020202020204" pitchFamily="34" charset="0"/>
              </a:rPr>
              <a:t>sửa </a:t>
            </a:r>
            <a:r>
              <a:rPr sz="2800" spc="-100" dirty="0">
                <a:solidFill>
                  <a:srgbClr val="585858"/>
                </a:solidFill>
                <a:latin typeface="Arial" panose="020B0604020202020204" pitchFamily="34" charset="0"/>
                <a:cs typeface="Arial" panose="020B0604020202020204" pitchFamily="34" charset="0"/>
              </a:rPr>
              <a:t>các </a:t>
            </a:r>
            <a:r>
              <a:rPr sz="2800" dirty="0">
                <a:solidFill>
                  <a:srgbClr val="585858"/>
                </a:solidFill>
                <a:latin typeface="Arial" panose="020B0604020202020204" pitchFamily="34" charset="0"/>
                <a:cs typeface="Arial" panose="020B0604020202020204" pitchFamily="34" charset="0"/>
              </a:rPr>
              <a:t>giá </a:t>
            </a:r>
            <a:r>
              <a:rPr sz="2800" spc="75" dirty="0">
                <a:solidFill>
                  <a:srgbClr val="585858"/>
                </a:solidFill>
                <a:latin typeface="Arial" panose="020B0604020202020204" pitchFamily="34" charset="0"/>
                <a:cs typeface="Arial" panose="020B0604020202020204" pitchFamily="34" charset="0"/>
              </a:rPr>
              <a:t>trị </a:t>
            </a:r>
            <a:r>
              <a:rPr sz="2800" spc="-65" dirty="0">
                <a:solidFill>
                  <a:srgbClr val="585858"/>
                </a:solidFill>
                <a:latin typeface="Arial" panose="020B0604020202020204" pitchFamily="34" charset="0"/>
                <a:cs typeface="Arial" panose="020B0604020202020204" pitchFamily="34" charset="0"/>
              </a:rPr>
              <a:t>của </a:t>
            </a:r>
            <a:r>
              <a:rPr sz="2800" spc="-60" dirty="0">
                <a:solidFill>
                  <a:srgbClr val="585858"/>
                </a:solidFill>
                <a:latin typeface="Arial" panose="020B0604020202020204" pitchFamily="34" charset="0"/>
                <a:cs typeface="Arial" panose="020B0604020202020204" pitchFamily="34" charset="0"/>
              </a:rPr>
              <a:t>dữ </a:t>
            </a:r>
            <a:r>
              <a:rPr sz="2800" spc="-30" dirty="0">
                <a:solidFill>
                  <a:srgbClr val="585858"/>
                </a:solidFill>
                <a:latin typeface="Arial" panose="020B0604020202020204" pitchFamily="34" charset="0"/>
                <a:cs typeface="Arial" panose="020B0604020202020204" pitchFamily="34" charset="0"/>
              </a:rPr>
              <a:t>liệu, </a:t>
            </a:r>
            <a:r>
              <a:rPr sz="2800" spc="-15" dirty="0">
                <a:solidFill>
                  <a:srgbClr val="585858"/>
                </a:solidFill>
                <a:latin typeface="Arial" panose="020B0604020202020204" pitchFamily="34" charset="0"/>
                <a:cs typeface="Arial" panose="020B0604020202020204" pitchFamily="34" charset="0"/>
              </a:rPr>
              <a:t>lớp </a:t>
            </a:r>
            <a:r>
              <a:rPr sz="2800" spc="-65" dirty="0">
                <a:solidFill>
                  <a:srgbClr val="585858"/>
                </a:solidFill>
                <a:latin typeface="Arial" panose="020B0604020202020204" pitchFamily="34" charset="0"/>
                <a:cs typeface="Arial" panose="020B0604020202020204" pitchFamily="34" charset="0"/>
              </a:rPr>
              <a:t>cần </a:t>
            </a:r>
            <a:r>
              <a:rPr sz="2800" spc="5" dirty="0">
                <a:solidFill>
                  <a:srgbClr val="585858"/>
                </a:solidFill>
                <a:latin typeface="Arial" panose="020B0604020202020204" pitchFamily="34" charset="0"/>
                <a:cs typeface="Arial" panose="020B0604020202020204" pitchFamily="34" charset="0"/>
              </a:rPr>
              <a:t>phải  cung </a:t>
            </a:r>
            <a:r>
              <a:rPr sz="2800" spc="-45" dirty="0">
                <a:solidFill>
                  <a:srgbClr val="585858"/>
                </a:solidFill>
                <a:latin typeface="Arial" panose="020B0604020202020204" pitchFamily="34" charset="0"/>
                <a:cs typeface="Arial" panose="020B0604020202020204" pitchFamily="34" charset="0"/>
              </a:rPr>
              <a:t>cấp </a:t>
            </a:r>
            <a:r>
              <a:rPr sz="2800" spc="-100" dirty="0">
                <a:solidFill>
                  <a:srgbClr val="585858"/>
                </a:solidFill>
                <a:latin typeface="Arial" panose="020B0604020202020204" pitchFamily="34" charset="0"/>
                <a:cs typeface="Arial" panose="020B0604020202020204" pitchFamily="34" charset="0"/>
              </a:rPr>
              <a:t>các </a:t>
            </a:r>
            <a:r>
              <a:rPr sz="2800" spc="10" dirty="0">
                <a:solidFill>
                  <a:srgbClr val="585858"/>
                </a:solidFill>
                <a:latin typeface="Arial" panose="020B0604020202020204" pitchFamily="34" charset="0"/>
                <a:cs typeface="Arial" panose="020B0604020202020204" pitchFamily="34" charset="0"/>
              </a:rPr>
              <a:t>dịch</a:t>
            </a:r>
            <a:r>
              <a:rPr sz="2800" spc="155" dirty="0">
                <a:solidFill>
                  <a:srgbClr val="585858"/>
                </a:solidFill>
                <a:latin typeface="Arial" panose="020B0604020202020204" pitchFamily="34" charset="0"/>
                <a:cs typeface="Arial" panose="020B0604020202020204" pitchFamily="34" charset="0"/>
              </a:rPr>
              <a:t> </a:t>
            </a:r>
            <a:r>
              <a:rPr sz="2800" spc="-15" dirty="0">
                <a:solidFill>
                  <a:srgbClr val="585858"/>
                </a:solidFill>
                <a:latin typeface="Arial" panose="020B0604020202020204" pitchFamily="34" charset="0"/>
                <a:cs typeface="Arial" panose="020B0604020202020204" pitchFamily="34" charset="0"/>
              </a:rPr>
              <a:t>vụ</a:t>
            </a:r>
            <a:r>
              <a:rPr lang="en-US" sz="2800" spc="-15" dirty="0">
                <a:solidFill>
                  <a:srgbClr val="585858"/>
                </a:solidFill>
                <a:latin typeface="Arial" panose="020B0604020202020204" pitchFamily="34" charset="0"/>
                <a:cs typeface="Arial" panose="020B0604020202020204" pitchFamily="34" charset="0"/>
              </a:rPr>
              <a:t>.</a:t>
            </a:r>
            <a:endParaRPr lang="en-US" sz="2800" spc="-15" dirty="0">
              <a:solidFill>
                <a:srgbClr val="585858"/>
              </a:solidFill>
              <a:latin typeface="Arial" panose="020B0604020202020204" pitchFamily="34" charset="0"/>
              <a:cs typeface="Arial" panose="020B0604020202020204" pitchFamily="34" charset="0"/>
            </a:endParaRPr>
          </a:p>
          <a:p>
            <a:pPr marL="12065" marR="5080" indent="0" algn="just">
              <a:lnSpc>
                <a:spcPts val="2590"/>
              </a:lnSpc>
              <a:spcBef>
                <a:spcPts val="430"/>
              </a:spcBef>
              <a:buNone/>
              <a:tabLst>
                <a:tab pos="287020" algn="l"/>
              </a:tabLst>
            </a:pPr>
            <a:endParaRPr sz="2800">
              <a:latin typeface="Arial" panose="020B0604020202020204" pitchFamily="34" charset="0"/>
              <a:cs typeface="Arial" panose="020B0604020202020204" pitchFamily="34" charset="0"/>
            </a:endParaRPr>
          </a:p>
          <a:p>
            <a:pPr marL="560705" lvl="1" indent="-229235" algn="just">
              <a:lnSpc>
                <a:spcPts val="2280"/>
              </a:lnSpc>
              <a:spcBef>
                <a:spcPts val="735"/>
              </a:spcBef>
              <a:buFont typeface="Georgia" panose="02040502050405020303"/>
              <a:buChar char="−"/>
              <a:tabLst>
                <a:tab pos="561340" algn="l"/>
              </a:tabLst>
            </a:pPr>
            <a:r>
              <a:rPr sz="2800" spc="-10" dirty="0">
                <a:solidFill>
                  <a:srgbClr val="585858"/>
                </a:solidFill>
                <a:latin typeface="Arial" panose="020B0604020202020204" pitchFamily="34" charset="0"/>
                <a:cs typeface="Arial" panose="020B0604020202020204" pitchFamily="34" charset="0"/>
              </a:rPr>
              <a:t>getter: </a:t>
            </a:r>
            <a:r>
              <a:rPr sz="2800" spc="-140" dirty="0">
                <a:solidFill>
                  <a:srgbClr val="585858"/>
                </a:solidFill>
                <a:latin typeface="Arial" panose="020B0604020202020204" pitchFamily="34" charset="0"/>
                <a:cs typeface="Arial" panose="020B0604020202020204" pitchFamily="34" charset="0"/>
              </a:rPr>
              <a:t>Trả </a:t>
            </a:r>
            <a:r>
              <a:rPr sz="2800" spc="-55" dirty="0">
                <a:solidFill>
                  <a:srgbClr val="585858"/>
                </a:solidFill>
                <a:latin typeface="Arial" panose="020B0604020202020204" pitchFamily="34" charset="0"/>
                <a:cs typeface="Arial" panose="020B0604020202020204" pitchFamily="34" charset="0"/>
              </a:rPr>
              <a:t>về </a:t>
            </a:r>
            <a:r>
              <a:rPr sz="2800" dirty="0">
                <a:solidFill>
                  <a:srgbClr val="585858"/>
                </a:solidFill>
                <a:latin typeface="Arial" panose="020B0604020202020204" pitchFamily="34" charset="0"/>
                <a:cs typeface="Arial" panose="020B0604020202020204" pitchFamily="34" charset="0"/>
              </a:rPr>
              <a:t>giá </a:t>
            </a:r>
            <a:r>
              <a:rPr sz="2800" spc="65" dirty="0">
                <a:solidFill>
                  <a:srgbClr val="585858"/>
                </a:solidFill>
                <a:latin typeface="Arial" panose="020B0604020202020204" pitchFamily="34" charset="0"/>
                <a:cs typeface="Arial" panose="020B0604020202020204" pitchFamily="34" charset="0"/>
              </a:rPr>
              <a:t>trị </a:t>
            </a:r>
            <a:r>
              <a:rPr sz="2800" dirty="0">
                <a:solidFill>
                  <a:srgbClr val="585858"/>
                </a:solidFill>
                <a:latin typeface="Arial" panose="020B0604020202020204" pitchFamily="34" charset="0"/>
                <a:cs typeface="Arial" panose="020B0604020202020204" pitchFamily="34" charset="0"/>
              </a:rPr>
              <a:t>hiện </a:t>
            </a:r>
            <a:r>
              <a:rPr sz="2800" spc="20" dirty="0">
                <a:solidFill>
                  <a:srgbClr val="585858"/>
                </a:solidFill>
                <a:latin typeface="Arial" panose="020B0604020202020204" pitchFamily="34" charset="0"/>
                <a:cs typeface="Arial" panose="020B0604020202020204" pitchFamily="34" charset="0"/>
              </a:rPr>
              <a:t>tại </a:t>
            </a:r>
            <a:r>
              <a:rPr sz="2800" spc="-50" dirty="0">
                <a:solidFill>
                  <a:srgbClr val="585858"/>
                </a:solidFill>
                <a:latin typeface="Arial" panose="020B0604020202020204" pitchFamily="34" charset="0"/>
                <a:cs typeface="Arial" panose="020B0604020202020204" pitchFamily="34" charset="0"/>
              </a:rPr>
              <a:t>của </a:t>
            </a:r>
            <a:r>
              <a:rPr sz="2800" spc="75" dirty="0">
                <a:solidFill>
                  <a:srgbClr val="585858"/>
                </a:solidFill>
                <a:latin typeface="Arial" panose="020B0604020202020204" pitchFamily="34" charset="0"/>
                <a:cs typeface="Arial" panose="020B0604020202020204" pitchFamily="34" charset="0"/>
              </a:rPr>
              <a:t>một</a:t>
            </a:r>
            <a:r>
              <a:rPr sz="2800" spc="145" dirty="0">
                <a:solidFill>
                  <a:srgbClr val="585858"/>
                </a:solidFill>
                <a:latin typeface="Arial" panose="020B0604020202020204" pitchFamily="34" charset="0"/>
                <a:cs typeface="Arial" panose="020B0604020202020204" pitchFamily="34" charset="0"/>
              </a:rPr>
              <a:t> </a:t>
            </a:r>
            <a:r>
              <a:rPr sz="2800" spc="30" dirty="0">
                <a:solidFill>
                  <a:srgbClr val="585858"/>
                </a:solidFill>
                <a:latin typeface="Arial" panose="020B0604020202020204" pitchFamily="34" charset="0"/>
                <a:cs typeface="Arial" panose="020B0604020202020204" pitchFamily="34" charset="0"/>
              </a:rPr>
              <a:t>thuộc</a:t>
            </a:r>
            <a:r>
              <a:rPr lang="en-US" sz="2800" spc="30" dirty="0">
                <a:solidFill>
                  <a:srgbClr val="585858"/>
                </a:solidFill>
                <a:latin typeface="Arial" panose="020B0604020202020204" pitchFamily="34" charset="0"/>
                <a:cs typeface="Arial" panose="020B0604020202020204" pitchFamily="34" charset="0"/>
              </a:rPr>
              <a:t> </a:t>
            </a:r>
            <a:r>
              <a:rPr sz="2800" spc="25" dirty="0">
                <a:solidFill>
                  <a:srgbClr val="585858"/>
                </a:solidFill>
                <a:latin typeface="Arial" panose="020B0604020202020204" pitchFamily="34" charset="0"/>
                <a:cs typeface="Arial" panose="020B0604020202020204" pitchFamily="34" charset="0"/>
              </a:rPr>
              <a:t>tính</a:t>
            </a:r>
            <a:r>
              <a:rPr lang="en-US" sz="2800" spc="25" dirty="0">
                <a:solidFill>
                  <a:srgbClr val="585858"/>
                </a:solidFill>
                <a:latin typeface="Arial" panose="020B0604020202020204" pitchFamily="34" charset="0"/>
                <a:cs typeface="Arial" panose="020B0604020202020204" pitchFamily="34" charset="0"/>
              </a:rPr>
              <a:t>.</a:t>
            </a:r>
            <a:endParaRPr lang="en-US" sz="2800" spc="25" dirty="0">
              <a:solidFill>
                <a:srgbClr val="585858"/>
              </a:solidFill>
              <a:latin typeface="Arial" panose="020B0604020202020204" pitchFamily="34" charset="0"/>
              <a:cs typeface="Arial" panose="020B0604020202020204" pitchFamily="34" charset="0"/>
            </a:endParaRPr>
          </a:p>
          <a:p>
            <a:pPr marL="560705" lvl="1" indent="-229235" algn="just">
              <a:lnSpc>
                <a:spcPts val="2280"/>
              </a:lnSpc>
              <a:spcBef>
                <a:spcPts val="735"/>
              </a:spcBef>
              <a:buFont typeface="Georgia" panose="02040502050405020303"/>
              <a:buChar char="−"/>
              <a:tabLst>
                <a:tab pos="561340" algn="l"/>
              </a:tabLst>
            </a:pPr>
            <a:r>
              <a:rPr sz="2800" spc="-35" dirty="0">
                <a:solidFill>
                  <a:srgbClr val="585858"/>
                </a:solidFill>
                <a:latin typeface="Arial" panose="020B0604020202020204" pitchFamily="34" charset="0"/>
                <a:cs typeface="Arial" panose="020B0604020202020204" pitchFamily="34" charset="0"/>
              </a:rPr>
              <a:t>setter: </a:t>
            </a:r>
            <a:r>
              <a:rPr sz="2800" spc="-75" dirty="0">
                <a:solidFill>
                  <a:srgbClr val="585858"/>
                </a:solidFill>
                <a:latin typeface="Arial" panose="020B0604020202020204" pitchFamily="34" charset="0"/>
                <a:cs typeface="Arial" panose="020B0604020202020204" pitchFamily="34" charset="0"/>
              </a:rPr>
              <a:t>Thay </a:t>
            </a:r>
            <a:r>
              <a:rPr sz="2800" spc="55" dirty="0">
                <a:solidFill>
                  <a:srgbClr val="585858"/>
                </a:solidFill>
                <a:latin typeface="Arial" panose="020B0604020202020204" pitchFamily="34" charset="0"/>
                <a:cs typeface="Arial" panose="020B0604020202020204" pitchFamily="34" charset="0"/>
              </a:rPr>
              <a:t>đổi </a:t>
            </a:r>
            <a:r>
              <a:rPr sz="2800" dirty="0">
                <a:solidFill>
                  <a:srgbClr val="585858"/>
                </a:solidFill>
                <a:latin typeface="Arial" panose="020B0604020202020204" pitchFamily="34" charset="0"/>
                <a:cs typeface="Arial" panose="020B0604020202020204" pitchFamily="34" charset="0"/>
              </a:rPr>
              <a:t>giá </a:t>
            </a:r>
            <a:r>
              <a:rPr sz="2800" spc="65" dirty="0">
                <a:solidFill>
                  <a:srgbClr val="585858"/>
                </a:solidFill>
                <a:latin typeface="Arial" panose="020B0604020202020204" pitchFamily="34" charset="0"/>
                <a:cs typeface="Arial" panose="020B0604020202020204" pitchFamily="34" charset="0"/>
              </a:rPr>
              <a:t>trị </a:t>
            </a:r>
            <a:r>
              <a:rPr sz="2800" spc="-50" dirty="0">
                <a:solidFill>
                  <a:srgbClr val="585858"/>
                </a:solidFill>
                <a:latin typeface="Arial" panose="020B0604020202020204" pitchFamily="34" charset="0"/>
                <a:cs typeface="Arial" panose="020B0604020202020204" pitchFamily="34" charset="0"/>
              </a:rPr>
              <a:t>của </a:t>
            </a:r>
            <a:r>
              <a:rPr sz="2800" spc="75" dirty="0">
                <a:solidFill>
                  <a:srgbClr val="585858"/>
                </a:solidFill>
                <a:latin typeface="Arial" panose="020B0604020202020204" pitchFamily="34" charset="0"/>
                <a:cs typeface="Arial" panose="020B0604020202020204" pitchFamily="34" charset="0"/>
              </a:rPr>
              <a:t>một </a:t>
            </a:r>
            <a:r>
              <a:rPr sz="2800" spc="30" dirty="0">
                <a:solidFill>
                  <a:srgbClr val="585858"/>
                </a:solidFill>
                <a:latin typeface="Arial" panose="020B0604020202020204" pitchFamily="34" charset="0"/>
                <a:cs typeface="Arial" panose="020B0604020202020204" pitchFamily="34" charset="0"/>
              </a:rPr>
              <a:t>thuộc</a:t>
            </a:r>
            <a:r>
              <a:rPr sz="2800" spc="-229" dirty="0">
                <a:solidFill>
                  <a:srgbClr val="585858"/>
                </a:solidFill>
                <a:latin typeface="Arial" panose="020B0604020202020204" pitchFamily="34" charset="0"/>
                <a:cs typeface="Arial" panose="020B0604020202020204" pitchFamily="34" charset="0"/>
              </a:rPr>
              <a:t> </a:t>
            </a:r>
            <a:r>
              <a:rPr sz="2800" spc="20" dirty="0">
                <a:solidFill>
                  <a:srgbClr val="585858"/>
                </a:solidFill>
                <a:latin typeface="Arial" panose="020B0604020202020204" pitchFamily="34" charset="0"/>
                <a:cs typeface="Arial" panose="020B0604020202020204" pitchFamily="34" charset="0"/>
              </a:rPr>
              <a:t>tính</a:t>
            </a:r>
            <a:endParaRPr sz="2800">
              <a:latin typeface="Arial" panose="020B0604020202020204" pitchFamily="34" charset="0"/>
              <a:cs typeface="Arial" panose="020B0604020202020204" pitchFamily="34" charset="0"/>
            </a:endParaRPr>
          </a:p>
          <a:p>
            <a:pPr marL="560705" lvl="1" indent="-229235" algn="just">
              <a:lnSpc>
                <a:spcPct val="100000"/>
              </a:lnSpc>
              <a:spcBef>
                <a:spcPts val="755"/>
              </a:spcBef>
              <a:buFont typeface="Georgia" panose="02040502050405020303"/>
              <a:buChar char="−"/>
              <a:tabLst>
                <a:tab pos="561340" algn="l"/>
              </a:tabLst>
            </a:pPr>
            <a:r>
              <a:rPr sz="2800" spc="-60" dirty="0">
                <a:solidFill>
                  <a:srgbClr val="585858"/>
                </a:solidFill>
                <a:latin typeface="Arial" panose="020B0604020202020204" pitchFamily="34" charset="0"/>
                <a:cs typeface="Arial" panose="020B0604020202020204" pitchFamily="34" charset="0"/>
              </a:rPr>
              <a:t>Thường </a:t>
            </a:r>
            <a:r>
              <a:rPr sz="2800" spc="-30" dirty="0">
                <a:solidFill>
                  <a:srgbClr val="585858"/>
                </a:solidFill>
                <a:latin typeface="Arial" panose="020B0604020202020204" pitchFamily="34" charset="0"/>
                <a:cs typeface="Arial" panose="020B0604020202020204" pitchFamily="34" charset="0"/>
              </a:rPr>
              <a:t>là </a:t>
            </a:r>
            <a:r>
              <a:rPr sz="2800" spc="-10" dirty="0">
                <a:solidFill>
                  <a:srgbClr val="585858"/>
                </a:solidFill>
                <a:latin typeface="Arial" panose="020B0604020202020204" pitchFamily="34" charset="0"/>
                <a:cs typeface="Arial" panose="020B0604020202020204" pitchFamily="34" charset="0"/>
              </a:rPr>
              <a:t>getX </a:t>
            </a:r>
            <a:r>
              <a:rPr sz="2800" spc="-90" dirty="0">
                <a:solidFill>
                  <a:srgbClr val="585858"/>
                </a:solidFill>
                <a:latin typeface="Arial" panose="020B0604020202020204" pitchFamily="34" charset="0"/>
                <a:cs typeface="Arial" panose="020B0604020202020204" pitchFamily="34" charset="0"/>
              </a:rPr>
              <a:t>và </a:t>
            </a:r>
            <a:r>
              <a:rPr sz="2800" spc="-65" dirty="0">
                <a:solidFill>
                  <a:srgbClr val="585858"/>
                </a:solidFill>
                <a:latin typeface="Arial" panose="020B0604020202020204" pitchFamily="34" charset="0"/>
                <a:cs typeface="Arial" panose="020B0604020202020204" pitchFamily="34" charset="0"/>
              </a:rPr>
              <a:t>setX, </a:t>
            </a:r>
            <a:r>
              <a:rPr sz="2800" spc="55" dirty="0">
                <a:solidFill>
                  <a:srgbClr val="585858"/>
                </a:solidFill>
                <a:latin typeface="Arial" panose="020B0604020202020204" pitchFamily="34" charset="0"/>
                <a:cs typeface="Arial" panose="020B0604020202020204" pitchFamily="34" charset="0"/>
              </a:rPr>
              <a:t>trong </a:t>
            </a:r>
            <a:r>
              <a:rPr sz="2800" spc="60" dirty="0">
                <a:solidFill>
                  <a:srgbClr val="585858"/>
                </a:solidFill>
                <a:latin typeface="Arial" panose="020B0604020202020204" pitchFamily="34" charset="0"/>
                <a:cs typeface="Arial" panose="020B0604020202020204" pitchFamily="34" charset="0"/>
              </a:rPr>
              <a:t>đó </a:t>
            </a:r>
            <a:r>
              <a:rPr sz="2800" spc="-85" dirty="0">
                <a:solidFill>
                  <a:srgbClr val="585858"/>
                </a:solidFill>
                <a:latin typeface="Arial" panose="020B0604020202020204" pitchFamily="34" charset="0"/>
                <a:cs typeface="Arial" panose="020B0604020202020204" pitchFamily="34" charset="0"/>
              </a:rPr>
              <a:t>x </a:t>
            </a:r>
            <a:r>
              <a:rPr sz="2800" spc="-35" dirty="0">
                <a:solidFill>
                  <a:srgbClr val="585858"/>
                </a:solidFill>
                <a:latin typeface="Arial" panose="020B0604020202020204" pitchFamily="34" charset="0"/>
                <a:cs typeface="Arial" panose="020B0604020202020204" pitchFamily="34" charset="0"/>
              </a:rPr>
              <a:t>là </a:t>
            </a:r>
            <a:r>
              <a:rPr sz="2800" spc="20" dirty="0">
                <a:solidFill>
                  <a:srgbClr val="585858"/>
                </a:solidFill>
                <a:latin typeface="Arial" panose="020B0604020202020204" pitchFamily="34" charset="0"/>
                <a:cs typeface="Arial" panose="020B0604020202020204" pitchFamily="34" charset="0"/>
              </a:rPr>
              <a:t>tên </a:t>
            </a:r>
            <a:r>
              <a:rPr sz="2800" spc="30" dirty="0">
                <a:solidFill>
                  <a:srgbClr val="585858"/>
                </a:solidFill>
                <a:latin typeface="Arial" panose="020B0604020202020204" pitchFamily="34" charset="0"/>
                <a:cs typeface="Arial" panose="020B0604020202020204" pitchFamily="34" charset="0"/>
              </a:rPr>
              <a:t>thuộc</a:t>
            </a:r>
            <a:r>
              <a:rPr sz="2800" spc="85" dirty="0">
                <a:solidFill>
                  <a:srgbClr val="585858"/>
                </a:solidFill>
                <a:latin typeface="Arial" panose="020B0604020202020204" pitchFamily="34" charset="0"/>
                <a:cs typeface="Arial" panose="020B0604020202020204" pitchFamily="34" charset="0"/>
              </a:rPr>
              <a:t> </a:t>
            </a:r>
            <a:r>
              <a:rPr sz="2800" spc="20" dirty="0">
                <a:solidFill>
                  <a:srgbClr val="585858"/>
                </a:solidFill>
                <a:latin typeface="Arial" panose="020B0604020202020204" pitchFamily="34" charset="0"/>
                <a:cs typeface="Arial" panose="020B0604020202020204" pitchFamily="34" charset="0"/>
              </a:rPr>
              <a:t>tính</a:t>
            </a:r>
            <a:endParaRPr sz="2800">
              <a:latin typeface="Arial" panose="020B0604020202020204" pitchFamily="34" charset="0"/>
              <a:cs typeface="Arial" panose="020B0604020202020204" pitchFamily="34" charset="0"/>
            </a:endParaRPr>
          </a:p>
        </p:txBody>
      </p:sp>
      <p:sp>
        <p:nvSpPr>
          <p:cNvPr id="10" name="object 10"/>
          <p:cNvSpPr txBox="1">
            <a:spLocks noGrp="1"/>
          </p:cNvSpPr>
          <p:nvPr>
            <p:ph type="sldNum" sz="quarter" idx="7"/>
          </p:nvPr>
        </p:nvSpPr>
        <p:spPr>
          <a:xfrm>
            <a:off x="8737600" y="6245225"/>
            <a:ext cx="2844800" cy="221615"/>
          </a:xfrm>
          <a:prstGeom prst="rect">
            <a:avLst/>
          </a:prstGeom>
        </p:spPr>
        <p:txBody>
          <a:bodyPr vert="horz" wrap="square" lIns="0" tIns="6350" rIns="0" bIns="0" rtlCol="0">
            <a:spAutoFit/>
          </a:bodyPr>
          <a:lstStyle/>
          <a:p>
            <a:pPr marL="38100">
              <a:lnSpc>
                <a:spcPct val="100000"/>
              </a:lnSpc>
              <a:spcBef>
                <a:spcPts val="50"/>
              </a:spcBef>
            </a:pPr>
            <a:fld id="{81D60167-4931-47E6-BA6A-407CBD079E47}" type="slidenum">
              <a:rPr spc="-90" dirty="0"/>
            </a:fld>
            <a:endParaRPr spc="-9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gn="l">
              <a:lnSpc>
                <a:spcPct val="100000"/>
              </a:lnSpc>
              <a:spcBef>
                <a:spcPts val="105"/>
              </a:spcBef>
            </a:pPr>
            <a:r>
              <a:rPr sz="3600" spc="200" dirty="0"/>
              <a:t>Cơ</a:t>
            </a:r>
            <a:r>
              <a:rPr sz="3600" spc="-335" dirty="0"/>
              <a:t> </a:t>
            </a:r>
            <a:r>
              <a:rPr sz="3600" spc="180" dirty="0"/>
              <a:t>chế</a:t>
            </a:r>
            <a:r>
              <a:rPr sz="3600" spc="-320" dirty="0"/>
              <a:t> </a:t>
            </a:r>
            <a:r>
              <a:rPr sz="3600" spc="175" dirty="0"/>
              <a:t>che</a:t>
            </a:r>
            <a:r>
              <a:rPr sz="3600" spc="-320" dirty="0"/>
              <a:t> </a:t>
            </a:r>
            <a:r>
              <a:rPr sz="3600" spc="210" dirty="0"/>
              <a:t>giấu</a:t>
            </a:r>
            <a:r>
              <a:rPr sz="3600" spc="-320" dirty="0"/>
              <a:t> </a:t>
            </a:r>
            <a:r>
              <a:rPr sz="3600" spc="155" dirty="0"/>
              <a:t>dữ</a:t>
            </a:r>
            <a:r>
              <a:rPr sz="3600" spc="-340" dirty="0"/>
              <a:t> </a:t>
            </a:r>
            <a:r>
              <a:rPr sz="3600" spc="135" dirty="0"/>
              <a:t>liệu</a:t>
            </a:r>
            <a:endParaRPr sz="3600" spc="135" dirty="0"/>
          </a:p>
        </p:txBody>
      </p:sp>
      <p:sp>
        <p:nvSpPr>
          <p:cNvPr id="10" name="object 10"/>
          <p:cNvSpPr txBox="1">
            <a:spLocks noGrp="1"/>
          </p:cNvSpPr>
          <p:nvPr>
            <p:ph type="sldNum" sz="quarter" idx="12"/>
          </p:nvPr>
        </p:nvSpPr>
        <p:spPr>
          <a:prstGeom prst="rect">
            <a:avLst/>
          </a:prstGeom>
        </p:spPr>
        <p:txBody>
          <a:bodyPr vert="horz" wrap="square" lIns="0" tIns="6350" rIns="0" bIns="0" rtlCol="0">
            <a:spAutoFit/>
          </a:bodyPr>
          <a:lstStyle/>
          <a:p>
            <a:pPr marL="38100">
              <a:lnSpc>
                <a:spcPct val="100000"/>
              </a:lnSpc>
              <a:spcBef>
                <a:spcPts val="50"/>
              </a:spcBef>
            </a:pPr>
            <a:fld id="{81D60167-4931-47E6-BA6A-407CBD079E47}" type="slidenum">
              <a:rPr spc="-90" dirty="0"/>
            </a:fld>
            <a:endParaRPr spc="-90" dirty="0"/>
          </a:p>
        </p:txBody>
      </p:sp>
      <p:graphicFrame>
        <p:nvGraphicFramePr>
          <p:cNvPr id="4" name="Content Placeholder 3"/>
          <p:cNvGraphicFramePr/>
          <p:nvPr>
            <p:ph sz="half" idx="1"/>
          </p:nvPr>
        </p:nvGraphicFramePr>
        <p:xfrm>
          <a:off x="1519555" y="1659255"/>
          <a:ext cx="4799965" cy="4875530"/>
        </p:xfrm>
        <a:graphic>
          <a:graphicData uri="http://schemas.openxmlformats.org/presentationml/2006/ole">
            <mc:AlternateContent xmlns:mc="http://schemas.openxmlformats.org/markup-compatibility/2006">
              <mc:Choice xmlns:v="urn:schemas-microsoft-com:vml" Requires="v">
                <p:oleObj spid="_x0000_s5" name="" r:id="rId1" imgW="3590925" imgH="3771900" progId="Paint.Picture">
                  <p:embed/>
                </p:oleObj>
              </mc:Choice>
              <mc:Fallback>
                <p:oleObj name="" r:id="rId1" imgW="3590925" imgH="3771900" progId="Paint.Picture">
                  <p:embed/>
                  <p:pic>
                    <p:nvPicPr>
                      <p:cNvPr id="0" name="Picture 4"/>
                      <p:cNvPicPr/>
                      <p:nvPr/>
                    </p:nvPicPr>
                    <p:blipFill>
                      <a:blip r:embed="rId2"/>
                      <a:stretch>
                        <a:fillRect/>
                      </a:stretch>
                    </p:blipFill>
                    <p:spPr>
                      <a:xfrm>
                        <a:off x="1519555" y="1659255"/>
                        <a:ext cx="4799965" cy="4875530"/>
                      </a:xfrm>
                      <a:prstGeom prst="rect">
                        <a:avLst/>
                      </a:prstGeom>
                    </p:spPr>
                  </p:pic>
                </p:oleObj>
              </mc:Fallback>
            </mc:AlternateContent>
          </a:graphicData>
        </a:graphic>
      </p:graphicFrame>
      <p:graphicFrame>
        <p:nvGraphicFramePr>
          <p:cNvPr id="6" name="Content Placeholder 5"/>
          <p:cNvGraphicFramePr/>
          <p:nvPr>
            <p:ph sz="half" idx="2"/>
          </p:nvPr>
        </p:nvGraphicFramePr>
        <p:xfrm>
          <a:off x="6898640" y="1659890"/>
          <a:ext cx="4268470" cy="4874895"/>
        </p:xfrm>
        <a:graphic>
          <a:graphicData uri="http://schemas.openxmlformats.org/presentationml/2006/ole">
            <mc:AlternateContent xmlns:mc="http://schemas.openxmlformats.org/markup-compatibility/2006">
              <mc:Choice xmlns:v="urn:schemas-microsoft-com:vml" Requires="v">
                <p:oleObj spid="_x0000_s7" name="" r:id="rId3" imgW="3314700" imgH="3276600" progId="Paint.Picture">
                  <p:embed/>
                </p:oleObj>
              </mc:Choice>
              <mc:Fallback>
                <p:oleObj name="" r:id="rId3" imgW="3314700" imgH="3276600" progId="Paint.Picture">
                  <p:embed/>
                  <p:pic>
                    <p:nvPicPr>
                      <p:cNvPr id="0" name="Picture 6"/>
                      <p:cNvPicPr/>
                      <p:nvPr/>
                    </p:nvPicPr>
                    <p:blipFill>
                      <a:blip r:embed="rId4"/>
                      <a:stretch>
                        <a:fillRect/>
                      </a:stretch>
                    </p:blipFill>
                    <p:spPr>
                      <a:xfrm>
                        <a:off x="6898640" y="1659890"/>
                        <a:ext cx="4268470" cy="4874895"/>
                      </a:xfrm>
                      <a:prstGeom prst="rect">
                        <a:avLst/>
                      </a:prstGeom>
                    </p:spPr>
                  </p:pic>
                </p:oleObj>
              </mc:Fallback>
            </mc:AlternateContent>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gn="l">
              <a:lnSpc>
                <a:spcPct val="100000"/>
              </a:lnSpc>
              <a:spcBef>
                <a:spcPts val="105"/>
              </a:spcBef>
            </a:pPr>
            <a:r>
              <a:rPr sz="3600" spc="200" dirty="0"/>
              <a:t>Cơ</a:t>
            </a:r>
            <a:r>
              <a:rPr sz="3600" spc="-335" dirty="0"/>
              <a:t> </a:t>
            </a:r>
            <a:r>
              <a:rPr sz="3600" spc="180" dirty="0"/>
              <a:t>chế</a:t>
            </a:r>
            <a:r>
              <a:rPr sz="3600" spc="-320" dirty="0"/>
              <a:t> </a:t>
            </a:r>
            <a:r>
              <a:rPr sz="3600" spc="175" dirty="0"/>
              <a:t>che</a:t>
            </a:r>
            <a:r>
              <a:rPr sz="3600" spc="-320" dirty="0"/>
              <a:t> </a:t>
            </a:r>
            <a:r>
              <a:rPr sz="3600" spc="210" dirty="0"/>
              <a:t>giấu</a:t>
            </a:r>
            <a:r>
              <a:rPr sz="3600" spc="-320" dirty="0"/>
              <a:t> </a:t>
            </a:r>
            <a:r>
              <a:rPr sz="3600" spc="155" dirty="0"/>
              <a:t>dữ</a:t>
            </a:r>
            <a:r>
              <a:rPr sz="3600" spc="-340" dirty="0"/>
              <a:t> </a:t>
            </a:r>
            <a:r>
              <a:rPr sz="3600" spc="135" dirty="0"/>
              <a:t>liệu</a:t>
            </a:r>
            <a:endParaRPr sz="3600" spc="135" dirty="0"/>
          </a:p>
        </p:txBody>
      </p:sp>
      <p:sp>
        <p:nvSpPr>
          <p:cNvPr id="10" name="object 10"/>
          <p:cNvSpPr txBox="1">
            <a:spLocks noGrp="1"/>
          </p:cNvSpPr>
          <p:nvPr>
            <p:ph type="sldNum" sz="quarter" idx="12"/>
          </p:nvPr>
        </p:nvSpPr>
        <p:spPr>
          <a:prstGeom prst="rect">
            <a:avLst/>
          </a:prstGeom>
        </p:spPr>
        <p:txBody>
          <a:bodyPr vert="horz" wrap="square" lIns="0" tIns="6350" rIns="0" bIns="0" rtlCol="0">
            <a:spAutoFit/>
          </a:bodyPr>
          <a:lstStyle/>
          <a:p>
            <a:pPr marL="38100">
              <a:lnSpc>
                <a:spcPct val="100000"/>
              </a:lnSpc>
              <a:spcBef>
                <a:spcPts val="50"/>
              </a:spcBef>
            </a:pPr>
            <a:fld id="{81D60167-4931-47E6-BA6A-407CBD079E47}" type="slidenum">
              <a:rPr spc="-90" dirty="0"/>
            </a:fld>
            <a:endParaRPr spc="-90" dirty="0"/>
          </a:p>
        </p:txBody>
      </p:sp>
      <p:graphicFrame>
        <p:nvGraphicFramePr>
          <p:cNvPr id="9" name="Content Placeholder 8"/>
          <p:cNvGraphicFramePr>
            <a:graphicFrameLocks noChangeAspect="1"/>
          </p:cNvGraphicFramePr>
          <p:nvPr>
            <p:ph sz="half" idx="1"/>
          </p:nvPr>
        </p:nvGraphicFramePr>
        <p:xfrm>
          <a:off x="3566160" y="1476375"/>
          <a:ext cx="5060315" cy="5099685"/>
        </p:xfrm>
        <a:graphic>
          <a:graphicData uri="http://schemas.openxmlformats.org/presentationml/2006/ole">
            <mc:AlternateContent xmlns:mc="http://schemas.openxmlformats.org/markup-compatibility/2006">
              <mc:Choice xmlns:v="urn:schemas-microsoft-com:vml" Requires="v">
                <p:oleObj spid="_x0000_s11" name="" r:id="rId1" imgW="3667125" imgH="3695700" progId="Paint.Picture">
                  <p:embed/>
                </p:oleObj>
              </mc:Choice>
              <mc:Fallback>
                <p:oleObj name="" r:id="rId1" imgW="3667125" imgH="3695700" progId="Paint.Picture">
                  <p:embed/>
                  <p:pic>
                    <p:nvPicPr>
                      <p:cNvPr id="0" name="Picture 10"/>
                      <p:cNvPicPr/>
                      <p:nvPr/>
                    </p:nvPicPr>
                    <p:blipFill>
                      <a:blip r:embed="rId2"/>
                      <a:stretch>
                        <a:fillRect/>
                      </a:stretch>
                    </p:blipFill>
                    <p:spPr>
                      <a:xfrm>
                        <a:off x="3566160" y="1476375"/>
                        <a:ext cx="5060315" cy="5099685"/>
                      </a:xfrm>
                      <a:prstGeom prst="rect">
                        <a:avLst/>
                      </a:prstGeom>
                    </p:spPr>
                  </p:pic>
                </p:oleObj>
              </mc:Fallback>
            </mc:AlternateContent>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gn="l">
              <a:lnSpc>
                <a:spcPct val="100000"/>
              </a:lnSpc>
              <a:spcBef>
                <a:spcPts val="105"/>
              </a:spcBef>
            </a:pPr>
            <a:r>
              <a:rPr sz="3600" spc="200" dirty="0"/>
              <a:t>Cơ</a:t>
            </a:r>
            <a:r>
              <a:rPr sz="3600" spc="-335" dirty="0"/>
              <a:t> </a:t>
            </a:r>
            <a:r>
              <a:rPr sz="3600" spc="180" dirty="0"/>
              <a:t>chế</a:t>
            </a:r>
            <a:r>
              <a:rPr sz="3600" spc="-320" dirty="0"/>
              <a:t> </a:t>
            </a:r>
            <a:r>
              <a:rPr sz="3600" spc="175" dirty="0"/>
              <a:t>che</a:t>
            </a:r>
            <a:r>
              <a:rPr sz="3600" spc="-320" dirty="0"/>
              <a:t> </a:t>
            </a:r>
            <a:r>
              <a:rPr sz="3600" spc="210" dirty="0"/>
              <a:t>giấu</a:t>
            </a:r>
            <a:r>
              <a:rPr sz="3600" spc="-320" dirty="0"/>
              <a:t> </a:t>
            </a:r>
            <a:r>
              <a:rPr sz="3600" spc="155" dirty="0"/>
              <a:t>dữ</a:t>
            </a:r>
            <a:r>
              <a:rPr sz="3600" spc="-340" dirty="0"/>
              <a:t> </a:t>
            </a:r>
            <a:r>
              <a:rPr sz="3600" spc="135" dirty="0"/>
              <a:t>liệu</a:t>
            </a:r>
            <a:endParaRPr sz="3600" spc="135" dirty="0"/>
          </a:p>
        </p:txBody>
      </p:sp>
      <p:sp>
        <p:nvSpPr>
          <p:cNvPr id="10" name="object 10"/>
          <p:cNvSpPr txBox="1">
            <a:spLocks noGrp="1"/>
          </p:cNvSpPr>
          <p:nvPr>
            <p:ph type="sldNum" sz="quarter" idx="12"/>
          </p:nvPr>
        </p:nvSpPr>
        <p:spPr>
          <a:prstGeom prst="rect">
            <a:avLst/>
          </a:prstGeom>
        </p:spPr>
        <p:txBody>
          <a:bodyPr vert="horz" wrap="square" lIns="0" tIns="6350" rIns="0" bIns="0" rtlCol="0">
            <a:spAutoFit/>
          </a:bodyPr>
          <a:lstStyle/>
          <a:p>
            <a:pPr marL="38100">
              <a:lnSpc>
                <a:spcPct val="100000"/>
              </a:lnSpc>
              <a:spcBef>
                <a:spcPts val="50"/>
              </a:spcBef>
            </a:pPr>
            <a:fld id="{81D60167-4931-47E6-BA6A-407CBD079E47}" type="slidenum">
              <a:rPr spc="-90" dirty="0"/>
            </a:fld>
            <a:endParaRPr spc="-90" dirty="0"/>
          </a:p>
        </p:txBody>
      </p:sp>
      <p:graphicFrame>
        <p:nvGraphicFramePr>
          <p:cNvPr id="12" name="Content Placeholder 11"/>
          <p:cNvGraphicFramePr>
            <a:graphicFrameLocks noChangeAspect="1"/>
          </p:cNvGraphicFramePr>
          <p:nvPr>
            <p:ph sz="half" idx="1"/>
          </p:nvPr>
        </p:nvGraphicFramePr>
        <p:xfrm>
          <a:off x="1852930" y="1461770"/>
          <a:ext cx="3938905" cy="5040630"/>
        </p:xfrm>
        <a:graphic>
          <a:graphicData uri="http://schemas.openxmlformats.org/presentationml/2006/ole">
            <mc:AlternateContent xmlns:mc="http://schemas.openxmlformats.org/markup-compatibility/2006">
              <mc:Choice xmlns:v="urn:schemas-microsoft-com:vml" Requires="v">
                <p:oleObj spid="_x0000_s13" name="" r:id="rId1" imgW="3543300" imgH="4533900" progId="Paint.Picture">
                  <p:embed/>
                </p:oleObj>
              </mc:Choice>
              <mc:Fallback>
                <p:oleObj name="" r:id="rId1" imgW="3543300" imgH="4533900" progId="Paint.Picture">
                  <p:embed/>
                  <p:pic>
                    <p:nvPicPr>
                      <p:cNvPr id="0" name="Picture 12"/>
                      <p:cNvPicPr/>
                      <p:nvPr/>
                    </p:nvPicPr>
                    <p:blipFill>
                      <a:blip r:embed="rId2"/>
                      <a:stretch>
                        <a:fillRect/>
                      </a:stretch>
                    </p:blipFill>
                    <p:spPr>
                      <a:xfrm>
                        <a:off x="1852930" y="1461770"/>
                        <a:ext cx="3938905" cy="5040630"/>
                      </a:xfrm>
                      <a:prstGeom prst="rect">
                        <a:avLst/>
                      </a:prstGeom>
                    </p:spPr>
                  </p:pic>
                </p:oleObj>
              </mc:Fallback>
            </mc:AlternateContent>
          </a:graphicData>
        </a:graphic>
      </p:graphicFrame>
      <p:graphicFrame>
        <p:nvGraphicFramePr>
          <p:cNvPr id="4" name="Content Placeholder 3"/>
          <p:cNvGraphicFramePr/>
          <p:nvPr>
            <p:ph sz="half" idx="2"/>
          </p:nvPr>
        </p:nvGraphicFramePr>
        <p:xfrm>
          <a:off x="6257290" y="1461770"/>
          <a:ext cx="4572635" cy="5041265"/>
        </p:xfrm>
        <a:graphic>
          <a:graphicData uri="http://schemas.openxmlformats.org/presentationml/2006/ole">
            <mc:AlternateContent xmlns:mc="http://schemas.openxmlformats.org/markup-compatibility/2006">
              <mc:Choice xmlns:v="urn:schemas-microsoft-com:vml" Requires="v">
                <p:oleObj spid="_x0000_s5" name="" r:id="rId3" imgW="5010150" imgH="5162550" progId="Paint.Picture">
                  <p:embed/>
                </p:oleObj>
              </mc:Choice>
              <mc:Fallback>
                <p:oleObj name="" r:id="rId3" imgW="5010150" imgH="5162550" progId="Paint.Picture">
                  <p:embed/>
                  <p:pic>
                    <p:nvPicPr>
                      <p:cNvPr id="0" name="Picture 4"/>
                      <p:cNvPicPr/>
                      <p:nvPr/>
                    </p:nvPicPr>
                    <p:blipFill>
                      <a:blip r:embed="rId4"/>
                      <a:stretch>
                        <a:fillRect/>
                      </a:stretch>
                    </p:blipFill>
                    <p:spPr>
                      <a:xfrm>
                        <a:off x="6257290" y="1461770"/>
                        <a:ext cx="4572635" cy="5041265"/>
                      </a:xfrm>
                      <a:prstGeom prst="rect">
                        <a:avLst/>
                      </a:prstGeom>
                    </p:spPr>
                  </p:pic>
                </p:oleObj>
              </mc:Fallback>
            </mc:AlternateContent>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562611"/>
            <a:ext cx="10972800" cy="567055"/>
          </a:xfrm>
          <a:prstGeom prst="rect">
            <a:avLst/>
          </a:prstGeom>
        </p:spPr>
        <p:txBody>
          <a:bodyPr vert="horz" wrap="square" lIns="0" tIns="13335" rIns="0" bIns="0" rtlCol="0">
            <a:spAutoFit/>
          </a:bodyPr>
          <a:lstStyle/>
          <a:p>
            <a:pPr marL="12700" algn="l">
              <a:lnSpc>
                <a:spcPct val="100000"/>
              </a:lnSpc>
              <a:spcBef>
                <a:spcPts val="105"/>
              </a:spcBef>
            </a:pPr>
            <a:r>
              <a:rPr lang="en-US" sz="3600" spc="200" dirty="0"/>
              <a:t>Block code</a:t>
            </a:r>
            <a:endParaRPr lang="en-US" sz="3600" spc="135" dirty="0"/>
          </a:p>
        </p:txBody>
      </p:sp>
      <p:sp>
        <p:nvSpPr>
          <p:cNvPr id="10" name="object 10"/>
          <p:cNvSpPr txBox="1">
            <a:spLocks noGrp="1"/>
          </p:cNvSpPr>
          <p:nvPr>
            <p:ph type="sldNum" sz="quarter" idx="12"/>
          </p:nvPr>
        </p:nvSpPr>
        <p:spPr>
          <a:prstGeom prst="rect">
            <a:avLst/>
          </a:prstGeom>
        </p:spPr>
        <p:txBody>
          <a:bodyPr vert="horz" wrap="square" lIns="0" tIns="6350" rIns="0" bIns="0" rtlCol="0">
            <a:spAutoFit/>
          </a:bodyPr>
          <a:lstStyle/>
          <a:p>
            <a:pPr marL="38100">
              <a:lnSpc>
                <a:spcPct val="100000"/>
              </a:lnSpc>
              <a:spcBef>
                <a:spcPts val="50"/>
              </a:spcBef>
            </a:pPr>
            <a:fld id="{81D60167-4931-47E6-BA6A-407CBD079E47}" type="slidenum">
              <a:rPr spc="-90" dirty="0"/>
            </a:fld>
            <a:endParaRPr spc="-90" dirty="0"/>
          </a:p>
        </p:txBody>
      </p:sp>
      <p:graphicFrame>
        <p:nvGraphicFramePr>
          <p:cNvPr id="7" name="Content Placeholder 6"/>
          <p:cNvGraphicFramePr>
            <a:graphicFrameLocks noChangeAspect="1"/>
          </p:cNvGraphicFramePr>
          <p:nvPr>
            <p:ph sz="half" idx="1"/>
          </p:nvPr>
        </p:nvGraphicFramePr>
        <p:xfrm>
          <a:off x="3686175" y="1432560"/>
          <a:ext cx="5078095" cy="5198745"/>
        </p:xfrm>
        <a:graphic>
          <a:graphicData uri="http://schemas.openxmlformats.org/presentationml/2006/ole">
            <mc:AlternateContent xmlns:mc="http://schemas.openxmlformats.org/markup-compatibility/2006">
              <mc:Choice xmlns:v="urn:schemas-microsoft-com:vml" Requires="v">
                <p:oleObj spid="_x0000_s8" name="" r:id="rId1" imgW="4438650" imgH="4543425" progId="Paint.Picture">
                  <p:embed/>
                </p:oleObj>
              </mc:Choice>
              <mc:Fallback>
                <p:oleObj name="" r:id="rId1" imgW="4438650" imgH="4543425" progId="Paint.Picture">
                  <p:embed/>
                  <p:pic>
                    <p:nvPicPr>
                      <p:cNvPr id="0" name="Picture 7"/>
                      <p:cNvPicPr/>
                      <p:nvPr/>
                    </p:nvPicPr>
                    <p:blipFill>
                      <a:blip r:embed="rId2"/>
                      <a:stretch>
                        <a:fillRect/>
                      </a:stretch>
                    </p:blipFill>
                    <p:spPr>
                      <a:xfrm>
                        <a:off x="3686175" y="1432560"/>
                        <a:ext cx="5078095" cy="5198745"/>
                      </a:xfrm>
                      <a:prstGeom prst="rect">
                        <a:avLst/>
                      </a:prstGeom>
                    </p:spPr>
                  </p:pic>
                </p:oleObj>
              </mc:Fallback>
            </mc:AlternateContent>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43710" y="553720"/>
            <a:ext cx="8676640" cy="567055"/>
          </a:xfrm>
          <a:prstGeom prst="rect">
            <a:avLst/>
          </a:prstGeom>
        </p:spPr>
        <p:txBody>
          <a:bodyPr vert="horz" wrap="square" lIns="0" tIns="13335" rIns="0" bIns="0" rtlCol="0">
            <a:spAutoFit/>
          </a:bodyPr>
          <a:lstStyle/>
          <a:p>
            <a:pPr marL="12700" algn="l">
              <a:lnSpc>
                <a:spcPct val="100000"/>
              </a:lnSpc>
              <a:spcBef>
                <a:spcPts val="105"/>
              </a:spcBef>
            </a:pPr>
            <a:r>
              <a:rPr lang="en-US" sz="3600" spc="140" dirty="0"/>
              <a:t>Các kỹ thuật thao tác với chuỗi (String)</a:t>
            </a:r>
            <a:endParaRPr lang="en-US" sz="3600" spc="-95" dirty="0"/>
          </a:p>
        </p:txBody>
      </p:sp>
      <p:sp>
        <p:nvSpPr>
          <p:cNvPr id="5" name="object 5"/>
          <p:cNvSpPr txBox="1">
            <a:spLocks noGrp="1"/>
          </p:cNvSpPr>
          <p:nvPr>
            <p:ph type="sldNum" sz="quarter" idx="7"/>
          </p:nvPr>
        </p:nvSpPr>
        <p:spPr>
          <a:xfrm>
            <a:off x="8737600" y="6245225"/>
            <a:ext cx="2844800" cy="221615"/>
          </a:xfrm>
          <a:prstGeom prst="rect">
            <a:avLst/>
          </a:prstGeom>
        </p:spPr>
        <p:txBody>
          <a:bodyPr vert="horz" wrap="square" lIns="0" tIns="6350" rIns="0" bIns="0" rtlCol="0">
            <a:spAutoFit/>
          </a:bodyPr>
          <a:lstStyle/>
          <a:p>
            <a:pPr marL="38100">
              <a:lnSpc>
                <a:spcPct val="100000"/>
              </a:lnSpc>
              <a:spcBef>
                <a:spcPts val="50"/>
              </a:spcBef>
            </a:pPr>
            <a:fld id="{81D60167-4931-47E6-BA6A-407CBD079E47}" type="slidenum">
              <a:rPr spc="-90" dirty="0"/>
            </a:fld>
            <a:endParaRPr spc="-90" dirty="0"/>
          </a:p>
        </p:txBody>
      </p:sp>
      <p:sp>
        <p:nvSpPr>
          <p:cNvPr id="3" name="object 3"/>
          <p:cNvSpPr txBox="1"/>
          <p:nvPr/>
        </p:nvSpPr>
        <p:spPr>
          <a:xfrm>
            <a:off x="1743075" y="1417320"/>
            <a:ext cx="9516110" cy="4280535"/>
          </a:xfrm>
          <a:prstGeom prst="rect">
            <a:avLst/>
          </a:prstGeom>
        </p:spPr>
        <p:txBody>
          <a:bodyPr vert="horz" wrap="square" lIns="0" tIns="12700" rIns="0" bIns="0" rtlCol="0">
            <a:spAutoFit/>
          </a:bodyPr>
          <a:lstStyle/>
          <a:p>
            <a:pPr marL="286385" indent="-274320">
              <a:lnSpc>
                <a:spcPts val="2735"/>
              </a:lnSpc>
              <a:spcBef>
                <a:spcPts val="100"/>
              </a:spcBef>
              <a:buChar char="•"/>
              <a:tabLst>
                <a:tab pos="286385" algn="l"/>
                <a:tab pos="287020" algn="l"/>
              </a:tabLst>
            </a:pPr>
            <a:r>
              <a:rPr sz="2800" spc="-60" dirty="0">
                <a:solidFill>
                  <a:srgbClr val="585858"/>
                </a:solidFill>
                <a:latin typeface="Arial" panose="020B0604020202020204"/>
                <a:cs typeface="Arial" panose="020B0604020202020204"/>
              </a:rPr>
              <a:t>Kiểu </a:t>
            </a:r>
            <a:r>
              <a:rPr sz="2800" spc="-15" dirty="0">
                <a:solidFill>
                  <a:srgbClr val="585858"/>
                </a:solidFill>
                <a:latin typeface="Arial" panose="020B0604020202020204"/>
                <a:cs typeface="Arial" panose="020B0604020202020204"/>
              </a:rPr>
              <a:t>String </a:t>
            </a:r>
            <a:r>
              <a:rPr sz="2800" spc="-35" dirty="0">
                <a:solidFill>
                  <a:srgbClr val="585858"/>
                </a:solidFill>
                <a:latin typeface="Arial" panose="020B0604020202020204"/>
                <a:cs typeface="Arial" panose="020B0604020202020204"/>
              </a:rPr>
              <a:t>là </a:t>
            </a:r>
            <a:r>
              <a:rPr sz="2800" spc="90" dirty="0">
                <a:solidFill>
                  <a:srgbClr val="585858"/>
                </a:solidFill>
                <a:latin typeface="Arial" panose="020B0604020202020204"/>
                <a:cs typeface="Arial" panose="020B0604020202020204"/>
              </a:rPr>
              <a:t>một </a:t>
            </a:r>
            <a:r>
              <a:rPr sz="2800" spc="-15" dirty="0">
                <a:solidFill>
                  <a:srgbClr val="585858"/>
                </a:solidFill>
                <a:latin typeface="Arial" panose="020B0604020202020204"/>
                <a:cs typeface="Arial" panose="020B0604020202020204"/>
              </a:rPr>
              <a:t>lớp </a:t>
            </a:r>
            <a:r>
              <a:rPr sz="2800" spc="-110" dirty="0">
                <a:solidFill>
                  <a:srgbClr val="585858"/>
                </a:solidFill>
                <a:latin typeface="Arial" panose="020B0604020202020204"/>
                <a:cs typeface="Arial" panose="020B0604020202020204"/>
              </a:rPr>
              <a:t>và </a:t>
            </a:r>
            <a:r>
              <a:rPr sz="2800" spc="35" dirty="0">
                <a:solidFill>
                  <a:srgbClr val="585858"/>
                </a:solidFill>
                <a:latin typeface="Arial" panose="020B0604020202020204"/>
                <a:cs typeface="Arial" panose="020B0604020202020204"/>
              </a:rPr>
              <a:t>không </a:t>
            </a:r>
            <a:r>
              <a:rPr sz="2800" spc="5" dirty="0">
                <a:solidFill>
                  <a:srgbClr val="585858"/>
                </a:solidFill>
                <a:latin typeface="Arial" panose="020B0604020202020204"/>
                <a:cs typeface="Arial" panose="020B0604020202020204"/>
              </a:rPr>
              <a:t>phải </a:t>
            </a:r>
            <a:r>
              <a:rPr sz="2800" spc="-35" dirty="0">
                <a:solidFill>
                  <a:srgbClr val="585858"/>
                </a:solidFill>
                <a:latin typeface="Arial" panose="020B0604020202020204"/>
                <a:cs typeface="Arial" panose="020B0604020202020204"/>
              </a:rPr>
              <a:t>là </a:t>
            </a:r>
            <a:r>
              <a:rPr sz="2800" spc="-10" dirty="0">
                <a:solidFill>
                  <a:srgbClr val="585858"/>
                </a:solidFill>
                <a:latin typeface="Arial" panose="020B0604020202020204"/>
                <a:cs typeface="Arial" panose="020B0604020202020204"/>
              </a:rPr>
              <a:t>kiểu</a:t>
            </a:r>
            <a:r>
              <a:rPr sz="2800" spc="125" dirty="0">
                <a:solidFill>
                  <a:srgbClr val="585858"/>
                </a:solidFill>
                <a:latin typeface="Arial" panose="020B0604020202020204"/>
                <a:cs typeface="Arial" panose="020B0604020202020204"/>
              </a:rPr>
              <a:t> </a:t>
            </a:r>
            <a:r>
              <a:rPr sz="2800" spc="-60" dirty="0">
                <a:solidFill>
                  <a:srgbClr val="585858"/>
                </a:solidFill>
                <a:latin typeface="Arial" panose="020B0604020202020204"/>
                <a:cs typeface="Arial" panose="020B0604020202020204"/>
              </a:rPr>
              <a:t>dữ</a:t>
            </a:r>
            <a:endParaRPr sz="2800">
              <a:latin typeface="Arial" panose="020B0604020202020204"/>
              <a:cs typeface="Arial" panose="020B0604020202020204"/>
            </a:endParaRPr>
          </a:p>
          <a:p>
            <a:pPr marL="286385">
              <a:lnSpc>
                <a:spcPts val="2735"/>
              </a:lnSpc>
            </a:pPr>
            <a:r>
              <a:rPr sz="2800" spc="5" dirty="0">
                <a:solidFill>
                  <a:srgbClr val="585858"/>
                </a:solidFill>
                <a:latin typeface="Arial" panose="020B0604020202020204"/>
                <a:cs typeface="Arial" panose="020B0604020202020204"/>
              </a:rPr>
              <a:t>liệu </a:t>
            </a:r>
            <a:r>
              <a:rPr sz="2800" dirty="0">
                <a:solidFill>
                  <a:srgbClr val="585858"/>
                </a:solidFill>
                <a:latin typeface="Arial" panose="020B0604020202020204"/>
                <a:cs typeface="Arial" panose="020B0604020202020204"/>
              </a:rPr>
              <a:t>nguyên</a:t>
            </a:r>
            <a:r>
              <a:rPr sz="2800" spc="-5" dirty="0">
                <a:solidFill>
                  <a:srgbClr val="585858"/>
                </a:solidFill>
                <a:latin typeface="Arial" panose="020B0604020202020204"/>
                <a:cs typeface="Arial" panose="020B0604020202020204"/>
              </a:rPr>
              <a:t> </a:t>
            </a:r>
            <a:r>
              <a:rPr sz="2800" spc="35" dirty="0">
                <a:solidFill>
                  <a:srgbClr val="585858"/>
                </a:solidFill>
                <a:latin typeface="Arial" panose="020B0604020202020204"/>
                <a:cs typeface="Arial" panose="020B0604020202020204"/>
              </a:rPr>
              <a:t>thủy</a:t>
            </a:r>
            <a:endParaRPr sz="2800">
              <a:latin typeface="Arial" panose="020B0604020202020204"/>
              <a:cs typeface="Arial" panose="020B0604020202020204"/>
            </a:endParaRPr>
          </a:p>
          <a:p>
            <a:pPr marL="286385" marR="239395" indent="-274320">
              <a:lnSpc>
                <a:spcPts val="2590"/>
              </a:lnSpc>
              <a:spcBef>
                <a:spcPts val="1840"/>
              </a:spcBef>
              <a:buChar char="•"/>
              <a:tabLst>
                <a:tab pos="286385" algn="l"/>
                <a:tab pos="287020" algn="l"/>
              </a:tabLst>
            </a:pPr>
            <a:r>
              <a:rPr sz="2800" spc="120" dirty="0">
                <a:solidFill>
                  <a:srgbClr val="585858"/>
                </a:solidFill>
                <a:latin typeface="Arial" panose="020B0604020202020204"/>
                <a:cs typeface="Arial" panose="020B0604020202020204"/>
              </a:rPr>
              <a:t>Một </a:t>
            </a:r>
            <a:r>
              <a:rPr sz="2800" spc="-15" dirty="0">
                <a:solidFill>
                  <a:srgbClr val="585858"/>
                </a:solidFill>
                <a:latin typeface="Arial" panose="020B0604020202020204"/>
                <a:cs typeface="Arial" panose="020B0604020202020204"/>
              </a:rPr>
              <a:t>String </a:t>
            </a:r>
            <a:r>
              <a:rPr sz="2800" spc="-90" dirty="0">
                <a:solidFill>
                  <a:srgbClr val="585858"/>
                </a:solidFill>
                <a:latin typeface="Arial" panose="020B0604020202020204"/>
                <a:cs typeface="Arial" panose="020B0604020202020204"/>
              </a:rPr>
              <a:t>được </a:t>
            </a:r>
            <a:r>
              <a:rPr sz="2800" spc="30" dirty="0">
                <a:solidFill>
                  <a:srgbClr val="585858"/>
                </a:solidFill>
                <a:latin typeface="Arial" panose="020B0604020202020204"/>
                <a:cs typeface="Arial" panose="020B0604020202020204"/>
              </a:rPr>
              <a:t>tạo </a:t>
            </a:r>
            <a:r>
              <a:rPr sz="2800" spc="20" dirty="0">
                <a:solidFill>
                  <a:srgbClr val="585858"/>
                </a:solidFill>
                <a:latin typeface="Arial" panose="020B0604020202020204"/>
                <a:cs typeface="Arial" panose="020B0604020202020204"/>
              </a:rPr>
              <a:t>thành </a:t>
            </a:r>
            <a:r>
              <a:rPr sz="2800" spc="-25" dirty="0">
                <a:solidFill>
                  <a:srgbClr val="585858"/>
                </a:solidFill>
                <a:latin typeface="Arial" panose="020B0604020202020204"/>
                <a:cs typeface="Arial" panose="020B0604020202020204"/>
              </a:rPr>
              <a:t>từ </a:t>
            </a:r>
            <a:r>
              <a:rPr sz="2800" spc="90" dirty="0">
                <a:solidFill>
                  <a:srgbClr val="585858"/>
                </a:solidFill>
                <a:latin typeface="Arial" panose="020B0604020202020204"/>
                <a:cs typeface="Arial" panose="020B0604020202020204"/>
              </a:rPr>
              <a:t>một </a:t>
            </a:r>
            <a:r>
              <a:rPr sz="2800" spc="-25" dirty="0">
                <a:solidFill>
                  <a:srgbClr val="585858"/>
                </a:solidFill>
                <a:latin typeface="Arial" panose="020B0604020202020204"/>
                <a:cs typeface="Arial" panose="020B0604020202020204"/>
              </a:rPr>
              <a:t>dãy </a:t>
            </a:r>
            <a:r>
              <a:rPr sz="2800" spc="-100" dirty="0">
                <a:solidFill>
                  <a:srgbClr val="585858"/>
                </a:solidFill>
                <a:latin typeface="Arial" panose="020B0604020202020204"/>
                <a:cs typeface="Arial" panose="020B0604020202020204"/>
              </a:rPr>
              <a:t>các </a:t>
            </a:r>
            <a:r>
              <a:rPr sz="2800" spc="-30" dirty="0">
                <a:solidFill>
                  <a:srgbClr val="585858"/>
                </a:solidFill>
                <a:latin typeface="Arial" panose="020B0604020202020204"/>
                <a:cs typeface="Arial" panose="020B0604020202020204"/>
              </a:rPr>
              <a:t>ký </a:t>
            </a:r>
            <a:r>
              <a:rPr sz="2800" spc="-25" dirty="0">
                <a:solidFill>
                  <a:srgbClr val="585858"/>
                </a:solidFill>
                <a:latin typeface="Arial" panose="020B0604020202020204"/>
                <a:cs typeface="Arial" panose="020B0604020202020204"/>
              </a:rPr>
              <a:t>tự  </a:t>
            </a:r>
            <a:r>
              <a:rPr sz="2800" spc="-10" dirty="0">
                <a:solidFill>
                  <a:srgbClr val="585858"/>
                </a:solidFill>
                <a:latin typeface="Arial" panose="020B0604020202020204"/>
                <a:cs typeface="Arial" panose="020B0604020202020204"/>
              </a:rPr>
              <a:t>nằm </a:t>
            </a:r>
            <a:r>
              <a:rPr sz="2800" spc="60" dirty="0">
                <a:solidFill>
                  <a:srgbClr val="585858"/>
                </a:solidFill>
                <a:latin typeface="Arial" panose="020B0604020202020204"/>
                <a:cs typeface="Arial" panose="020B0604020202020204"/>
              </a:rPr>
              <a:t>trong </a:t>
            </a:r>
            <a:r>
              <a:rPr sz="2800" spc="-5" dirty="0">
                <a:solidFill>
                  <a:srgbClr val="585858"/>
                </a:solidFill>
                <a:latin typeface="Arial" panose="020B0604020202020204"/>
                <a:cs typeface="Arial" panose="020B0604020202020204"/>
              </a:rPr>
              <a:t>dấu </a:t>
            </a:r>
            <a:r>
              <a:rPr sz="2800" spc="-30" dirty="0">
                <a:solidFill>
                  <a:srgbClr val="585858"/>
                </a:solidFill>
                <a:latin typeface="Arial" panose="020B0604020202020204"/>
                <a:cs typeface="Arial" panose="020B0604020202020204"/>
              </a:rPr>
              <a:t>nháy</a:t>
            </a:r>
            <a:r>
              <a:rPr sz="2800" spc="-55" dirty="0">
                <a:solidFill>
                  <a:srgbClr val="585858"/>
                </a:solidFill>
                <a:latin typeface="Arial" panose="020B0604020202020204"/>
                <a:cs typeface="Arial" panose="020B0604020202020204"/>
              </a:rPr>
              <a:t> kép:</a:t>
            </a:r>
            <a:endParaRPr sz="2800">
              <a:latin typeface="Arial" panose="020B0604020202020204"/>
              <a:cs typeface="Arial" panose="020B0604020202020204"/>
            </a:endParaRPr>
          </a:p>
          <a:p>
            <a:pPr marL="457200">
              <a:lnSpc>
                <a:spcPct val="100000"/>
              </a:lnSpc>
              <a:spcBef>
                <a:spcPts val="170"/>
              </a:spcBef>
            </a:pPr>
            <a:r>
              <a:rPr sz="2800" spc="200" dirty="0">
                <a:solidFill>
                  <a:srgbClr val="168991"/>
                </a:solidFill>
                <a:latin typeface="Arial" panose="020B0604020202020204"/>
                <a:cs typeface="Arial" panose="020B0604020202020204"/>
              </a:rPr>
              <a:t>String </a:t>
            </a:r>
            <a:r>
              <a:rPr sz="2800" spc="-15" dirty="0">
                <a:solidFill>
                  <a:srgbClr val="168991"/>
                </a:solidFill>
                <a:latin typeface="Arial" panose="020B0604020202020204"/>
                <a:cs typeface="Arial" panose="020B0604020202020204"/>
              </a:rPr>
              <a:t>a </a:t>
            </a:r>
            <a:r>
              <a:rPr sz="2800" spc="-65" dirty="0">
                <a:solidFill>
                  <a:srgbClr val="168991"/>
                </a:solidFill>
                <a:latin typeface="Arial" panose="020B0604020202020204"/>
                <a:cs typeface="Arial" panose="020B0604020202020204"/>
              </a:rPr>
              <a:t>= </a:t>
            </a:r>
            <a:r>
              <a:rPr sz="2800" spc="65" dirty="0">
                <a:solidFill>
                  <a:srgbClr val="168991"/>
                </a:solidFill>
                <a:latin typeface="Arial" panose="020B0604020202020204"/>
                <a:cs typeface="Arial" panose="020B0604020202020204"/>
              </a:rPr>
              <a:t>"A</a:t>
            </a:r>
            <a:r>
              <a:rPr sz="2800" spc="170" dirty="0">
                <a:solidFill>
                  <a:srgbClr val="168991"/>
                </a:solidFill>
                <a:latin typeface="Arial" panose="020B0604020202020204"/>
                <a:cs typeface="Arial" panose="020B0604020202020204"/>
              </a:rPr>
              <a:t> </a:t>
            </a:r>
            <a:r>
              <a:rPr sz="2800" spc="254" dirty="0">
                <a:solidFill>
                  <a:srgbClr val="168991"/>
                </a:solidFill>
                <a:latin typeface="Arial" panose="020B0604020202020204"/>
                <a:cs typeface="Arial" panose="020B0604020202020204"/>
              </a:rPr>
              <a:t>String";</a:t>
            </a:r>
            <a:endParaRPr sz="2800">
              <a:latin typeface="Arial" panose="020B0604020202020204"/>
              <a:cs typeface="Arial" panose="020B0604020202020204"/>
            </a:endParaRPr>
          </a:p>
          <a:p>
            <a:pPr marL="457200">
              <a:lnSpc>
                <a:spcPct val="100000"/>
              </a:lnSpc>
              <a:spcBef>
                <a:spcPts val="435"/>
              </a:spcBef>
            </a:pPr>
            <a:r>
              <a:rPr sz="2800" spc="200" dirty="0">
                <a:solidFill>
                  <a:srgbClr val="168991"/>
                </a:solidFill>
                <a:latin typeface="Arial" panose="020B0604020202020204"/>
                <a:cs typeface="Arial" panose="020B0604020202020204"/>
              </a:rPr>
              <a:t>String </a:t>
            </a:r>
            <a:r>
              <a:rPr sz="2800" spc="-15" dirty="0">
                <a:solidFill>
                  <a:srgbClr val="168991"/>
                </a:solidFill>
                <a:latin typeface="Arial" panose="020B0604020202020204"/>
                <a:cs typeface="Arial" panose="020B0604020202020204"/>
              </a:rPr>
              <a:t>b </a:t>
            </a:r>
            <a:r>
              <a:rPr sz="2800" spc="-65" dirty="0">
                <a:solidFill>
                  <a:srgbClr val="168991"/>
                </a:solidFill>
                <a:latin typeface="Arial" panose="020B0604020202020204"/>
                <a:cs typeface="Arial" panose="020B0604020202020204"/>
              </a:rPr>
              <a:t>=</a:t>
            </a:r>
            <a:r>
              <a:rPr sz="2800" spc="70" dirty="0">
                <a:solidFill>
                  <a:srgbClr val="168991"/>
                </a:solidFill>
                <a:latin typeface="Arial" panose="020B0604020202020204"/>
                <a:cs typeface="Arial" panose="020B0604020202020204"/>
              </a:rPr>
              <a:t> </a:t>
            </a:r>
            <a:r>
              <a:rPr sz="2800" spc="390" dirty="0">
                <a:solidFill>
                  <a:srgbClr val="168991"/>
                </a:solidFill>
                <a:latin typeface="Arial" panose="020B0604020202020204"/>
                <a:cs typeface="Arial" panose="020B0604020202020204"/>
              </a:rPr>
              <a:t>"";</a:t>
            </a:r>
            <a:endParaRPr sz="2800">
              <a:latin typeface="Arial" panose="020B0604020202020204"/>
              <a:cs typeface="Arial" panose="020B0604020202020204"/>
            </a:endParaRPr>
          </a:p>
          <a:p>
            <a:pPr>
              <a:lnSpc>
                <a:spcPct val="100000"/>
              </a:lnSpc>
              <a:spcBef>
                <a:spcPts val="10"/>
              </a:spcBef>
            </a:pPr>
            <a:endParaRPr sz="2800">
              <a:latin typeface="Arial" panose="020B0604020202020204"/>
              <a:cs typeface="Arial" panose="020B0604020202020204"/>
            </a:endParaRPr>
          </a:p>
          <a:p>
            <a:pPr marL="286385" indent="-274320">
              <a:lnSpc>
                <a:spcPct val="100000"/>
              </a:lnSpc>
              <a:spcBef>
                <a:spcPts val="5"/>
              </a:spcBef>
              <a:buChar char="•"/>
              <a:tabLst>
                <a:tab pos="286385" algn="l"/>
                <a:tab pos="287020" algn="l"/>
              </a:tabLst>
            </a:pPr>
            <a:r>
              <a:rPr sz="2800" spc="15" dirty="0">
                <a:solidFill>
                  <a:srgbClr val="585858"/>
                </a:solidFill>
                <a:latin typeface="Arial" panose="020B0604020202020204"/>
                <a:cs typeface="Arial" panose="020B0604020202020204"/>
              </a:rPr>
              <a:t>Đối </a:t>
            </a:r>
            <a:r>
              <a:rPr sz="2800" spc="-20" dirty="0">
                <a:solidFill>
                  <a:srgbClr val="585858"/>
                </a:solidFill>
                <a:latin typeface="Arial" panose="020B0604020202020204"/>
                <a:cs typeface="Arial" panose="020B0604020202020204"/>
              </a:rPr>
              <a:t>tượng </a:t>
            </a:r>
            <a:r>
              <a:rPr sz="2800" spc="-15" dirty="0">
                <a:solidFill>
                  <a:srgbClr val="585858"/>
                </a:solidFill>
                <a:latin typeface="Arial" panose="020B0604020202020204"/>
                <a:cs typeface="Arial" panose="020B0604020202020204"/>
              </a:rPr>
              <a:t>String </a:t>
            </a:r>
            <a:r>
              <a:rPr sz="2800" spc="-10" dirty="0">
                <a:solidFill>
                  <a:srgbClr val="585858"/>
                </a:solidFill>
                <a:latin typeface="Arial" panose="020B0604020202020204"/>
                <a:cs typeface="Arial" panose="020B0604020202020204"/>
              </a:rPr>
              <a:t>có </a:t>
            </a:r>
            <a:r>
              <a:rPr sz="2800" spc="30" dirty="0">
                <a:solidFill>
                  <a:srgbClr val="585858"/>
                </a:solidFill>
                <a:latin typeface="Arial" panose="020B0604020202020204"/>
                <a:cs typeface="Arial" panose="020B0604020202020204"/>
              </a:rPr>
              <a:t>thể </a:t>
            </a:r>
            <a:r>
              <a:rPr sz="2800" spc="-25" dirty="0">
                <a:solidFill>
                  <a:srgbClr val="585858"/>
                </a:solidFill>
                <a:latin typeface="Arial" panose="020B0604020202020204"/>
                <a:cs typeface="Arial" panose="020B0604020202020204"/>
              </a:rPr>
              <a:t>khởi </a:t>
            </a:r>
            <a:r>
              <a:rPr sz="2800" spc="30" dirty="0">
                <a:solidFill>
                  <a:srgbClr val="585858"/>
                </a:solidFill>
                <a:latin typeface="Arial" panose="020B0604020202020204"/>
                <a:cs typeface="Arial" panose="020B0604020202020204"/>
              </a:rPr>
              <a:t>tạo </a:t>
            </a:r>
            <a:r>
              <a:rPr sz="2800" spc="40" dirty="0">
                <a:solidFill>
                  <a:srgbClr val="585858"/>
                </a:solidFill>
                <a:latin typeface="Arial" panose="020B0604020202020204"/>
                <a:cs typeface="Arial" panose="020B0604020202020204"/>
              </a:rPr>
              <a:t>theo </a:t>
            </a:r>
            <a:r>
              <a:rPr sz="2800" spc="5" dirty="0">
                <a:solidFill>
                  <a:srgbClr val="585858"/>
                </a:solidFill>
                <a:latin typeface="Arial" panose="020B0604020202020204"/>
                <a:cs typeface="Arial" panose="020B0604020202020204"/>
              </a:rPr>
              <a:t>nhiều</a:t>
            </a:r>
            <a:r>
              <a:rPr sz="2800" spc="-45" dirty="0">
                <a:solidFill>
                  <a:srgbClr val="585858"/>
                </a:solidFill>
                <a:latin typeface="Arial" panose="020B0604020202020204"/>
                <a:cs typeface="Arial" panose="020B0604020202020204"/>
              </a:rPr>
              <a:t> </a:t>
            </a:r>
            <a:r>
              <a:rPr sz="2800" spc="-90" dirty="0">
                <a:solidFill>
                  <a:srgbClr val="585858"/>
                </a:solidFill>
                <a:latin typeface="Arial" panose="020B0604020202020204"/>
                <a:cs typeface="Arial" panose="020B0604020202020204"/>
              </a:rPr>
              <a:t>cách:</a:t>
            </a:r>
            <a:endParaRPr sz="2800" spc="-90" dirty="0">
              <a:solidFill>
                <a:srgbClr val="585858"/>
              </a:solidFill>
              <a:latin typeface="Arial" panose="020B0604020202020204"/>
              <a:cs typeface="Arial" panose="020B0604020202020204"/>
            </a:endParaRPr>
          </a:p>
          <a:p>
            <a:pPr marL="286385" indent="-274320">
              <a:lnSpc>
                <a:spcPct val="100000"/>
              </a:lnSpc>
              <a:spcBef>
                <a:spcPts val="5"/>
              </a:spcBef>
              <a:buChar char="•"/>
              <a:tabLst>
                <a:tab pos="286385" algn="l"/>
                <a:tab pos="287020" algn="l"/>
              </a:tabLst>
            </a:pPr>
            <a:endParaRPr sz="2800">
              <a:latin typeface="Arial" panose="020B0604020202020204"/>
              <a:cs typeface="Arial" panose="020B0604020202020204"/>
            </a:endParaRPr>
          </a:p>
          <a:p>
            <a:pPr marL="286385" indent="-274320">
              <a:lnSpc>
                <a:spcPct val="100000"/>
              </a:lnSpc>
              <a:spcBef>
                <a:spcPts val="5"/>
              </a:spcBef>
              <a:buChar char="•"/>
              <a:tabLst>
                <a:tab pos="286385" algn="l"/>
                <a:tab pos="287020" algn="l"/>
              </a:tabLst>
            </a:pPr>
            <a:endParaRPr sz="2800">
              <a:latin typeface="Arial" panose="020B0604020202020204"/>
              <a:cs typeface="Arial" panose="020B0604020202020204"/>
            </a:endParaRPr>
          </a:p>
        </p:txBody>
      </p:sp>
      <p:graphicFrame>
        <p:nvGraphicFramePr>
          <p:cNvPr id="6" name="object 4"/>
          <p:cNvGraphicFramePr>
            <a:graphicFrameLocks noGrp="1"/>
          </p:cNvGraphicFramePr>
          <p:nvPr/>
        </p:nvGraphicFramePr>
        <p:xfrm>
          <a:off x="2387600" y="4940935"/>
          <a:ext cx="7748270" cy="1772285"/>
        </p:xfrm>
        <a:graphic>
          <a:graphicData uri="http://schemas.openxmlformats.org/drawingml/2006/table">
            <a:tbl>
              <a:tblPr firstRow="1" bandRow="1">
                <a:tableStyleId>{2D5ABB26-0587-4C30-8999-92F81FD0307C}</a:tableStyleId>
              </a:tblPr>
              <a:tblGrid>
                <a:gridCol w="1353185"/>
                <a:gridCol w="306070"/>
                <a:gridCol w="396875"/>
                <a:gridCol w="5692140"/>
              </a:tblGrid>
              <a:tr h="829945">
                <a:tc>
                  <a:txBody>
                    <a:bodyPr/>
                    <a:p>
                      <a:pPr marL="31750">
                        <a:lnSpc>
                          <a:spcPts val="1700"/>
                        </a:lnSpc>
                      </a:pPr>
                      <a:r>
                        <a:rPr sz="2400" spc="200" dirty="0">
                          <a:solidFill>
                            <a:srgbClr val="168991"/>
                          </a:solidFill>
                          <a:latin typeface="Arial" panose="020B0604020202020204"/>
                          <a:cs typeface="Arial" panose="020B0604020202020204"/>
                        </a:rPr>
                        <a:t>String</a:t>
                      </a:r>
                      <a:endParaRPr sz="2400">
                        <a:latin typeface="Arial" panose="020B0604020202020204"/>
                        <a:cs typeface="Arial" panose="020B0604020202020204"/>
                      </a:endParaRPr>
                    </a:p>
                    <a:p>
                      <a:pPr marL="31750">
                        <a:lnSpc>
                          <a:spcPct val="100000"/>
                        </a:lnSpc>
                        <a:spcBef>
                          <a:spcPts val="430"/>
                        </a:spcBef>
                      </a:pPr>
                      <a:r>
                        <a:rPr sz="2400" spc="200" dirty="0">
                          <a:solidFill>
                            <a:srgbClr val="168991"/>
                          </a:solidFill>
                          <a:latin typeface="Arial" panose="020B0604020202020204"/>
                          <a:cs typeface="Arial" panose="020B0604020202020204"/>
                        </a:rPr>
                        <a:t>String</a:t>
                      </a:r>
                      <a:endParaRPr sz="2400">
                        <a:latin typeface="Arial" panose="020B0604020202020204"/>
                        <a:cs typeface="Arial" panose="020B0604020202020204"/>
                      </a:endParaRPr>
                    </a:p>
                  </a:txBody>
                  <a:tcPr marL="0" marR="0" marT="0" marB="0">
                    <a:solidFill>
                      <a:srgbClr val="F1F1F1"/>
                    </a:solidFill>
                  </a:tcPr>
                </a:tc>
                <a:tc>
                  <a:txBody>
                    <a:bodyPr/>
                    <a:p>
                      <a:pPr marL="62230">
                        <a:lnSpc>
                          <a:spcPts val="1700"/>
                        </a:lnSpc>
                      </a:pPr>
                      <a:r>
                        <a:rPr sz="2400" dirty="0">
                          <a:solidFill>
                            <a:srgbClr val="168991"/>
                          </a:solidFill>
                          <a:latin typeface="Arial" panose="020B0604020202020204"/>
                          <a:cs typeface="Arial" panose="020B0604020202020204"/>
                        </a:rPr>
                        <a:t>c</a:t>
                      </a:r>
                      <a:endParaRPr sz="2400">
                        <a:latin typeface="Arial" panose="020B0604020202020204"/>
                        <a:cs typeface="Arial" panose="020B0604020202020204"/>
                      </a:endParaRPr>
                    </a:p>
                    <a:p>
                      <a:pPr marL="62230">
                        <a:lnSpc>
                          <a:spcPct val="100000"/>
                        </a:lnSpc>
                        <a:spcBef>
                          <a:spcPts val="430"/>
                        </a:spcBef>
                      </a:pPr>
                      <a:r>
                        <a:rPr sz="2400" dirty="0">
                          <a:solidFill>
                            <a:srgbClr val="168991"/>
                          </a:solidFill>
                          <a:latin typeface="Arial" panose="020B0604020202020204"/>
                          <a:cs typeface="Arial" panose="020B0604020202020204"/>
                        </a:rPr>
                        <a:t>d</a:t>
                      </a:r>
                      <a:endParaRPr sz="2400">
                        <a:latin typeface="Arial" panose="020B0604020202020204"/>
                        <a:cs typeface="Arial" panose="020B0604020202020204"/>
                      </a:endParaRPr>
                    </a:p>
                  </a:txBody>
                  <a:tcPr marL="0" marR="0" marT="0" marB="0">
                    <a:solidFill>
                      <a:srgbClr val="F1F1F1"/>
                    </a:solidFill>
                  </a:tcPr>
                </a:tc>
                <a:tc>
                  <a:txBody>
                    <a:bodyPr/>
                    <a:p>
                      <a:pPr marL="61595">
                        <a:lnSpc>
                          <a:spcPts val="1700"/>
                        </a:lnSpc>
                      </a:pPr>
                      <a:r>
                        <a:rPr sz="2400" dirty="0">
                          <a:solidFill>
                            <a:srgbClr val="168991"/>
                          </a:solidFill>
                          <a:latin typeface="Arial" panose="020B0604020202020204"/>
                          <a:cs typeface="Arial" panose="020B0604020202020204"/>
                        </a:rPr>
                        <a:t>=</a:t>
                      </a:r>
                      <a:endParaRPr sz="2400">
                        <a:latin typeface="Arial" panose="020B0604020202020204"/>
                        <a:cs typeface="Arial" panose="020B0604020202020204"/>
                      </a:endParaRPr>
                    </a:p>
                    <a:p>
                      <a:pPr marL="61595">
                        <a:lnSpc>
                          <a:spcPct val="100000"/>
                        </a:lnSpc>
                        <a:spcBef>
                          <a:spcPts val="430"/>
                        </a:spcBef>
                      </a:pPr>
                      <a:r>
                        <a:rPr sz="2400" dirty="0">
                          <a:solidFill>
                            <a:srgbClr val="168991"/>
                          </a:solidFill>
                          <a:latin typeface="Arial" panose="020B0604020202020204"/>
                          <a:cs typeface="Arial" panose="020B0604020202020204"/>
                        </a:rPr>
                        <a:t>=</a:t>
                      </a:r>
                      <a:endParaRPr sz="2400">
                        <a:latin typeface="Arial" panose="020B0604020202020204"/>
                        <a:cs typeface="Arial" panose="020B0604020202020204"/>
                      </a:endParaRPr>
                    </a:p>
                  </a:txBody>
                  <a:tcPr marL="0" marR="0" marT="0" marB="0">
                    <a:solidFill>
                      <a:srgbClr val="F1F1F1"/>
                    </a:solidFill>
                  </a:tcPr>
                </a:tc>
                <a:tc>
                  <a:txBody>
                    <a:bodyPr/>
                    <a:p>
                      <a:pPr marL="62230">
                        <a:lnSpc>
                          <a:spcPts val="1700"/>
                        </a:lnSpc>
                      </a:pPr>
                      <a:r>
                        <a:rPr sz="2400" spc="-114" dirty="0">
                          <a:solidFill>
                            <a:srgbClr val="168991"/>
                          </a:solidFill>
                          <a:latin typeface="Arial" panose="020B0604020202020204"/>
                          <a:cs typeface="Arial" panose="020B0604020202020204"/>
                        </a:rPr>
                        <a:t>new</a:t>
                      </a:r>
                      <a:r>
                        <a:rPr sz="2400" spc="80" dirty="0">
                          <a:solidFill>
                            <a:srgbClr val="168991"/>
                          </a:solidFill>
                          <a:latin typeface="Arial" panose="020B0604020202020204"/>
                          <a:cs typeface="Arial" panose="020B0604020202020204"/>
                        </a:rPr>
                        <a:t> </a:t>
                      </a:r>
                      <a:r>
                        <a:rPr sz="2400" spc="275" dirty="0">
                          <a:solidFill>
                            <a:srgbClr val="168991"/>
                          </a:solidFill>
                          <a:latin typeface="Arial" panose="020B0604020202020204"/>
                          <a:cs typeface="Arial" panose="020B0604020202020204"/>
                        </a:rPr>
                        <a:t>String();</a:t>
                      </a:r>
                      <a:endParaRPr sz="2400">
                        <a:latin typeface="Arial" panose="020B0604020202020204"/>
                        <a:cs typeface="Arial" panose="020B0604020202020204"/>
                      </a:endParaRPr>
                    </a:p>
                    <a:p>
                      <a:pPr marL="62865">
                        <a:lnSpc>
                          <a:spcPct val="100000"/>
                        </a:lnSpc>
                        <a:spcBef>
                          <a:spcPts val="430"/>
                        </a:spcBef>
                      </a:pPr>
                      <a:r>
                        <a:rPr sz="2400" spc="-114" dirty="0">
                          <a:solidFill>
                            <a:srgbClr val="168991"/>
                          </a:solidFill>
                          <a:latin typeface="Arial" panose="020B0604020202020204"/>
                          <a:cs typeface="Arial" panose="020B0604020202020204"/>
                        </a:rPr>
                        <a:t>new </a:t>
                      </a:r>
                      <a:r>
                        <a:rPr sz="2400" spc="170" dirty="0">
                          <a:solidFill>
                            <a:srgbClr val="168991"/>
                          </a:solidFill>
                          <a:latin typeface="Arial" panose="020B0604020202020204"/>
                          <a:cs typeface="Arial" panose="020B0604020202020204"/>
                        </a:rPr>
                        <a:t>String("Another</a:t>
                      </a:r>
                      <a:r>
                        <a:rPr sz="2400" spc="215" dirty="0">
                          <a:solidFill>
                            <a:srgbClr val="168991"/>
                          </a:solidFill>
                          <a:latin typeface="Arial" panose="020B0604020202020204"/>
                          <a:cs typeface="Arial" panose="020B0604020202020204"/>
                        </a:rPr>
                        <a:t> </a:t>
                      </a:r>
                      <a:r>
                        <a:rPr sz="2400" spc="270" dirty="0">
                          <a:solidFill>
                            <a:srgbClr val="168991"/>
                          </a:solidFill>
                          <a:latin typeface="Arial" panose="020B0604020202020204"/>
                          <a:cs typeface="Arial" panose="020B0604020202020204"/>
                        </a:rPr>
                        <a:t>String");</a:t>
                      </a:r>
                      <a:endParaRPr sz="2400">
                        <a:latin typeface="Arial" panose="020B0604020202020204"/>
                        <a:cs typeface="Arial" panose="020B0604020202020204"/>
                      </a:endParaRPr>
                    </a:p>
                  </a:txBody>
                  <a:tcPr marL="0" marR="0" marT="0" marB="0">
                    <a:solidFill>
                      <a:srgbClr val="F1F1F1"/>
                    </a:solidFill>
                  </a:tcPr>
                </a:tc>
              </a:tr>
              <a:tr h="335915">
                <a:tc>
                  <a:txBody>
                    <a:bodyPr/>
                    <a:p>
                      <a:pPr marL="31750">
                        <a:lnSpc>
                          <a:spcPts val="2095"/>
                        </a:lnSpc>
                      </a:pPr>
                      <a:r>
                        <a:rPr sz="2400" spc="200" dirty="0">
                          <a:solidFill>
                            <a:srgbClr val="168991"/>
                          </a:solidFill>
                          <a:latin typeface="Arial" panose="020B0604020202020204"/>
                          <a:cs typeface="Arial" panose="020B0604020202020204"/>
                        </a:rPr>
                        <a:t>String</a:t>
                      </a:r>
                      <a:endParaRPr sz="2400" spc="200" dirty="0">
                        <a:solidFill>
                          <a:srgbClr val="168991"/>
                        </a:solidFill>
                        <a:latin typeface="Arial" panose="020B0604020202020204"/>
                        <a:cs typeface="Arial" panose="020B0604020202020204"/>
                      </a:endParaRPr>
                    </a:p>
                  </a:txBody>
                  <a:tcPr marL="0" marR="0" marT="0" marB="0">
                    <a:solidFill>
                      <a:srgbClr val="F1F1F1"/>
                    </a:solidFill>
                  </a:tcPr>
                </a:tc>
                <a:tc>
                  <a:txBody>
                    <a:bodyPr/>
                    <a:p>
                      <a:pPr marL="62230">
                        <a:lnSpc>
                          <a:spcPts val="2095"/>
                        </a:lnSpc>
                      </a:pPr>
                      <a:r>
                        <a:rPr sz="2400" dirty="0">
                          <a:solidFill>
                            <a:srgbClr val="168991"/>
                          </a:solidFill>
                          <a:latin typeface="Arial" panose="020B0604020202020204"/>
                          <a:cs typeface="Arial" panose="020B0604020202020204"/>
                        </a:rPr>
                        <a:t>e</a:t>
                      </a:r>
                      <a:endParaRPr sz="2400" dirty="0">
                        <a:solidFill>
                          <a:srgbClr val="168991"/>
                        </a:solidFill>
                        <a:latin typeface="Arial" panose="020B0604020202020204"/>
                        <a:cs typeface="Arial" panose="020B0604020202020204"/>
                      </a:endParaRPr>
                    </a:p>
                  </a:txBody>
                  <a:tcPr marL="0" marR="0" marT="0" marB="0">
                    <a:solidFill>
                      <a:srgbClr val="F1F1F1"/>
                    </a:solidFill>
                  </a:tcPr>
                </a:tc>
                <a:tc>
                  <a:txBody>
                    <a:bodyPr/>
                    <a:p>
                      <a:pPr marL="61595">
                        <a:lnSpc>
                          <a:spcPts val="2095"/>
                        </a:lnSpc>
                      </a:pPr>
                      <a:r>
                        <a:rPr sz="2400" dirty="0">
                          <a:solidFill>
                            <a:srgbClr val="168991"/>
                          </a:solidFill>
                          <a:latin typeface="Arial" panose="020B0604020202020204"/>
                          <a:cs typeface="Arial" panose="020B0604020202020204"/>
                        </a:rPr>
                        <a:t>=</a:t>
                      </a:r>
                      <a:endParaRPr sz="2400" dirty="0">
                        <a:solidFill>
                          <a:srgbClr val="168991"/>
                        </a:solidFill>
                        <a:latin typeface="Arial" panose="020B0604020202020204"/>
                        <a:cs typeface="Arial" panose="020B0604020202020204"/>
                      </a:endParaRPr>
                    </a:p>
                  </a:txBody>
                  <a:tcPr marL="0" marR="0" marT="0" marB="0">
                    <a:solidFill>
                      <a:srgbClr val="F1F1F1"/>
                    </a:solidFill>
                  </a:tcPr>
                </a:tc>
                <a:tc>
                  <a:txBody>
                    <a:bodyPr/>
                    <a:p>
                      <a:pPr marL="62865">
                        <a:lnSpc>
                          <a:spcPts val="2095"/>
                        </a:lnSpc>
                      </a:pPr>
                      <a:r>
                        <a:rPr sz="2400" spc="195" dirty="0">
                          <a:solidFill>
                            <a:srgbClr val="168991"/>
                          </a:solidFill>
                          <a:latin typeface="Arial" panose="020B0604020202020204"/>
                          <a:cs typeface="Arial" panose="020B0604020202020204"/>
                        </a:rPr>
                        <a:t>String.valueOf(1.23);</a:t>
                      </a:r>
                      <a:endParaRPr sz="2400" spc="195" dirty="0">
                        <a:solidFill>
                          <a:srgbClr val="168991"/>
                        </a:solidFill>
                        <a:latin typeface="Arial" panose="020B0604020202020204"/>
                        <a:cs typeface="Arial" panose="020B0604020202020204"/>
                      </a:endParaRPr>
                    </a:p>
                  </a:txBody>
                  <a:tcPr marL="0" marR="0" marT="0" marB="0">
                    <a:solidFill>
                      <a:srgbClr val="F1F1F1"/>
                    </a:solidFill>
                  </a:tcPr>
                </a:tc>
              </a:tr>
              <a:tr h="606425">
                <a:tc>
                  <a:txBody>
                    <a:bodyPr/>
                    <a:p>
                      <a:pPr marL="31750">
                        <a:lnSpc>
                          <a:spcPts val="2095"/>
                        </a:lnSpc>
                      </a:pPr>
                      <a:r>
                        <a:rPr sz="2400" spc="200" dirty="0">
                          <a:solidFill>
                            <a:srgbClr val="168991"/>
                          </a:solidFill>
                          <a:latin typeface="Arial" panose="020B0604020202020204"/>
                          <a:cs typeface="Arial" panose="020B0604020202020204"/>
                        </a:rPr>
                        <a:t>String</a:t>
                      </a:r>
                      <a:endParaRPr sz="2400" spc="200" dirty="0">
                        <a:solidFill>
                          <a:srgbClr val="168991"/>
                        </a:solidFill>
                        <a:latin typeface="Arial" panose="020B0604020202020204"/>
                        <a:cs typeface="Arial" panose="020B0604020202020204"/>
                      </a:endParaRPr>
                    </a:p>
                  </a:txBody>
                  <a:tcPr marL="0" marR="0" marT="0" marB="0">
                    <a:solidFill>
                      <a:srgbClr val="F1F1F1"/>
                    </a:solidFill>
                  </a:tcPr>
                </a:tc>
                <a:tc>
                  <a:txBody>
                    <a:bodyPr/>
                    <a:p>
                      <a:pPr marL="62230">
                        <a:lnSpc>
                          <a:spcPts val="2095"/>
                        </a:lnSpc>
                      </a:pPr>
                      <a:r>
                        <a:rPr sz="2400" dirty="0">
                          <a:solidFill>
                            <a:srgbClr val="168991"/>
                          </a:solidFill>
                          <a:latin typeface="Arial" panose="020B0604020202020204"/>
                          <a:cs typeface="Arial" panose="020B0604020202020204"/>
                        </a:rPr>
                        <a:t>f</a:t>
                      </a:r>
                      <a:endParaRPr sz="2400" dirty="0">
                        <a:solidFill>
                          <a:srgbClr val="168991"/>
                        </a:solidFill>
                        <a:latin typeface="Arial" panose="020B0604020202020204"/>
                        <a:cs typeface="Arial" panose="020B0604020202020204"/>
                      </a:endParaRPr>
                    </a:p>
                  </a:txBody>
                  <a:tcPr marL="0" marR="0" marT="0" marB="0">
                    <a:solidFill>
                      <a:srgbClr val="F1F1F1"/>
                    </a:solidFill>
                  </a:tcPr>
                </a:tc>
                <a:tc>
                  <a:txBody>
                    <a:bodyPr/>
                    <a:p>
                      <a:pPr marL="61595">
                        <a:lnSpc>
                          <a:spcPts val="2095"/>
                        </a:lnSpc>
                      </a:pPr>
                      <a:r>
                        <a:rPr sz="2400" dirty="0">
                          <a:solidFill>
                            <a:srgbClr val="168991"/>
                          </a:solidFill>
                          <a:latin typeface="Arial" panose="020B0604020202020204"/>
                          <a:cs typeface="Arial" panose="020B0604020202020204"/>
                        </a:rPr>
                        <a:t>=</a:t>
                      </a:r>
                      <a:endParaRPr sz="2400" dirty="0">
                        <a:solidFill>
                          <a:srgbClr val="168991"/>
                        </a:solidFill>
                        <a:latin typeface="Arial" panose="020B0604020202020204"/>
                        <a:cs typeface="Arial" panose="020B0604020202020204"/>
                      </a:endParaRPr>
                    </a:p>
                  </a:txBody>
                  <a:tcPr marL="0" marR="0" marT="0" marB="0">
                    <a:solidFill>
                      <a:srgbClr val="F1F1F1"/>
                    </a:solidFill>
                  </a:tcPr>
                </a:tc>
                <a:tc>
                  <a:txBody>
                    <a:bodyPr/>
                    <a:p>
                      <a:pPr marL="62865">
                        <a:lnSpc>
                          <a:spcPts val="2095"/>
                        </a:lnSpc>
                      </a:pPr>
                      <a:r>
                        <a:rPr sz="2400" spc="325" dirty="0">
                          <a:solidFill>
                            <a:srgbClr val="168991"/>
                          </a:solidFill>
                          <a:latin typeface="Arial" panose="020B0604020202020204"/>
                          <a:cs typeface="Arial" panose="020B0604020202020204"/>
                        </a:rPr>
                        <a:t>null;</a:t>
                      </a:r>
                      <a:endParaRPr sz="2400" spc="325" dirty="0">
                        <a:solidFill>
                          <a:srgbClr val="168991"/>
                        </a:solidFill>
                        <a:latin typeface="Arial" panose="020B0604020202020204"/>
                        <a:cs typeface="Arial" panose="020B0604020202020204"/>
                      </a:endParaRPr>
                    </a:p>
                  </a:txBody>
                  <a:tcPr marL="0" marR="0" marT="0" marB="0">
                    <a:solidFill>
                      <a:srgbClr val="F1F1F1"/>
                    </a:solidFill>
                  </a:tcPr>
                </a:tc>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98625" y="372110"/>
            <a:ext cx="3146425" cy="567055"/>
          </a:xfrm>
          <a:prstGeom prst="rect">
            <a:avLst/>
          </a:prstGeom>
        </p:spPr>
        <p:txBody>
          <a:bodyPr vert="horz" wrap="square" lIns="0" tIns="13335" rIns="0" bIns="0" rtlCol="0">
            <a:spAutoFit/>
          </a:bodyPr>
          <a:lstStyle/>
          <a:p>
            <a:pPr marL="12700" algn="l">
              <a:lnSpc>
                <a:spcPct val="100000"/>
              </a:lnSpc>
              <a:spcBef>
                <a:spcPts val="105"/>
              </a:spcBef>
            </a:pPr>
            <a:r>
              <a:rPr sz="3600" spc="140" dirty="0"/>
              <a:t>Ghép</a:t>
            </a:r>
            <a:r>
              <a:rPr sz="3600" spc="-409" dirty="0"/>
              <a:t> </a:t>
            </a:r>
            <a:r>
              <a:rPr lang="en-US" sz="3600" spc="-409" dirty="0"/>
              <a:t>chuỗi</a:t>
            </a:r>
            <a:endParaRPr lang="en-US" sz="3600" spc="-409" dirty="0"/>
          </a:p>
        </p:txBody>
      </p:sp>
      <p:sp>
        <p:nvSpPr>
          <p:cNvPr id="4" name="object 4"/>
          <p:cNvSpPr txBox="1">
            <a:spLocks noGrp="1"/>
          </p:cNvSpPr>
          <p:nvPr>
            <p:ph type="sldNum" sz="quarter" idx="7"/>
          </p:nvPr>
        </p:nvSpPr>
        <p:spPr>
          <a:xfrm>
            <a:off x="8737600" y="6245225"/>
            <a:ext cx="2844800" cy="221615"/>
          </a:xfrm>
          <a:prstGeom prst="rect">
            <a:avLst/>
          </a:prstGeom>
        </p:spPr>
        <p:txBody>
          <a:bodyPr vert="horz" wrap="square" lIns="0" tIns="6350" rIns="0" bIns="0" rtlCol="0">
            <a:spAutoFit/>
          </a:bodyPr>
          <a:lstStyle/>
          <a:p>
            <a:pPr marL="38100">
              <a:lnSpc>
                <a:spcPct val="100000"/>
              </a:lnSpc>
              <a:spcBef>
                <a:spcPts val="50"/>
              </a:spcBef>
            </a:pPr>
            <a:fld id="{81D60167-4931-47E6-BA6A-407CBD079E47}" type="slidenum">
              <a:rPr spc="-90" dirty="0"/>
            </a:fld>
            <a:endParaRPr spc="-90" dirty="0"/>
          </a:p>
        </p:txBody>
      </p:sp>
      <p:sp>
        <p:nvSpPr>
          <p:cNvPr id="3" name="object 3"/>
          <p:cNvSpPr txBox="1"/>
          <p:nvPr/>
        </p:nvSpPr>
        <p:spPr>
          <a:xfrm>
            <a:off x="1698625" y="2028825"/>
            <a:ext cx="9076055" cy="3829685"/>
          </a:xfrm>
          <a:prstGeom prst="rect">
            <a:avLst/>
          </a:prstGeom>
        </p:spPr>
        <p:txBody>
          <a:bodyPr vert="horz" wrap="square" lIns="0" tIns="12700" rIns="0" bIns="0" rtlCol="0">
            <a:spAutoFit/>
          </a:bodyPr>
          <a:lstStyle/>
          <a:p>
            <a:pPr marL="286385" indent="-274320">
              <a:lnSpc>
                <a:spcPct val="100000"/>
              </a:lnSpc>
              <a:spcBef>
                <a:spcPts val="100"/>
              </a:spcBef>
              <a:buChar char="•"/>
              <a:tabLst>
                <a:tab pos="286385" algn="l"/>
                <a:tab pos="287020" algn="l"/>
              </a:tabLst>
            </a:pPr>
            <a:r>
              <a:rPr sz="2800" spc="-130" dirty="0">
                <a:solidFill>
                  <a:srgbClr val="585858"/>
                </a:solidFill>
                <a:latin typeface="Arial" panose="020B0604020202020204"/>
                <a:cs typeface="Arial" panose="020B0604020202020204"/>
              </a:rPr>
              <a:t>Toán </a:t>
            </a:r>
            <a:r>
              <a:rPr sz="2800" spc="-25" dirty="0">
                <a:solidFill>
                  <a:srgbClr val="585858"/>
                </a:solidFill>
                <a:latin typeface="Arial" panose="020B0604020202020204"/>
                <a:cs typeface="Arial" panose="020B0604020202020204"/>
              </a:rPr>
              <a:t>tử </a:t>
            </a:r>
            <a:r>
              <a:rPr sz="2800" spc="240" dirty="0">
                <a:solidFill>
                  <a:srgbClr val="585858"/>
                </a:solidFill>
                <a:latin typeface="Arial" panose="020B0604020202020204"/>
                <a:cs typeface="Arial" panose="020B0604020202020204"/>
              </a:rPr>
              <a:t>+ </a:t>
            </a:r>
            <a:r>
              <a:rPr sz="2800" spc="-10" dirty="0">
                <a:solidFill>
                  <a:srgbClr val="585858"/>
                </a:solidFill>
                <a:latin typeface="Arial" panose="020B0604020202020204"/>
                <a:cs typeface="Arial" panose="020B0604020202020204"/>
              </a:rPr>
              <a:t>có </a:t>
            </a:r>
            <a:r>
              <a:rPr sz="2800" spc="30" dirty="0">
                <a:solidFill>
                  <a:srgbClr val="585858"/>
                </a:solidFill>
                <a:latin typeface="Arial" panose="020B0604020202020204"/>
                <a:cs typeface="Arial" panose="020B0604020202020204"/>
              </a:rPr>
              <a:t>thể </a:t>
            </a:r>
            <a:r>
              <a:rPr sz="2800" spc="45" dirty="0">
                <a:solidFill>
                  <a:srgbClr val="585858"/>
                </a:solidFill>
                <a:latin typeface="Arial" panose="020B0604020202020204"/>
                <a:cs typeface="Arial" panose="020B0604020202020204"/>
              </a:rPr>
              <a:t>nối </a:t>
            </a:r>
            <a:r>
              <a:rPr sz="2800" spc="-100" dirty="0">
                <a:solidFill>
                  <a:srgbClr val="585858"/>
                </a:solidFill>
                <a:latin typeface="Arial" panose="020B0604020202020204"/>
                <a:cs typeface="Arial" panose="020B0604020202020204"/>
              </a:rPr>
              <a:t>các</a:t>
            </a:r>
            <a:r>
              <a:rPr sz="2800" spc="-170" dirty="0">
                <a:solidFill>
                  <a:srgbClr val="585858"/>
                </a:solidFill>
                <a:latin typeface="Arial" panose="020B0604020202020204"/>
                <a:cs typeface="Arial" panose="020B0604020202020204"/>
              </a:rPr>
              <a:t> </a:t>
            </a:r>
            <a:r>
              <a:rPr sz="2800" spc="-35" dirty="0">
                <a:solidFill>
                  <a:srgbClr val="585858"/>
                </a:solidFill>
                <a:latin typeface="Arial" panose="020B0604020202020204"/>
                <a:cs typeface="Arial" panose="020B0604020202020204"/>
              </a:rPr>
              <a:t>String:</a:t>
            </a:r>
            <a:endParaRPr sz="2800">
              <a:latin typeface="Arial" panose="020B0604020202020204"/>
              <a:cs typeface="Arial" panose="020B0604020202020204"/>
            </a:endParaRPr>
          </a:p>
          <a:p>
            <a:pPr marL="927100">
              <a:lnSpc>
                <a:spcPct val="100000"/>
              </a:lnSpc>
              <a:spcBef>
                <a:spcPts val="50"/>
              </a:spcBef>
            </a:pPr>
            <a:r>
              <a:rPr sz="2800" spc="200" dirty="0">
                <a:solidFill>
                  <a:srgbClr val="168991"/>
                </a:solidFill>
                <a:latin typeface="Arial" panose="020B0604020202020204"/>
                <a:cs typeface="Arial" panose="020B0604020202020204"/>
              </a:rPr>
              <a:t>String </a:t>
            </a:r>
            <a:r>
              <a:rPr sz="2800" spc="-15" dirty="0">
                <a:solidFill>
                  <a:srgbClr val="168991"/>
                </a:solidFill>
                <a:latin typeface="Arial" panose="020B0604020202020204"/>
                <a:cs typeface="Arial" panose="020B0604020202020204"/>
              </a:rPr>
              <a:t>a </a:t>
            </a:r>
            <a:r>
              <a:rPr sz="2800" spc="-65" dirty="0">
                <a:solidFill>
                  <a:srgbClr val="168991"/>
                </a:solidFill>
                <a:latin typeface="Arial" panose="020B0604020202020204"/>
                <a:cs typeface="Arial" panose="020B0604020202020204"/>
              </a:rPr>
              <a:t>= </a:t>
            </a:r>
            <a:r>
              <a:rPr sz="2800" spc="204" dirty="0">
                <a:solidFill>
                  <a:srgbClr val="168991"/>
                </a:solidFill>
                <a:latin typeface="Arial" panose="020B0604020202020204"/>
                <a:cs typeface="Arial" panose="020B0604020202020204"/>
              </a:rPr>
              <a:t>"This" </a:t>
            </a:r>
            <a:r>
              <a:rPr sz="2800" spc="-65" dirty="0">
                <a:solidFill>
                  <a:srgbClr val="168991"/>
                </a:solidFill>
                <a:latin typeface="Arial" panose="020B0604020202020204"/>
                <a:cs typeface="Arial" panose="020B0604020202020204"/>
              </a:rPr>
              <a:t>+ </a:t>
            </a:r>
            <a:r>
              <a:rPr sz="2800" spc="350" dirty="0">
                <a:solidFill>
                  <a:srgbClr val="168991"/>
                </a:solidFill>
                <a:latin typeface="Arial" panose="020B0604020202020204"/>
                <a:cs typeface="Arial" panose="020B0604020202020204"/>
              </a:rPr>
              <a:t>" </a:t>
            </a:r>
            <a:r>
              <a:rPr sz="2800" spc="335" dirty="0">
                <a:solidFill>
                  <a:srgbClr val="168991"/>
                </a:solidFill>
                <a:latin typeface="Arial" panose="020B0604020202020204"/>
                <a:cs typeface="Arial" panose="020B0604020202020204"/>
              </a:rPr>
              <a:t>is </a:t>
            </a:r>
            <a:r>
              <a:rPr sz="2800" spc="-15" dirty="0">
                <a:solidFill>
                  <a:srgbClr val="168991"/>
                </a:solidFill>
                <a:latin typeface="Arial" panose="020B0604020202020204"/>
                <a:cs typeface="Arial" panose="020B0604020202020204"/>
              </a:rPr>
              <a:t>a </a:t>
            </a:r>
            <a:r>
              <a:rPr sz="2800" spc="350" dirty="0">
                <a:solidFill>
                  <a:srgbClr val="168991"/>
                </a:solidFill>
                <a:latin typeface="Arial" panose="020B0604020202020204"/>
                <a:cs typeface="Arial" panose="020B0604020202020204"/>
              </a:rPr>
              <a:t>" </a:t>
            </a:r>
            <a:r>
              <a:rPr sz="2800" spc="-65" dirty="0">
                <a:solidFill>
                  <a:srgbClr val="168991"/>
                </a:solidFill>
                <a:latin typeface="Arial" panose="020B0604020202020204"/>
                <a:cs typeface="Arial" panose="020B0604020202020204"/>
              </a:rPr>
              <a:t>+</a:t>
            </a:r>
            <a:r>
              <a:rPr sz="2800" spc="250" dirty="0">
                <a:solidFill>
                  <a:srgbClr val="168991"/>
                </a:solidFill>
                <a:latin typeface="Arial" panose="020B0604020202020204"/>
                <a:cs typeface="Arial" panose="020B0604020202020204"/>
              </a:rPr>
              <a:t> </a:t>
            </a:r>
            <a:r>
              <a:rPr sz="2800" spc="265" dirty="0">
                <a:solidFill>
                  <a:srgbClr val="168991"/>
                </a:solidFill>
                <a:latin typeface="Arial" panose="020B0604020202020204"/>
                <a:cs typeface="Arial" panose="020B0604020202020204"/>
              </a:rPr>
              <a:t>"String";</a:t>
            </a:r>
            <a:endParaRPr sz="2800">
              <a:latin typeface="Arial" panose="020B0604020202020204"/>
              <a:cs typeface="Arial" panose="020B0604020202020204"/>
            </a:endParaRPr>
          </a:p>
          <a:p>
            <a:pPr marL="927100">
              <a:lnSpc>
                <a:spcPct val="100000"/>
              </a:lnSpc>
              <a:spcBef>
                <a:spcPts val="215"/>
              </a:spcBef>
            </a:pPr>
            <a:r>
              <a:rPr sz="2800" spc="315" dirty="0">
                <a:solidFill>
                  <a:srgbClr val="168991"/>
                </a:solidFill>
                <a:latin typeface="Arial" panose="020B0604020202020204"/>
                <a:cs typeface="Arial" panose="020B0604020202020204"/>
              </a:rPr>
              <a:t>//a </a:t>
            </a:r>
            <a:r>
              <a:rPr sz="2800" spc="-65" dirty="0">
                <a:solidFill>
                  <a:srgbClr val="168991"/>
                </a:solidFill>
                <a:latin typeface="Arial" panose="020B0604020202020204"/>
                <a:cs typeface="Arial" panose="020B0604020202020204"/>
              </a:rPr>
              <a:t>= </a:t>
            </a:r>
            <a:r>
              <a:rPr sz="2800" spc="185" dirty="0">
                <a:solidFill>
                  <a:srgbClr val="168991"/>
                </a:solidFill>
                <a:latin typeface="Arial" panose="020B0604020202020204"/>
                <a:cs typeface="Arial" panose="020B0604020202020204"/>
              </a:rPr>
              <a:t>“This </a:t>
            </a:r>
            <a:r>
              <a:rPr sz="2800" spc="335" dirty="0">
                <a:solidFill>
                  <a:srgbClr val="168991"/>
                </a:solidFill>
                <a:latin typeface="Arial" panose="020B0604020202020204"/>
                <a:cs typeface="Arial" panose="020B0604020202020204"/>
              </a:rPr>
              <a:t>is </a:t>
            </a:r>
            <a:r>
              <a:rPr sz="2800" spc="-15" dirty="0">
                <a:solidFill>
                  <a:srgbClr val="168991"/>
                </a:solidFill>
                <a:latin typeface="Arial" panose="020B0604020202020204"/>
                <a:cs typeface="Arial" panose="020B0604020202020204"/>
              </a:rPr>
              <a:t>a</a:t>
            </a:r>
            <a:r>
              <a:rPr sz="2800" spc="20" dirty="0">
                <a:solidFill>
                  <a:srgbClr val="168991"/>
                </a:solidFill>
                <a:latin typeface="Arial" panose="020B0604020202020204"/>
                <a:cs typeface="Arial" panose="020B0604020202020204"/>
              </a:rPr>
              <a:t> </a:t>
            </a:r>
            <a:r>
              <a:rPr sz="2800" spc="225" dirty="0">
                <a:solidFill>
                  <a:srgbClr val="168991"/>
                </a:solidFill>
                <a:latin typeface="Arial" panose="020B0604020202020204"/>
                <a:cs typeface="Arial" panose="020B0604020202020204"/>
              </a:rPr>
              <a:t>String”</a:t>
            </a:r>
            <a:endParaRPr sz="2800">
              <a:latin typeface="Arial" panose="020B0604020202020204"/>
              <a:cs typeface="Arial" panose="020B0604020202020204"/>
            </a:endParaRPr>
          </a:p>
          <a:p>
            <a:pPr>
              <a:lnSpc>
                <a:spcPct val="100000"/>
              </a:lnSpc>
              <a:spcBef>
                <a:spcPts val="10"/>
              </a:spcBef>
            </a:pPr>
            <a:endParaRPr sz="2800">
              <a:latin typeface="Arial" panose="020B0604020202020204"/>
              <a:cs typeface="Arial" panose="020B0604020202020204"/>
            </a:endParaRPr>
          </a:p>
          <a:p>
            <a:pPr marL="286385" marR="345440" indent="-274320">
              <a:lnSpc>
                <a:spcPct val="90000"/>
              </a:lnSpc>
              <a:spcBef>
                <a:spcPts val="5"/>
              </a:spcBef>
              <a:buChar char="•"/>
              <a:tabLst>
                <a:tab pos="286385" algn="l"/>
                <a:tab pos="287020" algn="l"/>
              </a:tabLst>
            </a:pPr>
            <a:r>
              <a:rPr sz="2800" spc="-155" dirty="0">
                <a:solidFill>
                  <a:srgbClr val="585858"/>
                </a:solidFill>
                <a:latin typeface="Arial" panose="020B0604020202020204"/>
                <a:cs typeface="Arial" panose="020B0604020202020204"/>
              </a:rPr>
              <a:t>Các </a:t>
            </a:r>
            <a:r>
              <a:rPr sz="2800" spc="-10" dirty="0">
                <a:solidFill>
                  <a:srgbClr val="585858"/>
                </a:solidFill>
                <a:latin typeface="Arial" panose="020B0604020202020204"/>
                <a:cs typeface="Arial" panose="020B0604020202020204"/>
              </a:rPr>
              <a:t>kiểu </a:t>
            </a:r>
            <a:r>
              <a:rPr sz="2800" spc="-60" dirty="0">
                <a:solidFill>
                  <a:srgbClr val="585858"/>
                </a:solidFill>
                <a:latin typeface="Arial" panose="020B0604020202020204"/>
                <a:cs typeface="Arial" panose="020B0604020202020204"/>
              </a:rPr>
              <a:t>dữ </a:t>
            </a:r>
            <a:r>
              <a:rPr sz="2800" spc="5" dirty="0">
                <a:solidFill>
                  <a:srgbClr val="585858"/>
                </a:solidFill>
                <a:latin typeface="Arial" panose="020B0604020202020204"/>
                <a:cs typeface="Arial" panose="020B0604020202020204"/>
              </a:rPr>
              <a:t>liệu </a:t>
            </a:r>
            <a:r>
              <a:rPr sz="2800" spc="-120" dirty="0">
                <a:solidFill>
                  <a:srgbClr val="585858"/>
                </a:solidFill>
                <a:latin typeface="Arial" panose="020B0604020202020204"/>
                <a:cs typeface="Arial" panose="020B0604020202020204"/>
              </a:rPr>
              <a:t>cơ </a:t>
            </a:r>
            <a:r>
              <a:rPr sz="2800" spc="-5" dirty="0">
                <a:solidFill>
                  <a:srgbClr val="585858"/>
                </a:solidFill>
                <a:latin typeface="Arial" panose="020B0604020202020204"/>
                <a:cs typeface="Arial" panose="020B0604020202020204"/>
              </a:rPr>
              <a:t>bản </a:t>
            </a:r>
            <a:r>
              <a:rPr sz="2800" spc="-195" dirty="0">
                <a:solidFill>
                  <a:srgbClr val="585858"/>
                </a:solidFill>
                <a:latin typeface="Arial" panose="020B0604020202020204"/>
                <a:cs typeface="Arial" panose="020B0604020202020204"/>
              </a:rPr>
              <a:t>sử </a:t>
            </a:r>
            <a:r>
              <a:rPr sz="2800" spc="50" dirty="0">
                <a:solidFill>
                  <a:srgbClr val="585858"/>
                </a:solidFill>
                <a:latin typeface="Arial" panose="020B0604020202020204"/>
                <a:cs typeface="Arial" panose="020B0604020202020204"/>
              </a:rPr>
              <a:t>dụng </a:t>
            </a:r>
            <a:r>
              <a:rPr sz="2800" spc="65" dirty="0">
                <a:solidFill>
                  <a:srgbClr val="585858"/>
                </a:solidFill>
                <a:latin typeface="Arial" panose="020B0604020202020204"/>
                <a:cs typeface="Arial" panose="020B0604020202020204"/>
              </a:rPr>
              <a:t>trong </a:t>
            </a:r>
            <a:r>
              <a:rPr sz="2800" spc="-25" dirty="0">
                <a:solidFill>
                  <a:srgbClr val="585858"/>
                </a:solidFill>
                <a:latin typeface="Arial" panose="020B0604020202020204"/>
                <a:cs typeface="Arial" panose="020B0604020202020204"/>
              </a:rPr>
              <a:t>lời </a:t>
            </a:r>
            <a:r>
              <a:rPr sz="2800" spc="65" dirty="0">
                <a:solidFill>
                  <a:srgbClr val="585858"/>
                </a:solidFill>
                <a:latin typeface="Arial" panose="020B0604020202020204"/>
                <a:cs typeface="Arial" panose="020B0604020202020204"/>
              </a:rPr>
              <a:t>gọi  </a:t>
            </a:r>
            <a:r>
              <a:rPr sz="2800" spc="25" dirty="0">
                <a:solidFill>
                  <a:srgbClr val="585858"/>
                </a:solidFill>
                <a:latin typeface="Arial" panose="020B0604020202020204"/>
                <a:cs typeface="Arial" panose="020B0604020202020204"/>
              </a:rPr>
              <a:t>println() </a:t>
            </a:r>
            <a:r>
              <a:rPr sz="2800" spc="-90" dirty="0">
                <a:solidFill>
                  <a:srgbClr val="585858"/>
                </a:solidFill>
                <a:latin typeface="Arial" panose="020B0604020202020204"/>
                <a:cs typeface="Arial" panose="020B0604020202020204"/>
              </a:rPr>
              <a:t>được </a:t>
            </a:r>
            <a:r>
              <a:rPr sz="2800" spc="-25" dirty="0">
                <a:solidFill>
                  <a:srgbClr val="585858"/>
                </a:solidFill>
                <a:latin typeface="Arial" panose="020B0604020202020204"/>
                <a:cs typeface="Arial" panose="020B0604020202020204"/>
              </a:rPr>
              <a:t>chuyển </a:t>
            </a:r>
            <a:r>
              <a:rPr sz="2800" spc="65" dirty="0">
                <a:solidFill>
                  <a:srgbClr val="585858"/>
                </a:solidFill>
                <a:latin typeface="Arial" panose="020B0604020202020204"/>
                <a:cs typeface="Arial" panose="020B0604020202020204"/>
              </a:rPr>
              <a:t>đổi </a:t>
            </a:r>
            <a:r>
              <a:rPr sz="2800" spc="-25" dirty="0">
                <a:solidFill>
                  <a:srgbClr val="585858"/>
                </a:solidFill>
                <a:latin typeface="Arial" panose="020B0604020202020204"/>
                <a:cs typeface="Arial" panose="020B0604020202020204"/>
              </a:rPr>
              <a:t>tự </a:t>
            </a:r>
            <a:r>
              <a:rPr sz="2800" spc="60" dirty="0">
                <a:solidFill>
                  <a:srgbClr val="585858"/>
                </a:solidFill>
                <a:latin typeface="Arial" panose="020B0604020202020204"/>
                <a:cs typeface="Arial" panose="020B0604020202020204"/>
              </a:rPr>
              <a:t>động </a:t>
            </a:r>
            <a:r>
              <a:rPr sz="2800" spc="-55" dirty="0">
                <a:solidFill>
                  <a:srgbClr val="585858"/>
                </a:solidFill>
                <a:latin typeface="Arial" panose="020B0604020202020204"/>
                <a:cs typeface="Arial" panose="020B0604020202020204"/>
              </a:rPr>
              <a:t>sang </a:t>
            </a:r>
            <a:r>
              <a:rPr sz="2800" spc="-10" dirty="0">
                <a:solidFill>
                  <a:srgbClr val="585858"/>
                </a:solidFill>
                <a:latin typeface="Arial" panose="020B0604020202020204"/>
                <a:cs typeface="Arial" panose="020B0604020202020204"/>
              </a:rPr>
              <a:t>kiểu  </a:t>
            </a:r>
            <a:r>
              <a:rPr sz="2800" spc="-15" dirty="0">
                <a:solidFill>
                  <a:srgbClr val="585858"/>
                </a:solidFill>
                <a:latin typeface="Arial" panose="020B0604020202020204"/>
                <a:cs typeface="Arial" panose="020B0604020202020204"/>
              </a:rPr>
              <a:t>String</a:t>
            </a:r>
            <a:endParaRPr sz="2800" spc="-15" dirty="0">
              <a:solidFill>
                <a:srgbClr val="585858"/>
              </a:solidFill>
              <a:latin typeface="Arial" panose="020B0604020202020204"/>
              <a:cs typeface="Arial" panose="020B0604020202020204"/>
            </a:endParaRPr>
          </a:p>
          <a:p>
            <a:pPr marL="12065" marR="345440" indent="0">
              <a:lnSpc>
                <a:spcPct val="90000"/>
              </a:lnSpc>
              <a:spcBef>
                <a:spcPts val="5"/>
              </a:spcBef>
              <a:buNone/>
              <a:tabLst>
                <a:tab pos="286385" algn="l"/>
                <a:tab pos="287020" algn="l"/>
              </a:tabLst>
            </a:pPr>
            <a:endParaRPr sz="2800">
              <a:latin typeface="Arial" panose="020B0604020202020204"/>
              <a:cs typeface="Arial" panose="020B0604020202020204"/>
            </a:endParaRPr>
          </a:p>
          <a:p>
            <a:pPr marL="927100">
              <a:lnSpc>
                <a:spcPct val="100000"/>
              </a:lnSpc>
              <a:spcBef>
                <a:spcPts val="45"/>
              </a:spcBef>
            </a:pPr>
            <a:r>
              <a:rPr sz="2800" spc="160" dirty="0">
                <a:solidFill>
                  <a:srgbClr val="168991"/>
                </a:solidFill>
                <a:latin typeface="Arial" panose="020B0604020202020204"/>
                <a:cs typeface="Arial" panose="020B0604020202020204"/>
              </a:rPr>
              <a:t>System.out.println("answer </a:t>
            </a:r>
            <a:r>
              <a:rPr sz="2800" spc="-65" dirty="0">
                <a:solidFill>
                  <a:srgbClr val="168991"/>
                </a:solidFill>
                <a:latin typeface="Arial" panose="020B0604020202020204"/>
                <a:cs typeface="Arial" panose="020B0604020202020204"/>
              </a:rPr>
              <a:t>= </a:t>
            </a:r>
            <a:r>
              <a:rPr sz="2800" spc="350" dirty="0">
                <a:solidFill>
                  <a:srgbClr val="168991"/>
                </a:solidFill>
                <a:latin typeface="Arial" panose="020B0604020202020204"/>
                <a:cs typeface="Arial" panose="020B0604020202020204"/>
              </a:rPr>
              <a:t>" </a:t>
            </a:r>
            <a:r>
              <a:rPr sz="2800" spc="-65" dirty="0">
                <a:solidFill>
                  <a:srgbClr val="168991"/>
                </a:solidFill>
                <a:latin typeface="Arial" panose="020B0604020202020204"/>
                <a:cs typeface="Arial" panose="020B0604020202020204"/>
              </a:rPr>
              <a:t>+ </a:t>
            </a:r>
            <a:r>
              <a:rPr sz="2800" spc="-15" dirty="0">
                <a:solidFill>
                  <a:srgbClr val="168991"/>
                </a:solidFill>
                <a:latin typeface="Arial" panose="020B0604020202020204"/>
                <a:cs typeface="Arial" panose="020B0604020202020204"/>
              </a:rPr>
              <a:t>1 </a:t>
            </a:r>
            <a:r>
              <a:rPr sz="2800" spc="-65" dirty="0">
                <a:solidFill>
                  <a:srgbClr val="168991"/>
                </a:solidFill>
                <a:latin typeface="Arial" panose="020B0604020202020204"/>
                <a:cs typeface="Arial" panose="020B0604020202020204"/>
              </a:rPr>
              <a:t>+ </a:t>
            </a:r>
            <a:r>
              <a:rPr sz="2800" spc="-15" dirty="0">
                <a:solidFill>
                  <a:srgbClr val="168991"/>
                </a:solidFill>
                <a:latin typeface="Arial" panose="020B0604020202020204"/>
                <a:cs typeface="Arial" panose="020B0604020202020204"/>
              </a:rPr>
              <a:t>2 </a:t>
            </a:r>
            <a:r>
              <a:rPr sz="2800" spc="-65" dirty="0">
                <a:solidFill>
                  <a:srgbClr val="168991"/>
                </a:solidFill>
                <a:latin typeface="Arial" panose="020B0604020202020204"/>
                <a:cs typeface="Arial" panose="020B0604020202020204"/>
              </a:rPr>
              <a:t>+</a:t>
            </a:r>
            <a:r>
              <a:rPr sz="2800" spc="145" dirty="0">
                <a:solidFill>
                  <a:srgbClr val="168991"/>
                </a:solidFill>
                <a:latin typeface="Arial" panose="020B0604020202020204"/>
                <a:cs typeface="Arial" panose="020B0604020202020204"/>
              </a:rPr>
              <a:t> </a:t>
            </a:r>
            <a:r>
              <a:rPr sz="2800" spc="285" dirty="0">
                <a:solidFill>
                  <a:srgbClr val="168991"/>
                </a:solidFill>
                <a:latin typeface="Arial" panose="020B0604020202020204"/>
                <a:cs typeface="Arial" panose="020B0604020202020204"/>
              </a:rPr>
              <a:t>3);</a:t>
            </a:r>
            <a:endParaRPr sz="2800">
              <a:latin typeface="Arial" panose="020B0604020202020204"/>
              <a:cs typeface="Arial" panose="020B0604020202020204"/>
            </a:endParaRPr>
          </a:p>
          <a:p>
            <a:pPr marL="927100">
              <a:lnSpc>
                <a:spcPct val="100000"/>
              </a:lnSpc>
              <a:spcBef>
                <a:spcPts val="215"/>
              </a:spcBef>
            </a:pPr>
            <a:r>
              <a:rPr sz="2800" spc="160" dirty="0">
                <a:solidFill>
                  <a:srgbClr val="168991"/>
                </a:solidFill>
                <a:latin typeface="Arial" panose="020B0604020202020204"/>
                <a:cs typeface="Arial" panose="020B0604020202020204"/>
              </a:rPr>
              <a:t>System.out.println("answer </a:t>
            </a:r>
            <a:r>
              <a:rPr sz="2800" spc="-65" dirty="0">
                <a:solidFill>
                  <a:srgbClr val="168991"/>
                </a:solidFill>
                <a:latin typeface="Arial" panose="020B0604020202020204"/>
                <a:cs typeface="Arial" panose="020B0604020202020204"/>
              </a:rPr>
              <a:t>= </a:t>
            </a:r>
            <a:r>
              <a:rPr sz="2800" spc="350" dirty="0">
                <a:solidFill>
                  <a:srgbClr val="168991"/>
                </a:solidFill>
                <a:latin typeface="Arial" panose="020B0604020202020204"/>
                <a:cs typeface="Arial" panose="020B0604020202020204"/>
              </a:rPr>
              <a:t>" </a:t>
            </a:r>
            <a:r>
              <a:rPr sz="2800" spc="-65" dirty="0">
                <a:solidFill>
                  <a:srgbClr val="168991"/>
                </a:solidFill>
                <a:latin typeface="Arial" panose="020B0604020202020204"/>
                <a:cs typeface="Arial" panose="020B0604020202020204"/>
              </a:rPr>
              <a:t>+ </a:t>
            </a:r>
            <a:r>
              <a:rPr sz="2800" spc="185" dirty="0">
                <a:solidFill>
                  <a:srgbClr val="168991"/>
                </a:solidFill>
                <a:latin typeface="Arial" panose="020B0604020202020204"/>
                <a:cs typeface="Arial" panose="020B0604020202020204"/>
              </a:rPr>
              <a:t>(1 </a:t>
            </a:r>
            <a:r>
              <a:rPr sz="2800" spc="-65" dirty="0">
                <a:solidFill>
                  <a:srgbClr val="168991"/>
                </a:solidFill>
                <a:latin typeface="Arial" panose="020B0604020202020204"/>
                <a:cs typeface="Arial" panose="020B0604020202020204"/>
              </a:rPr>
              <a:t>+ </a:t>
            </a:r>
            <a:r>
              <a:rPr sz="2800" spc="-15" dirty="0">
                <a:solidFill>
                  <a:srgbClr val="168991"/>
                </a:solidFill>
                <a:latin typeface="Arial" panose="020B0604020202020204"/>
                <a:cs typeface="Arial" panose="020B0604020202020204"/>
              </a:rPr>
              <a:t>2 </a:t>
            </a:r>
            <a:r>
              <a:rPr sz="2800" spc="-65" dirty="0">
                <a:solidFill>
                  <a:srgbClr val="168991"/>
                </a:solidFill>
                <a:latin typeface="Arial" panose="020B0604020202020204"/>
                <a:cs typeface="Arial" panose="020B0604020202020204"/>
              </a:rPr>
              <a:t>+</a:t>
            </a:r>
            <a:r>
              <a:rPr sz="2800" spc="185" dirty="0">
                <a:solidFill>
                  <a:srgbClr val="168991"/>
                </a:solidFill>
                <a:latin typeface="Arial" panose="020B0604020202020204"/>
                <a:cs typeface="Arial" panose="020B0604020202020204"/>
              </a:rPr>
              <a:t> </a:t>
            </a:r>
            <a:r>
              <a:rPr sz="2800" spc="310" dirty="0">
                <a:solidFill>
                  <a:srgbClr val="168991"/>
                </a:solidFill>
                <a:latin typeface="Arial" panose="020B0604020202020204"/>
                <a:cs typeface="Arial" panose="020B0604020202020204"/>
              </a:rPr>
              <a:t>3));</a:t>
            </a:r>
            <a:endParaRPr sz="2800">
              <a:latin typeface="Arial" panose="020B0604020202020204"/>
              <a:cs typeface="Arial" panose="020B060402020202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9390"/>
            <a:ext cx="10972800" cy="1003300"/>
          </a:xfrm>
        </p:spPr>
        <p:txBody>
          <a:bodyPr/>
          <a:lstStyle/>
          <a:p>
            <a:pPr algn="l"/>
            <a:r>
              <a:rPr lang="en-US" sz="3600" dirty="0"/>
              <a:t>	Gói</a:t>
            </a:r>
            <a:r>
              <a:rPr lang="en-US" sz="3600" dirty="0" smtClean="0"/>
              <a:t> </a:t>
            </a:r>
            <a:r>
              <a:rPr lang="en-US" sz="3600" dirty="0" err="1"/>
              <a:t>trong</a:t>
            </a:r>
            <a:r>
              <a:rPr lang="en-US" sz="3600" dirty="0"/>
              <a:t> Java</a:t>
            </a:r>
            <a:endParaRPr lang="en-US" sz="3600" dirty="0"/>
          </a:p>
        </p:txBody>
      </p:sp>
      <p:sp>
        <p:nvSpPr>
          <p:cNvPr id="3" name="Content Placeholder 2"/>
          <p:cNvSpPr>
            <a:spLocks noGrp="1"/>
          </p:cNvSpPr>
          <p:nvPr>
            <p:ph idx="1"/>
          </p:nvPr>
        </p:nvSpPr>
        <p:spPr>
          <a:xfrm>
            <a:off x="609600" y="1202690"/>
            <a:ext cx="10972800" cy="5043170"/>
          </a:xfrm>
        </p:spPr>
        <p:txBody>
          <a:bodyPr/>
          <a:lstStyle/>
          <a:p>
            <a:r>
              <a:rPr lang="en-US" dirty="0"/>
              <a:t>Tên gói phải được viết trên cùng của file mã nguồn.</a:t>
            </a:r>
            <a:endParaRPr lang="en-US" dirty="0"/>
          </a:p>
          <a:p>
            <a:r>
              <a:rPr lang="en-US" dirty="0"/>
              <a:t>Một gói có thể được đặt trong một gói khác, phân cách bằng dấu chấm. Tên gói được viết toàn bộ bằng chữ thường.   </a:t>
            </a:r>
            <a:endParaRPr lang="en-US" dirty="0"/>
          </a:p>
          <a:p>
            <a:pPr marL="0" indent="0">
              <a:buNone/>
            </a:pPr>
            <a:r>
              <a:rPr lang="en-US" dirty="0">
                <a:sym typeface="+mn-ea"/>
              </a:rPr>
              <a:t>	Ví dụ package teo.dhdtmt15.kdientu;</a:t>
            </a:r>
            <a:endParaRPr lang="en-US" dirty="0"/>
          </a:p>
          <a:p>
            <a:r>
              <a:rPr lang="en-US" dirty="0">
                <a:sym typeface="+mn-ea"/>
              </a:rPr>
              <a:t>Đối với các công ty có tên miền Internet: Sử dụng tên miền đảo để đặt tên gói</a:t>
            </a:r>
            <a:endParaRPr lang="en-US" dirty="0">
              <a:sym typeface="+mn-ea"/>
            </a:endParaRPr>
          </a:p>
          <a:p>
            <a:pPr marL="0" indent="0">
              <a:buNone/>
            </a:pPr>
            <a:r>
              <a:rPr lang="en-US" dirty="0"/>
              <a:t>	Ví dụ </a:t>
            </a:r>
            <a:r>
              <a:rPr lang="en-US" dirty="0">
                <a:sym typeface="+mn-ea"/>
              </a:rPr>
              <a:t>Một lập trình viên tại công ty abc.com sẽ đặt  tên gói là com.abc.mypackage</a:t>
            </a:r>
            <a:endParaRPr lang="en-US" dirty="0"/>
          </a:p>
          <a:p>
            <a:pPr marL="0" indent="0">
              <a:buNone/>
            </a:pPr>
            <a:endParaRPr lang="en-US" dirty="0">
              <a:sym typeface="+mn-ea"/>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93875" y="488950"/>
            <a:ext cx="6264275" cy="690245"/>
          </a:xfrm>
          <a:prstGeom prst="rect">
            <a:avLst/>
          </a:prstGeom>
        </p:spPr>
        <p:txBody>
          <a:bodyPr vert="horz" wrap="square" lIns="0" tIns="13335" rIns="0" bIns="0" rtlCol="0">
            <a:spAutoFit/>
          </a:bodyPr>
          <a:lstStyle/>
          <a:p>
            <a:pPr marL="12700" algn="l">
              <a:lnSpc>
                <a:spcPct val="100000"/>
              </a:lnSpc>
              <a:spcBef>
                <a:spcPts val="105"/>
              </a:spcBef>
            </a:pPr>
            <a:r>
              <a:rPr spc="260" dirty="0"/>
              <a:t>C</a:t>
            </a:r>
            <a:r>
              <a:rPr sz="3600" spc="260" dirty="0"/>
              <a:t>ác</a:t>
            </a:r>
            <a:r>
              <a:rPr sz="3600" spc="-330" dirty="0"/>
              <a:t> </a:t>
            </a:r>
            <a:r>
              <a:rPr sz="3600" spc="180" dirty="0"/>
              <a:t>phương</a:t>
            </a:r>
            <a:r>
              <a:rPr sz="3600" spc="-360" dirty="0"/>
              <a:t> </a:t>
            </a:r>
            <a:r>
              <a:rPr sz="3600" spc="60" dirty="0"/>
              <a:t>thức</a:t>
            </a:r>
            <a:r>
              <a:rPr sz="3600" spc="-340" dirty="0"/>
              <a:t> </a:t>
            </a:r>
            <a:r>
              <a:rPr sz="3600" spc="254" dirty="0"/>
              <a:t>của</a:t>
            </a:r>
            <a:r>
              <a:rPr sz="3600" spc="-325" dirty="0"/>
              <a:t> </a:t>
            </a:r>
            <a:r>
              <a:rPr lang="en-US" sz="3600" spc="-409" dirty="0">
                <a:sym typeface="+mn-ea"/>
              </a:rPr>
              <a:t>chuỗi</a:t>
            </a:r>
            <a:endParaRPr sz="3600" spc="130" dirty="0"/>
          </a:p>
        </p:txBody>
      </p:sp>
      <p:sp>
        <p:nvSpPr>
          <p:cNvPr id="4" name="object 4"/>
          <p:cNvSpPr txBox="1">
            <a:spLocks noGrp="1"/>
          </p:cNvSpPr>
          <p:nvPr>
            <p:ph type="sldNum" sz="quarter" idx="7"/>
          </p:nvPr>
        </p:nvSpPr>
        <p:spPr>
          <a:xfrm>
            <a:off x="8737600" y="6245225"/>
            <a:ext cx="2844800" cy="221615"/>
          </a:xfrm>
          <a:prstGeom prst="rect">
            <a:avLst/>
          </a:prstGeom>
        </p:spPr>
        <p:txBody>
          <a:bodyPr vert="horz" wrap="square" lIns="0" tIns="6350" rIns="0" bIns="0" rtlCol="0">
            <a:spAutoFit/>
          </a:bodyPr>
          <a:lstStyle/>
          <a:p>
            <a:pPr marL="38100">
              <a:lnSpc>
                <a:spcPct val="100000"/>
              </a:lnSpc>
              <a:spcBef>
                <a:spcPts val="50"/>
              </a:spcBef>
            </a:pPr>
            <a:fld id="{81D60167-4931-47E6-BA6A-407CBD079E47}" type="slidenum">
              <a:rPr spc="-90" dirty="0"/>
            </a:fld>
            <a:endParaRPr spc="-90" dirty="0"/>
          </a:p>
        </p:txBody>
      </p:sp>
      <p:graphicFrame>
        <p:nvGraphicFramePr>
          <p:cNvPr id="3" name="object 3"/>
          <p:cNvGraphicFramePr>
            <a:graphicFrameLocks noGrp="1"/>
          </p:cNvGraphicFramePr>
          <p:nvPr/>
        </p:nvGraphicFramePr>
        <p:xfrm>
          <a:off x="1654175" y="1522095"/>
          <a:ext cx="9734550" cy="4798695"/>
        </p:xfrm>
        <a:graphic>
          <a:graphicData uri="http://schemas.openxmlformats.org/drawingml/2006/table">
            <a:tbl>
              <a:tblPr firstRow="1" bandRow="1">
                <a:tableStyleId>{2D5ABB26-0587-4C30-8999-92F81FD0307C}</a:tableStyleId>
              </a:tblPr>
              <a:tblGrid>
                <a:gridCol w="1087755"/>
                <a:gridCol w="5264785"/>
                <a:gridCol w="688975"/>
                <a:gridCol w="1145540"/>
                <a:gridCol w="1547495"/>
              </a:tblGrid>
              <a:tr h="824865">
                <a:tc gridSpan="2">
                  <a:txBody>
                    <a:bodyPr/>
                    <a:lstStyle/>
                    <a:p>
                      <a:pPr marL="31750">
                        <a:lnSpc>
                          <a:spcPts val="1700"/>
                        </a:lnSpc>
                      </a:pPr>
                      <a:endParaRPr sz="2400" spc="200" dirty="0">
                        <a:solidFill>
                          <a:srgbClr val="168991"/>
                        </a:solidFill>
                        <a:latin typeface="Arial" panose="020B0604020202020204"/>
                        <a:cs typeface="Arial" panose="020B0604020202020204"/>
                      </a:endParaRPr>
                    </a:p>
                    <a:p>
                      <a:pPr marL="31750">
                        <a:lnSpc>
                          <a:spcPts val="1700"/>
                        </a:lnSpc>
                      </a:pPr>
                      <a:r>
                        <a:rPr sz="2400" spc="200" dirty="0">
                          <a:solidFill>
                            <a:srgbClr val="168991"/>
                          </a:solidFill>
                          <a:latin typeface="Arial" panose="020B0604020202020204"/>
                          <a:cs typeface="Arial" panose="020B0604020202020204"/>
                        </a:rPr>
                        <a:t>String </a:t>
                      </a:r>
                      <a:r>
                        <a:rPr sz="2400" spc="-140" dirty="0">
                          <a:solidFill>
                            <a:srgbClr val="168991"/>
                          </a:solidFill>
                          <a:latin typeface="Arial" panose="020B0604020202020204"/>
                          <a:cs typeface="Arial" panose="020B0604020202020204"/>
                        </a:rPr>
                        <a:t>name </a:t>
                      </a:r>
                      <a:r>
                        <a:rPr sz="2400" spc="-65" dirty="0">
                          <a:solidFill>
                            <a:srgbClr val="168991"/>
                          </a:solidFill>
                          <a:latin typeface="Arial" panose="020B0604020202020204"/>
                          <a:cs typeface="Arial" panose="020B0604020202020204"/>
                        </a:rPr>
                        <a:t>= </a:t>
                      </a:r>
                      <a:r>
                        <a:rPr sz="2400" spc="100" dirty="0">
                          <a:solidFill>
                            <a:srgbClr val="168991"/>
                          </a:solidFill>
                          <a:latin typeface="Arial" panose="020B0604020202020204"/>
                          <a:cs typeface="Arial" panose="020B0604020202020204"/>
                        </a:rPr>
                        <a:t>"Joe</a:t>
                      </a:r>
                      <a:r>
                        <a:rPr sz="2400" spc="20" dirty="0">
                          <a:solidFill>
                            <a:srgbClr val="168991"/>
                          </a:solidFill>
                          <a:latin typeface="Arial" panose="020B0604020202020204"/>
                          <a:cs typeface="Arial" panose="020B0604020202020204"/>
                        </a:rPr>
                        <a:t> </a:t>
                      </a:r>
                      <a:r>
                        <a:rPr sz="2400" spc="165" dirty="0">
                          <a:solidFill>
                            <a:srgbClr val="168991"/>
                          </a:solidFill>
                          <a:latin typeface="Arial" panose="020B0604020202020204"/>
                          <a:cs typeface="Arial" panose="020B0604020202020204"/>
                        </a:rPr>
                        <a:t>Smith";</a:t>
                      </a:r>
                      <a:endParaRPr sz="2400">
                        <a:latin typeface="Arial" panose="020B0604020202020204"/>
                        <a:cs typeface="Arial" panose="020B0604020202020204"/>
                      </a:endParaRPr>
                    </a:p>
                    <a:p>
                      <a:pPr marL="31750">
                        <a:lnSpc>
                          <a:spcPct val="100000"/>
                        </a:lnSpc>
                        <a:spcBef>
                          <a:spcPts val="215"/>
                        </a:spcBef>
                      </a:pPr>
                      <a:r>
                        <a:rPr sz="2400" spc="70" dirty="0">
                          <a:solidFill>
                            <a:srgbClr val="168991"/>
                          </a:solidFill>
                          <a:latin typeface="Arial" panose="020B0604020202020204"/>
                          <a:cs typeface="Arial" panose="020B0604020202020204"/>
                        </a:rPr>
                        <a:t>name.</a:t>
                      </a:r>
                      <a:r>
                        <a:rPr sz="2400" spc="70" dirty="0">
                          <a:solidFill>
                            <a:srgbClr val="EE791F"/>
                          </a:solidFill>
                          <a:latin typeface="Arial" panose="020B0604020202020204"/>
                          <a:cs typeface="Arial" panose="020B0604020202020204"/>
                        </a:rPr>
                        <a:t>toLowerCase()</a:t>
                      </a:r>
                      <a:r>
                        <a:rPr sz="2400" spc="70" dirty="0">
                          <a:solidFill>
                            <a:srgbClr val="168991"/>
                          </a:solidFill>
                          <a:latin typeface="Arial" panose="020B0604020202020204"/>
                          <a:cs typeface="Arial" panose="020B0604020202020204"/>
                        </a:rPr>
                        <a:t>;</a:t>
                      </a:r>
                      <a:endParaRPr sz="2400">
                        <a:latin typeface="Arial" panose="020B0604020202020204"/>
                        <a:cs typeface="Arial" panose="020B0604020202020204"/>
                      </a:endParaRPr>
                    </a:p>
                  </a:txBody>
                  <a:tcPr marL="0" marR="0" marT="0" marB="0">
                    <a:solidFill>
                      <a:srgbClr val="F1F1F1"/>
                    </a:solidFill>
                  </a:tcPr>
                </a:tc>
                <a:tc hMerge="1">
                  <a:tcPr marL="0" marR="0" marT="0" marB="0"/>
                </a:tc>
                <a:tc>
                  <a:txBody>
                    <a:bodyPr/>
                    <a:lstStyle/>
                    <a:p>
                      <a:pPr>
                        <a:lnSpc>
                          <a:spcPct val="100000"/>
                        </a:lnSpc>
                        <a:spcBef>
                          <a:spcPts val="15"/>
                        </a:spcBef>
                      </a:pPr>
                      <a:endParaRPr sz="2400">
                        <a:latin typeface="Times New Roman" panose="02020603050405020304"/>
                        <a:cs typeface="Times New Roman" panose="02020603050405020304"/>
                      </a:endParaRPr>
                    </a:p>
                    <a:p>
                      <a:pPr algn="ctr">
                        <a:lnSpc>
                          <a:spcPct val="100000"/>
                        </a:lnSpc>
                      </a:pPr>
                      <a:r>
                        <a:rPr sz="2400" spc="484" dirty="0">
                          <a:solidFill>
                            <a:srgbClr val="168991"/>
                          </a:solidFill>
                          <a:latin typeface="Arial" panose="020B0604020202020204"/>
                          <a:cs typeface="Arial" panose="020B0604020202020204"/>
                        </a:rPr>
                        <a:t>//</a:t>
                      </a:r>
                      <a:endParaRPr sz="2400">
                        <a:latin typeface="Arial" panose="020B0604020202020204"/>
                        <a:cs typeface="Arial" panose="020B0604020202020204"/>
                      </a:endParaRPr>
                    </a:p>
                  </a:txBody>
                  <a:tcPr marL="0" marR="0" marT="1905" marB="0">
                    <a:solidFill>
                      <a:srgbClr val="F1F1F1"/>
                    </a:solidFill>
                  </a:tcPr>
                </a:tc>
                <a:tc>
                  <a:txBody>
                    <a:bodyPr/>
                    <a:lstStyle/>
                    <a:p>
                      <a:pPr>
                        <a:lnSpc>
                          <a:spcPct val="100000"/>
                        </a:lnSpc>
                        <a:spcBef>
                          <a:spcPts val="15"/>
                        </a:spcBef>
                      </a:pPr>
                      <a:endParaRPr sz="2400">
                        <a:latin typeface="Times New Roman" panose="02020603050405020304"/>
                        <a:cs typeface="Times New Roman" panose="02020603050405020304"/>
                      </a:endParaRPr>
                    </a:p>
                    <a:p>
                      <a:pPr marL="62230">
                        <a:lnSpc>
                          <a:spcPct val="100000"/>
                        </a:lnSpc>
                      </a:pPr>
                      <a:r>
                        <a:rPr sz="2400" spc="225" dirty="0">
                          <a:solidFill>
                            <a:srgbClr val="168991"/>
                          </a:solidFill>
                          <a:latin typeface="Arial" panose="020B0604020202020204"/>
                          <a:cs typeface="Arial" panose="020B0604020202020204"/>
                        </a:rPr>
                        <a:t>"joe</a:t>
                      </a:r>
                      <a:endParaRPr sz="2400">
                        <a:latin typeface="Arial" panose="020B0604020202020204"/>
                        <a:cs typeface="Arial" panose="020B0604020202020204"/>
                      </a:endParaRPr>
                    </a:p>
                  </a:txBody>
                  <a:tcPr marL="0" marR="0" marT="1905" marB="0">
                    <a:solidFill>
                      <a:srgbClr val="F1F1F1"/>
                    </a:solidFill>
                  </a:tcPr>
                </a:tc>
                <a:tc>
                  <a:txBody>
                    <a:bodyPr/>
                    <a:lstStyle/>
                    <a:p>
                      <a:pPr>
                        <a:lnSpc>
                          <a:spcPct val="100000"/>
                        </a:lnSpc>
                        <a:spcBef>
                          <a:spcPts val="15"/>
                        </a:spcBef>
                      </a:pPr>
                      <a:endParaRPr sz="2400">
                        <a:latin typeface="Times New Roman" panose="02020603050405020304"/>
                        <a:cs typeface="Times New Roman" panose="02020603050405020304"/>
                      </a:endParaRPr>
                    </a:p>
                    <a:p>
                      <a:pPr marR="24130" algn="r">
                        <a:lnSpc>
                          <a:spcPct val="100000"/>
                        </a:lnSpc>
                      </a:pPr>
                      <a:r>
                        <a:rPr sz="2400" spc="-5" dirty="0">
                          <a:solidFill>
                            <a:srgbClr val="168991"/>
                          </a:solidFill>
                          <a:latin typeface="Arial" panose="020B0604020202020204"/>
                          <a:cs typeface="Arial" panose="020B0604020202020204"/>
                        </a:rPr>
                        <a:t>smit</a:t>
                      </a:r>
                      <a:r>
                        <a:rPr sz="2400" dirty="0">
                          <a:solidFill>
                            <a:srgbClr val="168991"/>
                          </a:solidFill>
                          <a:latin typeface="Arial" panose="020B0604020202020204"/>
                          <a:cs typeface="Arial" panose="020B0604020202020204"/>
                        </a:rPr>
                        <a:t>h"</a:t>
                      </a:r>
                      <a:endParaRPr sz="2400">
                        <a:latin typeface="Arial" panose="020B0604020202020204"/>
                        <a:cs typeface="Arial" panose="020B0604020202020204"/>
                      </a:endParaRPr>
                    </a:p>
                  </a:txBody>
                  <a:tcPr marL="0" marR="0" marT="1905" marB="0">
                    <a:solidFill>
                      <a:srgbClr val="F1F1F1"/>
                    </a:solidFill>
                  </a:tcPr>
                </a:tc>
              </a:tr>
              <a:tr h="714375">
                <a:tc gridSpan="2">
                  <a:txBody>
                    <a:bodyPr/>
                    <a:lstStyle/>
                    <a:p>
                      <a:pPr marL="31750">
                        <a:lnSpc>
                          <a:spcPts val="1985"/>
                        </a:lnSpc>
                      </a:pPr>
                      <a:endParaRPr sz="2400" spc="70" dirty="0">
                        <a:solidFill>
                          <a:srgbClr val="168991"/>
                        </a:solidFill>
                        <a:latin typeface="Arial" panose="020B0604020202020204"/>
                        <a:cs typeface="Arial" panose="020B0604020202020204"/>
                      </a:endParaRPr>
                    </a:p>
                    <a:p>
                      <a:pPr marL="31750">
                        <a:lnSpc>
                          <a:spcPts val="1985"/>
                        </a:lnSpc>
                      </a:pPr>
                      <a:r>
                        <a:rPr sz="2400" spc="70" dirty="0">
                          <a:solidFill>
                            <a:srgbClr val="168991"/>
                          </a:solidFill>
                          <a:latin typeface="Arial" panose="020B0604020202020204"/>
                          <a:cs typeface="Arial" panose="020B0604020202020204"/>
                        </a:rPr>
                        <a:t>name.</a:t>
                      </a:r>
                      <a:r>
                        <a:rPr sz="2400" spc="70" dirty="0">
                          <a:solidFill>
                            <a:srgbClr val="EE791F"/>
                          </a:solidFill>
                          <a:latin typeface="Arial" panose="020B0604020202020204"/>
                          <a:cs typeface="Arial" panose="020B0604020202020204"/>
                        </a:rPr>
                        <a:t>toUpperCase()</a:t>
                      </a:r>
                      <a:r>
                        <a:rPr sz="2400" spc="70" dirty="0">
                          <a:solidFill>
                            <a:srgbClr val="168991"/>
                          </a:solidFill>
                          <a:latin typeface="Arial" panose="020B0604020202020204"/>
                          <a:cs typeface="Arial" panose="020B0604020202020204"/>
                        </a:rPr>
                        <a:t>;</a:t>
                      </a:r>
                      <a:endParaRPr sz="2400" spc="70" dirty="0">
                        <a:latin typeface="Arial" panose="020B0604020202020204"/>
                        <a:cs typeface="Arial" panose="020B0604020202020204"/>
                      </a:endParaRPr>
                    </a:p>
                  </a:txBody>
                  <a:tcPr marL="0" marR="0" marT="0" marB="0">
                    <a:solidFill>
                      <a:srgbClr val="F1F1F1"/>
                    </a:solidFill>
                  </a:tcPr>
                </a:tc>
                <a:tc hMerge="1">
                  <a:tcPr marL="0" marR="0" marT="0" marB="0"/>
                </a:tc>
                <a:tc>
                  <a:txBody>
                    <a:bodyPr/>
                    <a:lstStyle/>
                    <a:p>
                      <a:pPr algn="ctr">
                        <a:lnSpc>
                          <a:spcPts val="1985"/>
                        </a:lnSpc>
                      </a:pPr>
                      <a:r>
                        <a:rPr sz="2400" spc="484" dirty="0">
                          <a:solidFill>
                            <a:srgbClr val="168991"/>
                          </a:solidFill>
                          <a:latin typeface="Arial" panose="020B0604020202020204"/>
                          <a:cs typeface="Arial" panose="020B0604020202020204"/>
                        </a:rPr>
                        <a:t>//</a:t>
                      </a:r>
                      <a:endParaRPr sz="2400" spc="484" dirty="0">
                        <a:solidFill>
                          <a:srgbClr val="168991"/>
                        </a:solidFill>
                        <a:latin typeface="Arial" panose="020B0604020202020204"/>
                        <a:cs typeface="Arial" panose="020B0604020202020204"/>
                      </a:endParaRPr>
                    </a:p>
                  </a:txBody>
                  <a:tcPr marL="0" marR="0" marT="0" marB="0">
                    <a:solidFill>
                      <a:srgbClr val="F1F1F1"/>
                    </a:solidFill>
                  </a:tcPr>
                </a:tc>
                <a:tc>
                  <a:txBody>
                    <a:bodyPr/>
                    <a:lstStyle/>
                    <a:p>
                      <a:pPr marL="62230">
                        <a:lnSpc>
                          <a:spcPts val="1985"/>
                        </a:lnSpc>
                      </a:pPr>
                      <a:endParaRPr sz="2400" spc="-50" dirty="0">
                        <a:solidFill>
                          <a:srgbClr val="168991"/>
                        </a:solidFill>
                        <a:latin typeface="Arial" panose="020B0604020202020204"/>
                        <a:cs typeface="Arial" panose="020B0604020202020204"/>
                      </a:endParaRPr>
                    </a:p>
                    <a:p>
                      <a:pPr marL="62230">
                        <a:lnSpc>
                          <a:spcPts val="1985"/>
                        </a:lnSpc>
                      </a:pPr>
                      <a:r>
                        <a:rPr sz="2400" spc="-50" dirty="0">
                          <a:solidFill>
                            <a:srgbClr val="168991"/>
                          </a:solidFill>
                          <a:latin typeface="Arial" panose="020B0604020202020204"/>
                          <a:cs typeface="Arial" panose="020B0604020202020204"/>
                        </a:rPr>
                        <a:t>"JOE</a:t>
                      </a:r>
                      <a:endParaRPr sz="2400" spc="-50" dirty="0">
                        <a:solidFill>
                          <a:srgbClr val="168991"/>
                        </a:solidFill>
                        <a:latin typeface="Arial" panose="020B0604020202020204"/>
                        <a:cs typeface="Arial" panose="020B0604020202020204"/>
                      </a:endParaRPr>
                    </a:p>
                  </a:txBody>
                  <a:tcPr marL="0" marR="0" marT="0" marB="0">
                    <a:solidFill>
                      <a:srgbClr val="F1F1F1"/>
                    </a:solidFill>
                  </a:tcPr>
                </a:tc>
                <a:tc>
                  <a:txBody>
                    <a:bodyPr/>
                    <a:lstStyle/>
                    <a:p>
                      <a:pPr marR="24130" algn="r">
                        <a:lnSpc>
                          <a:spcPts val="1985"/>
                        </a:lnSpc>
                      </a:pPr>
                      <a:endParaRPr sz="2400" spc="-5" dirty="0">
                        <a:solidFill>
                          <a:srgbClr val="168991"/>
                        </a:solidFill>
                        <a:latin typeface="Arial" panose="020B0604020202020204"/>
                        <a:cs typeface="Arial" panose="020B0604020202020204"/>
                      </a:endParaRPr>
                    </a:p>
                    <a:p>
                      <a:pPr marR="24130" algn="r">
                        <a:lnSpc>
                          <a:spcPts val="1985"/>
                        </a:lnSpc>
                      </a:pPr>
                      <a:r>
                        <a:rPr sz="2400" spc="-5" dirty="0">
                          <a:solidFill>
                            <a:srgbClr val="168991"/>
                          </a:solidFill>
                          <a:latin typeface="Arial" panose="020B0604020202020204"/>
                          <a:cs typeface="Arial" panose="020B0604020202020204"/>
                        </a:rPr>
                        <a:t>SMIT</a:t>
                      </a:r>
                      <a:r>
                        <a:rPr sz="2400" dirty="0">
                          <a:solidFill>
                            <a:srgbClr val="168991"/>
                          </a:solidFill>
                          <a:latin typeface="Arial" panose="020B0604020202020204"/>
                          <a:cs typeface="Arial" panose="020B0604020202020204"/>
                        </a:rPr>
                        <a:t>H"</a:t>
                      </a:r>
                      <a:endParaRPr sz="2400" dirty="0">
                        <a:solidFill>
                          <a:srgbClr val="168991"/>
                        </a:solidFill>
                        <a:latin typeface="Arial" panose="020B0604020202020204"/>
                        <a:cs typeface="Arial" panose="020B0604020202020204"/>
                      </a:endParaRPr>
                    </a:p>
                  </a:txBody>
                  <a:tcPr marL="0" marR="0" marT="0" marB="0">
                    <a:solidFill>
                      <a:srgbClr val="F1F1F1"/>
                    </a:solidFill>
                  </a:tcPr>
                </a:tc>
              </a:tr>
              <a:tr h="562610">
                <a:tc gridSpan="2">
                  <a:txBody>
                    <a:bodyPr/>
                    <a:lstStyle/>
                    <a:p>
                      <a:pPr marL="31750">
                        <a:lnSpc>
                          <a:spcPts val="1985"/>
                        </a:lnSpc>
                      </a:pPr>
                      <a:endParaRPr sz="2400" spc="100" dirty="0">
                        <a:solidFill>
                          <a:srgbClr val="168991"/>
                        </a:solidFill>
                        <a:latin typeface="Arial" panose="020B0604020202020204"/>
                        <a:cs typeface="Arial" panose="020B0604020202020204"/>
                      </a:endParaRPr>
                    </a:p>
                    <a:p>
                      <a:pPr marL="31750">
                        <a:lnSpc>
                          <a:spcPts val="1985"/>
                        </a:lnSpc>
                      </a:pPr>
                      <a:r>
                        <a:rPr sz="2400" spc="100" dirty="0">
                          <a:solidFill>
                            <a:srgbClr val="168991"/>
                          </a:solidFill>
                          <a:latin typeface="Arial" panose="020B0604020202020204"/>
                          <a:cs typeface="Arial" panose="020B0604020202020204"/>
                        </a:rPr>
                        <a:t>"Joe </a:t>
                      </a:r>
                      <a:r>
                        <a:rPr sz="2400" spc="65" dirty="0">
                          <a:solidFill>
                            <a:srgbClr val="168991"/>
                          </a:solidFill>
                          <a:latin typeface="Arial" panose="020B0604020202020204"/>
                          <a:cs typeface="Arial" panose="020B0604020202020204"/>
                        </a:rPr>
                        <a:t>Smith</a:t>
                      </a:r>
                      <a:r>
                        <a:rPr sz="2400" spc="240" dirty="0">
                          <a:solidFill>
                            <a:srgbClr val="168991"/>
                          </a:solidFill>
                          <a:latin typeface="Arial" panose="020B0604020202020204"/>
                          <a:cs typeface="Arial" panose="020B0604020202020204"/>
                        </a:rPr>
                        <a:t> </a:t>
                      </a:r>
                      <a:r>
                        <a:rPr sz="2400" spc="335" dirty="0">
                          <a:solidFill>
                            <a:srgbClr val="168991"/>
                          </a:solidFill>
                          <a:latin typeface="Arial" panose="020B0604020202020204"/>
                          <a:cs typeface="Arial" panose="020B0604020202020204"/>
                        </a:rPr>
                        <a:t>".</a:t>
                      </a:r>
                      <a:r>
                        <a:rPr sz="2400" spc="335" dirty="0">
                          <a:solidFill>
                            <a:srgbClr val="EE791F"/>
                          </a:solidFill>
                          <a:latin typeface="Arial" panose="020B0604020202020204"/>
                          <a:cs typeface="Arial" panose="020B0604020202020204"/>
                        </a:rPr>
                        <a:t>trim()</a:t>
                      </a:r>
                      <a:r>
                        <a:rPr sz="2400" spc="335" dirty="0">
                          <a:solidFill>
                            <a:srgbClr val="168991"/>
                          </a:solidFill>
                          <a:latin typeface="Arial" panose="020B0604020202020204"/>
                          <a:cs typeface="Arial" panose="020B0604020202020204"/>
                        </a:rPr>
                        <a:t>;</a:t>
                      </a:r>
                      <a:endParaRPr sz="2400" dirty="0">
                        <a:latin typeface="Arial" panose="020B0604020202020204"/>
                        <a:cs typeface="Arial" panose="020B0604020202020204"/>
                      </a:endParaRPr>
                    </a:p>
                  </a:txBody>
                  <a:tcPr marL="0" marR="0" marT="0" marB="0">
                    <a:solidFill>
                      <a:srgbClr val="F1F1F1"/>
                    </a:solidFill>
                  </a:tcPr>
                </a:tc>
                <a:tc hMerge="1">
                  <a:tcPr marL="0" marR="0" marT="0" marB="0"/>
                </a:tc>
                <a:tc>
                  <a:txBody>
                    <a:bodyPr/>
                    <a:lstStyle/>
                    <a:p>
                      <a:pPr algn="ctr">
                        <a:lnSpc>
                          <a:spcPts val="1985"/>
                        </a:lnSpc>
                      </a:pPr>
                      <a:r>
                        <a:rPr sz="2400" spc="484" dirty="0">
                          <a:solidFill>
                            <a:srgbClr val="168991"/>
                          </a:solidFill>
                          <a:latin typeface="Arial" panose="020B0604020202020204"/>
                          <a:cs typeface="Arial" panose="020B0604020202020204"/>
                        </a:rPr>
                        <a:t>//</a:t>
                      </a:r>
                      <a:endParaRPr sz="2400" spc="484" dirty="0">
                        <a:solidFill>
                          <a:srgbClr val="168991"/>
                        </a:solidFill>
                        <a:latin typeface="Arial" panose="020B0604020202020204"/>
                        <a:cs typeface="Arial" panose="020B0604020202020204"/>
                      </a:endParaRPr>
                    </a:p>
                  </a:txBody>
                  <a:tcPr marL="0" marR="0" marT="0" marB="0">
                    <a:solidFill>
                      <a:srgbClr val="F1F1F1"/>
                    </a:solidFill>
                  </a:tcPr>
                </a:tc>
                <a:tc>
                  <a:txBody>
                    <a:bodyPr/>
                    <a:lstStyle/>
                    <a:p>
                      <a:pPr marL="62230">
                        <a:lnSpc>
                          <a:spcPts val="1985"/>
                        </a:lnSpc>
                      </a:pPr>
                      <a:endParaRPr sz="2400" spc="100" dirty="0">
                        <a:solidFill>
                          <a:srgbClr val="168991"/>
                        </a:solidFill>
                        <a:latin typeface="Arial" panose="020B0604020202020204"/>
                        <a:cs typeface="Arial" panose="020B0604020202020204"/>
                      </a:endParaRPr>
                    </a:p>
                    <a:p>
                      <a:pPr marL="62230">
                        <a:lnSpc>
                          <a:spcPts val="1985"/>
                        </a:lnSpc>
                      </a:pPr>
                      <a:r>
                        <a:rPr sz="2400" spc="100" dirty="0">
                          <a:solidFill>
                            <a:srgbClr val="168991"/>
                          </a:solidFill>
                          <a:latin typeface="Arial" panose="020B0604020202020204"/>
                          <a:cs typeface="Arial" panose="020B0604020202020204"/>
                        </a:rPr>
                        <a:t>"Joe</a:t>
                      </a:r>
                      <a:endParaRPr sz="2400" spc="100" dirty="0">
                        <a:solidFill>
                          <a:srgbClr val="168991"/>
                        </a:solidFill>
                        <a:latin typeface="Arial" panose="020B0604020202020204"/>
                        <a:cs typeface="Arial" panose="020B0604020202020204"/>
                      </a:endParaRPr>
                    </a:p>
                  </a:txBody>
                  <a:tcPr marL="0" marR="0" marT="0" marB="0">
                    <a:solidFill>
                      <a:srgbClr val="F1F1F1"/>
                    </a:solidFill>
                  </a:tcPr>
                </a:tc>
                <a:tc>
                  <a:txBody>
                    <a:bodyPr/>
                    <a:lstStyle/>
                    <a:p>
                      <a:pPr marR="24130" algn="r">
                        <a:lnSpc>
                          <a:spcPts val="1985"/>
                        </a:lnSpc>
                      </a:pPr>
                      <a:endParaRPr sz="2400" spc="-5" dirty="0">
                        <a:solidFill>
                          <a:srgbClr val="168991"/>
                        </a:solidFill>
                        <a:latin typeface="Arial" panose="020B0604020202020204"/>
                        <a:cs typeface="Arial" panose="020B0604020202020204"/>
                      </a:endParaRPr>
                    </a:p>
                    <a:p>
                      <a:pPr marR="24130" algn="r">
                        <a:lnSpc>
                          <a:spcPts val="1985"/>
                        </a:lnSpc>
                      </a:pPr>
                      <a:r>
                        <a:rPr sz="2400" spc="-5" dirty="0">
                          <a:solidFill>
                            <a:srgbClr val="168991"/>
                          </a:solidFill>
                          <a:latin typeface="Arial" panose="020B0604020202020204"/>
                          <a:cs typeface="Arial" panose="020B0604020202020204"/>
                        </a:rPr>
                        <a:t>Smit</a:t>
                      </a:r>
                      <a:r>
                        <a:rPr sz="2400" dirty="0">
                          <a:solidFill>
                            <a:srgbClr val="168991"/>
                          </a:solidFill>
                          <a:latin typeface="Arial" panose="020B0604020202020204"/>
                          <a:cs typeface="Arial" panose="020B0604020202020204"/>
                        </a:rPr>
                        <a:t>h"</a:t>
                      </a:r>
                      <a:endParaRPr sz="2400" dirty="0">
                        <a:solidFill>
                          <a:srgbClr val="168991"/>
                        </a:solidFill>
                        <a:latin typeface="Arial" panose="020B0604020202020204"/>
                        <a:cs typeface="Arial" panose="020B0604020202020204"/>
                      </a:endParaRPr>
                    </a:p>
                  </a:txBody>
                  <a:tcPr marL="0" marR="0" marT="0" marB="0">
                    <a:solidFill>
                      <a:srgbClr val="F1F1F1"/>
                    </a:solidFill>
                  </a:tcPr>
                </a:tc>
              </a:tr>
              <a:tr h="601345">
                <a:tc gridSpan="2">
                  <a:txBody>
                    <a:bodyPr/>
                    <a:lstStyle/>
                    <a:p>
                      <a:pPr marL="31750">
                        <a:lnSpc>
                          <a:spcPts val="1985"/>
                        </a:lnSpc>
                      </a:pPr>
                      <a:endParaRPr sz="2400" spc="100" dirty="0">
                        <a:solidFill>
                          <a:srgbClr val="168991"/>
                        </a:solidFill>
                        <a:latin typeface="Arial" panose="020B0604020202020204"/>
                        <a:cs typeface="Arial" panose="020B0604020202020204"/>
                      </a:endParaRPr>
                    </a:p>
                    <a:p>
                      <a:pPr marL="31750">
                        <a:lnSpc>
                          <a:spcPts val="1985"/>
                        </a:lnSpc>
                      </a:pPr>
                      <a:r>
                        <a:rPr sz="2400" spc="100" dirty="0">
                          <a:solidFill>
                            <a:srgbClr val="168991"/>
                          </a:solidFill>
                          <a:latin typeface="Arial" panose="020B0604020202020204"/>
                          <a:cs typeface="Arial" panose="020B0604020202020204"/>
                        </a:rPr>
                        <a:t>"Joe</a:t>
                      </a:r>
                      <a:r>
                        <a:rPr sz="2400" spc="484" dirty="0">
                          <a:solidFill>
                            <a:srgbClr val="168991"/>
                          </a:solidFill>
                          <a:latin typeface="Arial" panose="020B0604020202020204"/>
                          <a:cs typeface="Arial" panose="020B0604020202020204"/>
                        </a:rPr>
                        <a:t> </a:t>
                      </a:r>
                      <a:r>
                        <a:rPr sz="2400" spc="215" dirty="0">
                          <a:solidFill>
                            <a:srgbClr val="168991"/>
                          </a:solidFill>
                          <a:latin typeface="Arial" panose="020B0604020202020204"/>
                          <a:cs typeface="Arial" panose="020B0604020202020204"/>
                        </a:rPr>
                        <a:t>Smith".</a:t>
                      </a:r>
                      <a:r>
                        <a:rPr sz="2400" spc="215" dirty="0">
                          <a:solidFill>
                            <a:srgbClr val="EE791F"/>
                          </a:solidFill>
                          <a:latin typeface="Arial" panose="020B0604020202020204"/>
                          <a:cs typeface="Arial" panose="020B0604020202020204"/>
                        </a:rPr>
                        <a:t>indexOf('e')</a:t>
                      </a:r>
                      <a:r>
                        <a:rPr sz="2400" spc="215" dirty="0">
                          <a:solidFill>
                            <a:srgbClr val="168991"/>
                          </a:solidFill>
                          <a:latin typeface="Arial" panose="020B0604020202020204"/>
                          <a:cs typeface="Arial" panose="020B0604020202020204"/>
                        </a:rPr>
                        <a:t>;</a:t>
                      </a:r>
                      <a:endParaRPr sz="2400" dirty="0">
                        <a:latin typeface="Arial" panose="020B0604020202020204"/>
                        <a:cs typeface="Arial" panose="020B0604020202020204"/>
                      </a:endParaRPr>
                    </a:p>
                  </a:txBody>
                  <a:tcPr marL="0" marR="0" marT="0" marB="0">
                    <a:solidFill>
                      <a:srgbClr val="F1F1F1"/>
                    </a:solidFill>
                  </a:tcPr>
                </a:tc>
                <a:tc hMerge="1">
                  <a:tcPr marL="0" marR="0" marT="0" marB="0"/>
                </a:tc>
                <a:tc>
                  <a:txBody>
                    <a:bodyPr/>
                    <a:lstStyle/>
                    <a:p>
                      <a:pPr algn="ctr">
                        <a:lnSpc>
                          <a:spcPts val="1985"/>
                        </a:lnSpc>
                      </a:pPr>
                      <a:r>
                        <a:rPr sz="2400" spc="484" dirty="0">
                          <a:solidFill>
                            <a:srgbClr val="168991"/>
                          </a:solidFill>
                          <a:latin typeface="Arial" panose="020B0604020202020204"/>
                          <a:cs typeface="Arial" panose="020B0604020202020204"/>
                        </a:rPr>
                        <a:t>//</a:t>
                      </a:r>
                      <a:endParaRPr sz="2400" spc="484" dirty="0">
                        <a:solidFill>
                          <a:srgbClr val="168991"/>
                        </a:solidFill>
                        <a:latin typeface="Arial" panose="020B0604020202020204"/>
                        <a:cs typeface="Arial" panose="020B0604020202020204"/>
                      </a:endParaRPr>
                    </a:p>
                  </a:txBody>
                  <a:tcPr marL="0" marR="0" marT="0" marB="0">
                    <a:solidFill>
                      <a:srgbClr val="F1F1F1"/>
                    </a:solidFill>
                  </a:tcPr>
                </a:tc>
                <a:tc>
                  <a:txBody>
                    <a:bodyPr/>
                    <a:lstStyle/>
                    <a:p>
                      <a:pPr marL="62230">
                        <a:lnSpc>
                          <a:spcPts val="1985"/>
                        </a:lnSpc>
                      </a:pPr>
                      <a:endParaRPr sz="2400" dirty="0">
                        <a:solidFill>
                          <a:srgbClr val="168991"/>
                        </a:solidFill>
                        <a:latin typeface="Arial" panose="020B0604020202020204"/>
                        <a:cs typeface="Arial" panose="020B0604020202020204"/>
                      </a:endParaRPr>
                    </a:p>
                    <a:p>
                      <a:pPr marL="62230">
                        <a:lnSpc>
                          <a:spcPts val="1985"/>
                        </a:lnSpc>
                      </a:pPr>
                      <a:r>
                        <a:rPr sz="2400" dirty="0">
                          <a:solidFill>
                            <a:srgbClr val="168991"/>
                          </a:solidFill>
                          <a:latin typeface="Arial" panose="020B0604020202020204"/>
                          <a:cs typeface="Arial" panose="020B0604020202020204"/>
                        </a:rPr>
                        <a:t>2</a:t>
                      </a:r>
                      <a:endParaRPr sz="2400" dirty="0">
                        <a:solidFill>
                          <a:srgbClr val="168991"/>
                        </a:solidFill>
                        <a:latin typeface="Arial" panose="020B0604020202020204"/>
                        <a:cs typeface="Arial" panose="020B0604020202020204"/>
                      </a:endParaRPr>
                    </a:p>
                  </a:txBody>
                  <a:tcPr marL="0" marR="0" marT="0" marB="0">
                    <a:solidFill>
                      <a:srgbClr val="F1F1F1"/>
                    </a:solidFill>
                  </a:tcPr>
                </a:tc>
                <a:tc>
                  <a:txBody>
                    <a:bodyPr/>
                    <a:lstStyle/>
                    <a:p>
                      <a:pPr>
                        <a:lnSpc>
                          <a:spcPct val="100000"/>
                        </a:lnSpc>
                      </a:pPr>
                      <a:endParaRPr sz="2400">
                        <a:latin typeface="Times New Roman" panose="02020603050405020304"/>
                        <a:cs typeface="Times New Roman" panose="02020603050405020304"/>
                      </a:endParaRPr>
                    </a:p>
                  </a:txBody>
                  <a:tcPr marL="0" marR="0" marT="0" marB="0">
                    <a:solidFill>
                      <a:srgbClr val="F1F1F1"/>
                    </a:solidFill>
                  </a:tcPr>
                </a:tc>
              </a:tr>
              <a:tr h="562610">
                <a:tc gridSpan="2">
                  <a:txBody>
                    <a:bodyPr/>
                    <a:lstStyle/>
                    <a:p>
                      <a:pPr marL="31750">
                        <a:lnSpc>
                          <a:spcPts val="1985"/>
                        </a:lnSpc>
                      </a:pPr>
                      <a:endParaRPr sz="2400" spc="100" dirty="0">
                        <a:solidFill>
                          <a:srgbClr val="168991"/>
                        </a:solidFill>
                        <a:latin typeface="Arial" panose="020B0604020202020204"/>
                        <a:cs typeface="Arial" panose="020B0604020202020204"/>
                      </a:endParaRPr>
                    </a:p>
                    <a:p>
                      <a:pPr marL="31750">
                        <a:lnSpc>
                          <a:spcPts val="1985"/>
                        </a:lnSpc>
                      </a:pPr>
                      <a:r>
                        <a:rPr sz="2400" spc="100" dirty="0">
                          <a:solidFill>
                            <a:srgbClr val="168991"/>
                          </a:solidFill>
                          <a:latin typeface="Arial" panose="020B0604020202020204"/>
                          <a:cs typeface="Arial" panose="020B0604020202020204"/>
                        </a:rPr>
                        <a:t>"Joe</a:t>
                      </a:r>
                      <a:r>
                        <a:rPr sz="2400" spc="470" dirty="0">
                          <a:solidFill>
                            <a:srgbClr val="168991"/>
                          </a:solidFill>
                          <a:latin typeface="Arial" panose="020B0604020202020204"/>
                          <a:cs typeface="Arial" panose="020B0604020202020204"/>
                        </a:rPr>
                        <a:t> </a:t>
                      </a:r>
                      <a:r>
                        <a:rPr sz="2400" spc="215" dirty="0">
                          <a:solidFill>
                            <a:srgbClr val="168991"/>
                          </a:solidFill>
                          <a:latin typeface="Arial" panose="020B0604020202020204"/>
                          <a:cs typeface="Arial" panose="020B0604020202020204"/>
                        </a:rPr>
                        <a:t>Smith".</a:t>
                      </a:r>
                      <a:r>
                        <a:rPr sz="2400" spc="215" dirty="0">
                          <a:solidFill>
                            <a:srgbClr val="EE791F"/>
                          </a:solidFill>
                          <a:latin typeface="Arial" panose="020B0604020202020204"/>
                          <a:cs typeface="Arial" panose="020B0604020202020204"/>
                        </a:rPr>
                        <a:t>length()</a:t>
                      </a:r>
                      <a:r>
                        <a:rPr sz="2400" spc="215" dirty="0">
                          <a:solidFill>
                            <a:srgbClr val="168991"/>
                          </a:solidFill>
                          <a:latin typeface="Arial" panose="020B0604020202020204"/>
                          <a:cs typeface="Arial" panose="020B0604020202020204"/>
                        </a:rPr>
                        <a:t>;</a:t>
                      </a:r>
                      <a:endParaRPr sz="2400" dirty="0">
                        <a:latin typeface="Arial" panose="020B0604020202020204"/>
                        <a:cs typeface="Arial" panose="020B0604020202020204"/>
                      </a:endParaRPr>
                    </a:p>
                  </a:txBody>
                  <a:tcPr marL="0" marR="0" marT="0" marB="0">
                    <a:solidFill>
                      <a:srgbClr val="F1F1F1"/>
                    </a:solidFill>
                  </a:tcPr>
                </a:tc>
                <a:tc hMerge="1">
                  <a:tcPr marL="0" marR="0" marT="0" marB="0"/>
                </a:tc>
                <a:tc>
                  <a:txBody>
                    <a:bodyPr/>
                    <a:lstStyle/>
                    <a:p>
                      <a:pPr algn="ctr">
                        <a:lnSpc>
                          <a:spcPts val="1985"/>
                        </a:lnSpc>
                      </a:pPr>
                      <a:r>
                        <a:rPr sz="2400" spc="484" dirty="0">
                          <a:solidFill>
                            <a:srgbClr val="168991"/>
                          </a:solidFill>
                          <a:latin typeface="Arial" panose="020B0604020202020204"/>
                          <a:cs typeface="Arial" panose="020B0604020202020204"/>
                        </a:rPr>
                        <a:t>//</a:t>
                      </a:r>
                      <a:endParaRPr sz="2400" spc="484" dirty="0">
                        <a:solidFill>
                          <a:srgbClr val="168991"/>
                        </a:solidFill>
                        <a:latin typeface="Arial" panose="020B0604020202020204"/>
                        <a:cs typeface="Arial" panose="020B0604020202020204"/>
                      </a:endParaRPr>
                    </a:p>
                  </a:txBody>
                  <a:tcPr marL="0" marR="0" marT="0" marB="0">
                    <a:solidFill>
                      <a:srgbClr val="F1F1F1"/>
                    </a:solidFill>
                  </a:tcPr>
                </a:tc>
                <a:tc>
                  <a:txBody>
                    <a:bodyPr/>
                    <a:lstStyle/>
                    <a:p>
                      <a:pPr marL="62230">
                        <a:lnSpc>
                          <a:spcPts val="1985"/>
                        </a:lnSpc>
                      </a:pPr>
                      <a:endParaRPr sz="2400" dirty="0">
                        <a:solidFill>
                          <a:srgbClr val="168991"/>
                        </a:solidFill>
                        <a:latin typeface="Arial" panose="020B0604020202020204"/>
                        <a:cs typeface="Arial" panose="020B0604020202020204"/>
                      </a:endParaRPr>
                    </a:p>
                    <a:p>
                      <a:pPr marL="62230">
                        <a:lnSpc>
                          <a:spcPts val="1985"/>
                        </a:lnSpc>
                      </a:pPr>
                      <a:r>
                        <a:rPr sz="2400" dirty="0">
                          <a:solidFill>
                            <a:srgbClr val="168991"/>
                          </a:solidFill>
                          <a:latin typeface="Arial" panose="020B0604020202020204"/>
                          <a:cs typeface="Arial" panose="020B0604020202020204"/>
                        </a:rPr>
                        <a:t>9</a:t>
                      </a:r>
                      <a:endParaRPr sz="2400" dirty="0">
                        <a:solidFill>
                          <a:srgbClr val="168991"/>
                        </a:solidFill>
                        <a:latin typeface="Arial" panose="020B0604020202020204"/>
                        <a:cs typeface="Arial" panose="020B0604020202020204"/>
                      </a:endParaRPr>
                    </a:p>
                  </a:txBody>
                  <a:tcPr marL="0" marR="0" marT="0" marB="0">
                    <a:solidFill>
                      <a:srgbClr val="F1F1F1"/>
                    </a:solidFill>
                  </a:tcPr>
                </a:tc>
                <a:tc>
                  <a:txBody>
                    <a:bodyPr/>
                    <a:lstStyle/>
                    <a:p>
                      <a:pPr>
                        <a:lnSpc>
                          <a:spcPct val="100000"/>
                        </a:lnSpc>
                      </a:pPr>
                      <a:endParaRPr sz="2400">
                        <a:latin typeface="Times New Roman" panose="02020603050405020304"/>
                        <a:cs typeface="Times New Roman" panose="02020603050405020304"/>
                      </a:endParaRPr>
                    </a:p>
                  </a:txBody>
                  <a:tcPr marL="0" marR="0" marT="0" marB="0">
                    <a:solidFill>
                      <a:srgbClr val="F1F1F1"/>
                    </a:solidFill>
                  </a:tcPr>
                </a:tc>
              </a:tr>
              <a:tr h="561340">
                <a:tc gridSpan="2">
                  <a:txBody>
                    <a:bodyPr/>
                    <a:lstStyle/>
                    <a:p>
                      <a:pPr marL="31750">
                        <a:lnSpc>
                          <a:spcPts val="1985"/>
                        </a:lnSpc>
                      </a:pPr>
                      <a:endParaRPr sz="2400" spc="100" dirty="0">
                        <a:solidFill>
                          <a:srgbClr val="168991"/>
                        </a:solidFill>
                        <a:latin typeface="Arial" panose="020B0604020202020204"/>
                        <a:cs typeface="Arial" panose="020B0604020202020204"/>
                      </a:endParaRPr>
                    </a:p>
                    <a:p>
                      <a:pPr marL="31750">
                        <a:lnSpc>
                          <a:spcPts val="1985"/>
                        </a:lnSpc>
                      </a:pPr>
                      <a:r>
                        <a:rPr sz="2400" spc="100" dirty="0">
                          <a:solidFill>
                            <a:srgbClr val="168991"/>
                          </a:solidFill>
                          <a:latin typeface="Arial" panose="020B0604020202020204"/>
                          <a:cs typeface="Arial" panose="020B0604020202020204"/>
                        </a:rPr>
                        <a:t>"Joe</a:t>
                      </a:r>
                      <a:r>
                        <a:rPr sz="2400" spc="480" dirty="0">
                          <a:solidFill>
                            <a:srgbClr val="168991"/>
                          </a:solidFill>
                          <a:latin typeface="Arial" panose="020B0604020202020204"/>
                          <a:cs typeface="Arial" panose="020B0604020202020204"/>
                        </a:rPr>
                        <a:t> </a:t>
                      </a:r>
                      <a:r>
                        <a:rPr sz="2400" spc="180" dirty="0">
                          <a:solidFill>
                            <a:srgbClr val="168991"/>
                          </a:solidFill>
                          <a:latin typeface="Arial" panose="020B0604020202020204"/>
                          <a:cs typeface="Arial" panose="020B0604020202020204"/>
                        </a:rPr>
                        <a:t>Smith".</a:t>
                      </a:r>
                      <a:r>
                        <a:rPr sz="2400" spc="180" dirty="0">
                          <a:solidFill>
                            <a:srgbClr val="EE791F"/>
                          </a:solidFill>
                          <a:latin typeface="Arial" panose="020B0604020202020204"/>
                          <a:cs typeface="Arial" panose="020B0604020202020204"/>
                        </a:rPr>
                        <a:t>charAt(5)</a:t>
                      </a:r>
                      <a:r>
                        <a:rPr sz="2400" spc="180" dirty="0">
                          <a:solidFill>
                            <a:srgbClr val="168991"/>
                          </a:solidFill>
                          <a:latin typeface="Arial" panose="020B0604020202020204"/>
                          <a:cs typeface="Arial" panose="020B0604020202020204"/>
                        </a:rPr>
                        <a:t>;</a:t>
                      </a:r>
                      <a:endParaRPr sz="2400" dirty="0">
                        <a:latin typeface="Arial" panose="020B0604020202020204"/>
                        <a:cs typeface="Arial" panose="020B0604020202020204"/>
                      </a:endParaRPr>
                    </a:p>
                  </a:txBody>
                  <a:tcPr marL="0" marR="0" marT="0" marB="0">
                    <a:solidFill>
                      <a:srgbClr val="F1F1F1"/>
                    </a:solidFill>
                  </a:tcPr>
                </a:tc>
                <a:tc hMerge="1">
                  <a:tcPr marL="0" marR="0" marT="0" marB="0"/>
                </a:tc>
                <a:tc>
                  <a:txBody>
                    <a:bodyPr/>
                    <a:lstStyle/>
                    <a:p>
                      <a:pPr algn="ctr">
                        <a:lnSpc>
                          <a:spcPts val="1985"/>
                        </a:lnSpc>
                      </a:pPr>
                      <a:r>
                        <a:rPr sz="2400" spc="484" dirty="0">
                          <a:solidFill>
                            <a:srgbClr val="168991"/>
                          </a:solidFill>
                          <a:latin typeface="Arial" panose="020B0604020202020204"/>
                          <a:cs typeface="Arial" panose="020B0604020202020204"/>
                        </a:rPr>
                        <a:t>//</a:t>
                      </a:r>
                      <a:endParaRPr sz="2400" spc="484" dirty="0">
                        <a:solidFill>
                          <a:srgbClr val="168991"/>
                        </a:solidFill>
                        <a:latin typeface="Arial" panose="020B0604020202020204"/>
                        <a:cs typeface="Arial" panose="020B0604020202020204"/>
                      </a:endParaRPr>
                    </a:p>
                  </a:txBody>
                  <a:tcPr marL="0" marR="0" marT="0" marB="0">
                    <a:solidFill>
                      <a:srgbClr val="F1F1F1"/>
                    </a:solidFill>
                  </a:tcPr>
                </a:tc>
                <a:tc>
                  <a:txBody>
                    <a:bodyPr/>
                    <a:lstStyle/>
                    <a:p>
                      <a:pPr marL="62230">
                        <a:lnSpc>
                          <a:spcPts val="1985"/>
                        </a:lnSpc>
                      </a:pPr>
                      <a:endParaRPr sz="2400" spc="254" dirty="0">
                        <a:solidFill>
                          <a:srgbClr val="168991"/>
                        </a:solidFill>
                        <a:latin typeface="Arial" panose="020B0604020202020204"/>
                        <a:cs typeface="Arial" panose="020B0604020202020204"/>
                      </a:endParaRPr>
                    </a:p>
                    <a:p>
                      <a:pPr marL="62230">
                        <a:lnSpc>
                          <a:spcPts val="1985"/>
                        </a:lnSpc>
                      </a:pPr>
                      <a:r>
                        <a:rPr sz="2400" spc="254" dirty="0">
                          <a:solidFill>
                            <a:srgbClr val="168991"/>
                          </a:solidFill>
                          <a:latin typeface="Arial" panose="020B0604020202020204"/>
                          <a:cs typeface="Arial" panose="020B0604020202020204"/>
                        </a:rPr>
                        <a:t>'m'</a:t>
                      </a:r>
                      <a:endParaRPr sz="2400" spc="254" dirty="0">
                        <a:solidFill>
                          <a:srgbClr val="168991"/>
                        </a:solidFill>
                        <a:latin typeface="Arial" panose="020B0604020202020204"/>
                        <a:cs typeface="Arial" panose="020B0604020202020204"/>
                      </a:endParaRPr>
                    </a:p>
                  </a:txBody>
                  <a:tcPr marL="0" marR="0" marT="0" marB="0">
                    <a:solidFill>
                      <a:srgbClr val="F1F1F1"/>
                    </a:solidFill>
                  </a:tcPr>
                </a:tc>
                <a:tc>
                  <a:txBody>
                    <a:bodyPr/>
                    <a:lstStyle/>
                    <a:p>
                      <a:pPr>
                        <a:lnSpc>
                          <a:spcPct val="100000"/>
                        </a:lnSpc>
                      </a:pPr>
                      <a:endParaRPr sz="2400">
                        <a:latin typeface="Times New Roman" panose="02020603050405020304"/>
                        <a:cs typeface="Times New Roman" panose="02020603050405020304"/>
                      </a:endParaRPr>
                    </a:p>
                  </a:txBody>
                  <a:tcPr marL="0" marR="0" marT="0" marB="0">
                    <a:solidFill>
                      <a:srgbClr val="F1F1F1"/>
                    </a:solidFill>
                  </a:tcPr>
                </a:tc>
              </a:tr>
              <a:tr h="408940">
                <a:tc>
                  <a:txBody>
                    <a:bodyPr/>
                    <a:lstStyle/>
                    <a:p>
                      <a:pPr marL="31750">
                        <a:lnSpc>
                          <a:spcPct val="100000"/>
                        </a:lnSpc>
                        <a:spcBef>
                          <a:spcPts val="110"/>
                        </a:spcBef>
                      </a:pPr>
                      <a:r>
                        <a:rPr sz="2400" spc="100" dirty="0">
                          <a:solidFill>
                            <a:srgbClr val="168991"/>
                          </a:solidFill>
                          <a:latin typeface="Arial" panose="020B0604020202020204"/>
                          <a:cs typeface="Arial" panose="020B0604020202020204"/>
                        </a:rPr>
                        <a:t>"Joe</a:t>
                      </a:r>
                      <a:endParaRPr sz="2400" spc="100" dirty="0">
                        <a:solidFill>
                          <a:srgbClr val="168991"/>
                        </a:solidFill>
                        <a:latin typeface="Arial" panose="020B0604020202020204"/>
                        <a:cs typeface="Arial" panose="020B0604020202020204"/>
                      </a:endParaRPr>
                    </a:p>
                  </a:txBody>
                  <a:tcPr marL="0" marR="0" marT="13970" marB="0">
                    <a:solidFill>
                      <a:srgbClr val="F1F1F1"/>
                    </a:solidFill>
                  </a:tcPr>
                </a:tc>
                <a:tc>
                  <a:txBody>
                    <a:bodyPr/>
                    <a:lstStyle/>
                    <a:p>
                      <a:pPr marL="62230">
                        <a:lnSpc>
                          <a:spcPct val="100000"/>
                        </a:lnSpc>
                        <a:spcBef>
                          <a:spcPts val="110"/>
                        </a:spcBef>
                      </a:pPr>
                      <a:r>
                        <a:rPr sz="2400" spc="195" dirty="0">
                          <a:solidFill>
                            <a:srgbClr val="168991"/>
                          </a:solidFill>
                          <a:latin typeface="Arial" panose="020B0604020202020204"/>
                          <a:cs typeface="Arial" panose="020B0604020202020204"/>
                        </a:rPr>
                        <a:t>Smith".</a:t>
                      </a:r>
                      <a:r>
                        <a:rPr sz="2400" spc="195" dirty="0">
                          <a:solidFill>
                            <a:srgbClr val="EE791F"/>
                          </a:solidFill>
                          <a:latin typeface="Arial" panose="020B0604020202020204"/>
                          <a:cs typeface="Arial" panose="020B0604020202020204"/>
                        </a:rPr>
                        <a:t>substring(5)</a:t>
                      </a:r>
                      <a:r>
                        <a:rPr sz="2400" spc="195" dirty="0">
                          <a:solidFill>
                            <a:srgbClr val="168991"/>
                          </a:solidFill>
                          <a:latin typeface="Arial" panose="020B0604020202020204"/>
                          <a:cs typeface="Arial" panose="020B0604020202020204"/>
                        </a:rPr>
                        <a:t>;</a:t>
                      </a:r>
                      <a:endParaRPr sz="2400" spc="195" dirty="0">
                        <a:latin typeface="Arial" panose="020B0604020202020204"/>
                        <a:cs typeface="Arial" panose="020B0604020202020204"/>
                      </a:endParaRPr>
                    </a:p>
                  </a:txBody>
                  <a:tcPr marL="0" marR="0" marT="13970" marB="0">
                    <a:solidFill>
                      <a:srgbClr val="F1F1F1"/>
                    </a:solidFill>
                  </a:tcPr>
                </a:tc>
                <a:tc>
                  <a:txBody>
                    <a:bodyPr/>
                    <a:lstStyle/>
                    <a:p>
                      <a:pPr algn="ctr">
                        <a:lnSpc>
                          <a:spcPct val="100000"/>
                        </a:lnSpc>
                        <a:spcBef>
                          <a:spcPts val="110"/>
                        </a:spcBef>
                      </a:pPr>
                      <a:r>
                        <a:rPr sz="2400" spc="484" dirty="0">
                          <a:solidFill>
                            <a:srgbClr val="168991"/>
                          </a:solidFill>
                          <a:latin typeface="Arial" panose="020B0604020202020204"/>
                          <a:cs typeface="Arial" panose="020B0604020202020204"/>
                        </a:rPr>
                        <a:t>//</a:t>
                      </a:r>
                      <a:endParaRPr sz="2400" spc="484" dirty="0">
                        <a:solidFill>
                          <a:srgbClr val="168991"/>
                        </a:solidFill>
                        <a:latin typeface="Arial" panose="020B0604020202020204"/>
                        <a:cs typeface="Arial" panose="020B0604020202020204"/>
                      </a:endParaRPr>
                    </a:p>
                  </a:txBody>
                  <a:tcPr marL="0" marR="0" marT="13970" marB="0">
                    <a:solidFill>
                      <a:srgbClr val="F1F1F1"/>
                    </a:solidFill>
                  </a:tcPr>
                </a:tc>
                <a:tc gridSpan="2">
                  <a:txBody>
                    <a:bodyPr/>
                    <a:lstStyle/>
                    <a:p>
                      <a:pPr marL="62230">
                        <a:lnSpc>
                          <a:spcPct val="100000"/>
                        </a:lnSpc>
                        <a:spcBef>
                          <a:spcPts val="110"/>
                        </a:spcBef>
                      </a:pPr>
                      <a:r>
                        <a:rPr sz="2400" spc="204" dirty="0">
                          <a:solidFill>
                            <a:srgbClr val="168991"/>
                          </a:solidFill>
                          <a:latin typeface="Arial" panose="020B0604020202020204"/>
                          <a:cs typeface="Arial" panose="020B0604020202020204"/>
                        </a:rPr>
                        <a:t>"mith"</a:t>
                      </a:r>
                      <a:endParaRPr sz="2400" spc="204" dirty="0">
                        <a:solidFill>
                          <a:srgbClr val="168991"/>
                        </a:solidFill>
                        <a:latin typeface="Arial" panose="020B0604020202020204"/>
                        <a:cs typeface="Arial" panose="020B0604020202020204"/>
                      </a:endParaRPr>
                    </a:p>
                  </a:txBody>
                  <a:tcPr marL="0" marR="0" marT="13970" marB="0">
                    <a:solidFill>
                      <a:srgbClr val="F1F1F1"/>
                    </a:solidFill>
                  </a:tcPr>
                </a:tc>
                <a:tc hMerge="1">
                  <a:tcPr marL="0" marR="0" marT="0" marB="0"/>
                </a:tc>
              </a:tr>
              <a:tr h="562610">
                <a:tc>
                  <a:txBody>
                    <a:bodyPr/>
                    <a:lstStyle/>
                    <a:p>
                      <a:pPr marL="31750">
                        <a:lnSpc>
                          <a:spcPts val="1985"/>
                        </a:lnSpc>
                      </a:pPr>
                      <a:endParaRPr sz="2400" spc="100" dirty="0">
                        <a:solidFill>
                          <a:srgbClr val="168991"/>
                        </a:solidFill>
                        <a:latin typeface="Arial" panose="020B0604020202020204"/>
                        <a:cs typeface="Arial" panose="020B0604020202020204"/>
                      </a:endParaRPr>
                    </a:p>
                    <a:p>
                      <a:pPr marL="31750">
                        <a:lnSpc>
                          <a:spcPts val="1985"/>
                        </a:lnSpc>
                      </a:pPr>
                      <a:r>
                        <a:rPr sz="2400" spc="100" dirty="0">
                          <a:solidFill>
                            <a:srgbClr val="168991"/>
                          </a:solidFill>
                          <a:latin typeface="Arial" panose="020B0604020202020204"/>
                          <a:cs typeface="Arial" panose="020B0604020202020204"/>
                        </a:rPr>
                        <a:t>"Joe</a:t>
                      </a:r>
                      <a:endParaRPr sz="2400" spc="100" dirty="0">
                        <a:solidFill>
                          <a:srgbClr val="168991"/>
                        </a:solidFill>
                        <a:latin typeface="Arial" panose="020B0604020202020204"/>
                        <a:cs typeface="Arial" panose="020B0604020202020204"/>
                      </a:endParaRPr>
                    </a:p>
                  </a:txBody>
                  <a:tcPr marL="0" marR="0" marT="0" marB="0">
                    <a:solidFill>
                      <a:srgbClr val="F1F1F1"/>
                    </a:solidFill>
                  </a:tcPr>
                </a:tc>
                <a:tc>
                  <a:txBody>
                    <a:bodyPr/>
                    <a:lstStyle/>
                    <a:p>
                      <a:pPr marL="62230">
                        <a:lnSpc>
                          <a:spcPts val="1985"/>
                        </a:lnSpc>
                      </a:pPr>
                      <a:endParaRPr sz="2400" spc="200" dirty="0">
                        <a:solidFill>
                          <a:srgbClr val="168991"/>
                        </a:solidFill>
                        <a:latin typeface="Arial" panose="020B0604020202020204"/>
                        <a:cs typeface="Arial" panose="020B0604020202020204"/>
                      </a:endParaRPr>
                    </a:p>
                    <a:p>
                      <a:pPr marL="62230">
                        <a:lnSpc>
                          <a:spcPts val="1985"/>
                        </a:lnSpc>
                      </a:pPr>
                      <a:r>
                        <a:rPr sz="2400" spc="200" dirty="0">
                          <a:solidFill>
                            <a:srgbClr val="168991"/>
                          </a:solidFill>
                          <a:latin typeface="Arial" panose="020B0604020202020204"/>
                          <a:cs typeface="Arial" panose="020B0604020202020204"/>
                        </a:rPr>
                        <a:t>Smith".</a:t>
                      </a:r>
                      <a:r>
                        <a:rPr sz="2400" spc="200" dirty="0">
                          <a:solidFill>
                            <a:srgbClr val="EE791F"/>
                          </a:solidFill>
                          <a:latin typeface="Arial" panose="020B0604020202020204"/>
                          <a:cs typeface="Arial" panose="020B0604020202020204"/>
                        </a:rPr>
                        <a:t>substring(2,5)</a:t>
                      </a:r>
                      <a:r>
                        <a:rPr sz="2400" spc="200" dirty="0">
                          <a:solidFill>
                            <a:srgbClr val="168991"/>
                          </a:solidFill>
                          <a:latin typeface="Arial" panose="020B0604020202020204"/>
                          <a:cs typeface="Arial" panose="020B0604020202020204"/>
                        </a:rPr>
                        <a:t>;</a:t>
                      </a:r>
                      <a:endParaRPr sz="2400" spc="200" dirty="0">
                        <a:latin typeface="Arial" panose="020B0604020202020204"/>
                        <a:cs typeface="Arial" panose="020B0604020202020204"/>
                      </a:endParaRPr>
                    </a:p>
                  </a:txBody>
                  <a:tcPr marL="0" marR="0" marT="0" marB="0">
                    <a:solidFill>
                      <a:srgbClr val="F1F1F1"/>
                    </a:solidFill>
                  </a:tcPr>
                </a:tc>
                <a:tc>
                  <a:txBody>
                    <a:bodyPr/>
                    <a:lstStyle/>
                    <a:p>
                      <a:pPr algn="ctr">
                        <a:lnSpc>
                          <a:spcPts val="1985"/>
                        </a:lnSpc>
                      </a:pPr>
                      <a:r>
                        <a:rPr sz="2400" spc="484" dirty="0">
                          <a:solidFill>
                            <a:srgbClr val="168991"/>
                          </a:solidFill>
                          <a:latin typeface="Arial" panose="020B0604020202020204"/>
                          <a:cs typeface="Arial" panose="020B0604020202020204"/>
                        </a:rPr>
                        <a:t>//</a:t>
                      </a:r>
                      <a:endParaRPr sz="2400" spc="484" dirty="0">
                        <a:solidFill>
                          <a:srgbClr val="168991"/>
                        </a:solidFill>
                        <a:latin typeface="Arial" panose="020B0604020202020204"/>
                        <a:cs typeface="Arial" panose="020B0604020202020204"/>
                      </a:endParaRPr>
                    </a:p>
                  </a:txBody>
                  <a:tcPr marL="0" marR="0" marT="0" marB="0">
                    <a:solidFill>
                      <a:srgbClr val="F1F1F1"/>
                    </a:solidFill>
                  </a:tcPr>
                </a:tc>
                <a:tc gridSpan="2">
                  <a:txBody>
                    <a:bodyPr/>
                    <a:lstStyle/>
                    <a:p>
                      <a:pPr marL="62230">
                        <a:lnSpc>
                          <a:spcPts val="1985"/>
                        </a:lnSpc>
                      </a:pPr>
                      <a:endParaRPr sz="2400" spc="165" dirty="0">
                        <a:solidFill>
                          <a:srgbClr val="168991"/>
                        </a:solidFill>
                        <a:latin typeface="Arial" panose="020B0604020202020204"/>
                        <a:cs typeface="Arial" panose="020B0604020202020204"/>
                      </a:endParaRPr>
                    </a:p>
                    <a:p>
                      <a:pPr marL="62230">
                        <a:lnSpc>
                          <a:spcPts val="1985"/>
                        </a:lnSpc>
                      </a:pPr>
                      <a:r>
                        <a:rPr sz="2400" spc="165" dirty="0">
                          <a:solidFill>
                            <a:srgbClr val="168991"/>
                          </a:solidFill>
                          <a:latin typeface="Arial" panose="020B0604020202020204"/>
                          <a:cs typeface="Arial" panose="020B0604020202020204"/>
                        </a:rPr>
                        <a:t>"e</a:t>
                      </a:r>
                      <a:r>
                        <a:rPr sz="2400" spc="459" dirty="0">
                          <a:solidFill>
                            <a:srgbClr val="168991"/>
                          </a:solidFill>
                          <a:latin typeface="Arial" panose="020B0604020202020204"/>
                          <a:cs typeface="Arial" panose="020B0604020202020204"/>
                        </a:rPr>
                        <a:t> </a:t>
                      </a:r>
                      <a:r>
                        <a:rPr sz="2400" spc="65" dirty="0">
                          <a:solidFill>
                            <a:srgbClr val="168991"/>
                          </a:solidFill>
                          <a:latin typeface="Arial" panose="020B0604020202020204"/>
                          <a:cs typeface="Arial" panose="020B0604020202020204"/>
                        </a:rPr>
                        <a:t>S"</a:t>
                      </a:r>
                      <a:endParaRPr sz="2400" dirty="0">
                        <a:solidFill>
                          <a:srgbClr val="168991"/>
                        </a:solidFill>
                        <a:latin typeface="Arial" panose="020B0604020202020204"/>
                        <a:cs typeface="Arial" panose="020B0604020202020204"/>
                      </a:endParaRPr>
                    </a:p>
                  </a:txBody>
                  <a:tcPr marL="0" marR="0" marT="0" marB="0">
                    <a:solidFill>
                      <a:srgbClr val="F1F1F1"/>
                    </a:solidFill>
                  </a:tcPr>
                </a:tc>
                <a:tc hMerge="1">
                  <a:tcPr marL="0" marR="0" marT="0" marB="0"/>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gn="l">
              <a:lnSpc>
                <a:spcPct val="100000"/>
              </a:lnSpc>
              <a:spcBef>
                <a:spcPts val="105"/>
              </a:spcBef>
            </a:pPr>
            <a:r>
              <a:rPr spc="260" dirty="0"/>
              <a:t>C</a:t>
            </a:r>
            <a:r>
              <a:rPr sz="3600" spc="260" dirty="0"/>
              <a:t>ác</a:t>
            </a:r>
            <a:r>
              <a:rPr sz="3600" spc="-330" dirty="0"/>
              <a:t> </a:t>
            </a:r>
            <a:r>
              <a:rPr sz="3600" spc="180" dirty="0"/>
              <a:t>phương</a:t>
            </a:r>
            <a:r>
              <a:rPr sz="3600" spc="-360" dirty="0"/>
              <a:t> </a:t>
            </a:r>
            <a:r>
              <a:rPr sz="3600" spc="60" dirty="0"/>
              <a:t>thức</a:t>
            </a:r>
            <a:r>
              <a:rPr sz="3600" spc="-340" dirty="0"/>
              <a:t> </a:t>
            </a:r>
            <a:r>
              <a:rPr sz="3600" spc="254" dirty="0"/>
              <a:t>của</a:t>
            </a:r>
            <a:r>
              <a:rPr sz="3600" spc="-325" dirty="0"/>
              <a:t> </a:t>
            </a:r>
            <a:r>
              <a:rPr lang="en-US" sz="3600" spc="-409" dirty="0">
                <a:sym typeface="+mn-ea"/>
              </a:rPr>
              <a:t>chuỗi</a:t>
            </a:r>
            <a:endParaRPr sz="3600" spc="130" dirty="0"/>
          </a:p>
        </p:txBody>
      </p:sp>
      <p:sp>
        <p:nvSpPr>
          <p:cNvPr id="4" name="object 4"/>
          <p:cNvSpPr txBox="1">
            <a:spLocks noGrp="1"/>
          </p:cNvSpPr>
          <p:nvPr>
            <p:ph type="sldNum" sz="quarter" idx="12"/>
          </p:nvPr>
        </p:nvSpPr>
        <p:spPr>
          <a:prstGeom prst="rect">
            <a:avLst/>
          </a:prstGeom>
        </p:spPr>
        <p:txBody>
          <a:bodyPr vert="horz" wrap="square" lIns="0" tIns="6350" rIns="0" bIns="0" rtlCol="0">
            <a:spAutoFit/>
          </a:bodyPr>
          <a:lstStyle/>
          <a:p>
            <a:pPr marL="38100">
              <a:lnSpc>
                <a:spcPct val="100000"/>
              </a:lnSpc>
              <a:spcBef>
                <a:spcPts val="50"/>
              </a:spcBef>
            </a:pPr>
            <a:fld id="{81D60167-4931-47E6-BA6A-407CBD079E47}" type="slidenum">
              <a:rPr spc="-90" dirty="0"/>
            </a:fld>
            <a:endParaRPr spc="-90" dirty="0"/>
          </a:p>
        </p:txBody>
      </p:sp>
      <p:graphicFrame>
        <p:nvGraphicFramePr>
          <p:cNvPr id="5" name="Content Placeholder 4"/>
          <p:cNvGraphicFramePr/>
          <p:nvPr>
            <p:ph idx="1"/>
          </p:nvPr>
        </p:nvGraphicFramePr>
        <p:xfrm>
          <a:off x="2793365" y="1417955"/>
          <a:ext cx="6906895" cy="5303520"/>
        </p:xfrm>
        <a:graphic>
          <a:graphicData uri="http://schemas.openxmlformats.org/presentationml/2006/ole">
            <mc:AlternateContent xmlns:mc="http://schemas.openxmlformats.org/markup-compatibility/2006">
              <mc:Choice xmlns:v="urn:schemas-microsoft-com:vml" Requires="v">
                <p:oleObj spid="_x0000_s6" name="" r:id="rId1" imgW="4581525" imgH="4086225" progId="Paint.Picture">
                  <p:embed/>
                </p:oleObj>
              </mc:Choice>
              <mc:Fallback>
                <p:oleObj name="" r:id="rId1" imgW="4581525" imgH="4086225" progId="Paint.Picture">
                  <p:embed/>
                  <p:pic>
                    <p:nvPicPr>
                      <p:cNvPr id="0" name="Picture 5"/>
                      <p:cNvPicPr/>
                      <p:nvPr/>
                    </p:nvPicPr>
                    <p:blipFill>
                      <a:blip r:embed="rId2"/>
                      <a:stretch>
                        <a:fillRect/>
                      </a:stretch>
                    </p:blipFill>
                    <p:spPr>
                      <a:xfrm>
                        <a:off x="2793365" y="1417955"/>
                        <a:ext cx="6906895" cy="5303520"/>
                      </a:xfrm>
                      <a:prstGeom prst="rect">
                        <a:avLst/>
                      </a:prstGeom>
                    </p:spPr>
                  </p:pic>
                </p:oleObj>
              </mc:Fallback>
            </mc:AlternateContent>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gn="l">
              <a:lnSpc>
                <a:spcPct val="100000"/>
              </a:lnSpc>
              <a:spcBef>
                <a:spcPts val="105"/>
              </a:spcBef>
            </a:pPr>
            <a:r>
              <a:rPr spc="260" dirty="0"/>
              <a:t>C</a:t>
            </a:r>
            <a:r>
              <a:rPr sz="3600" spc="260" dirty="0"/>
              <a:t>ác</a:t>
            </a:r>
            <a:r>
              <a:rPr sz="3600" spc="-330" dirty="0"/>
              <a:t> </a:t>
            </a:r>
            <a:r>
              <a:rPr sz="3600" spc="180" dirty="0"/>
              <a:t>phương</a:t>
            </a:r>
            <a:r>
              <a:rPr sz="3600" spc="-360" dirty="0"/>
              <a:t> </a:t>
            </a:r>
            <a:r>
              <a:rPr sz="3600" spc="60" dirty="0"/>
              <a:t>thức</a:t>
            </a:r>
            <a:r>
              <a:rPr sz="3600" spc="-340" dirty="0"/>
              <a:t> </a:t>
            </a:r>
            <a:r>
              <a:rPr sz="3600" spc="254" dirty="0"/>
              <a:t>của</a:t>
            </a:r>
            <a:r>
              <a:rPr sz="3600" spc="-325" dirty="0"/>
              <a:t> </a:t>
            </a:r>
            <a:r>
              <a:rPr lang="en-US" sz="3600" spc="-409" dirty="0">
                <a:sym typeface="+mn-ea"/>
              </a:rPr>
              <a:t>chuỗi</a:t>
            </a:r>
            <a:endParaRPr sz="3600" spc="130" dirty="0"/>
          </a:p>
        </p:txBody>
      </p:sp>
      <p:sp>
        <p:nvSpPr>
          <p:cNvPr id="4" name="object 4"/>
          <p:cNvSpPr txBox="1">
            <a:spLocks noGrp="1"/>
          </p:cNvSpPr>
          <p:nvPr>
            <p:ph type="sldNum" sz="quarter" idx="12"/>
          </p:nvPr>
        </p:nvSpPr>
        <p:spPr>
          <a:prstGeom prst="rect">
            <a:avLst/>
          </a:prstGeom>
        </p:spPr>
        <p:txBody>
          <a:bodyPr vert="horz" wrap="square" lIns="0" tIns="6350" rIns="0" bIns="0" rtlCol="0">
            <a:spAutoFit/>
          </a:bodyPr>
          <a:lstStyle/>
          <a:p>
            <a:pPr marL="38100">
              <a:lnSpc>
                <a:spcPct val="100000"/>
              </a:lnSpc>
              <a:spcBef>
                <a:spcPts val="50"/>
              </a:spcBef>
            </a:pPr>
            <a:fld id="{81D60167-4931-47E6-BA6A-407CBD079E47}" type="slidenum">
              <a:rPr spc="-90" dirty="0"/>
            </a:fld>
            <a:endParaRPr spc="-90" dirty="0"/>
          </a:p>
        </p:txBody>
      </p:sp>
      <p:graphicFrame>
        <p:nvGraphicFramePr>
          <p:cNvPr id="7" name="Content Placeholder 6"/>
          <p:cNvGraphicFramePr>
            <a:graphicFrameLocks noChangeAspect="1"/>
          </p:cNvGraphicFramePr>
          <p:nvPr>
            <p:ph idx="1"/>
          </p:nvPr>
        </p:nvGraphicFramePr>
        <p:xfrm>
          <a:off x="1899285" y="1602740"/>
          <a:ext cx="8393430" cy="4802505"/>
        </p:xfrm>
        <a:graphic>
          <a:graphicData uri="http://schemas.openxmlformats.org/presentationml/2006/ole">
            <mc:AlternateContent xmlns:mc="http://schemas.openxmlformats.org/markup-compatibility/2006">
              <mc:Choice xmlns:v="urn:schemas-microsoft-com:vml" Requires="v">
                <p:oleObj spid="_x0000_s8" name="" r:id="rId1" imgW="5810250" imgH="3324225" progId="Paint.Picture">
                  <p:embed/>
                </p:oleObj>
              </mc:Choice>
              <mc:Fallback>
                <p:oleObj name="" r:id="rId1" imgW="5810250" imgH="3324225" progId="Paint.Picture">
                  <p:embed/>
                  <p:pic>
                    <p:nvPicPr>
                      <p:cNvPr id="0" name="Picture 7"/>
                      <p:cNvPicPr/>
                      <p:nvPr/>
                    </p:nvPicPr>
                    <p:blipFill>
                      <a:blip r:embed="rId2"/>
                      <a:stretch>
                        <a:fillRect/>
                      </a:stretch>
                    </p:blipFill>
                    <p:spPr>
                      <a:xfrm>
                        <a:off x="1899285" y="1602740"/>
                        <a:ext cx="8393430" cy="4802505"/>
                      </a:xfrm>
                      <a:prstGeom prst="rect">
                        <a:avLst/>
                      </a:prstGeom>
                    </p:spPr>
                  </p:pic>
                </p:oleObj>
              </mc:Fallback>
            </mc:AlternateContent>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99260" y="342900"/>
            <a:ext cx="6621780" cy="567055"/>
          </a:xfrm>
          <a:prstGeom prst="rect">
            <a:avLst/>
          </a:prstGeom>
        </p:spPr>
        <p:txBody>
          <a:bodyPr vert="horz" wrap="square" lIns="0" tIns="13335" rIns="0" bIns="0" rtlCol="0">
            <a:spAutoFit/>
          </a:bodyPr>
          <a:lstStyle/>
          <a:p>
            <a:pPr marL="12700">
              <a:lnSpc>
                <a:spcPct val="100000"/>
              </a:lnSpc>
              <a:spcBef>
                <a:spcPts val="105"/>
              </a:spcBef>
            </a:pPr>
            <a:r>
              <a:rPr sz="3600" spc="-55" dirty="0"/>
              <a:t>StringBuffer</a:t>
            </a:r>
            <a:r>
              <a:rPr lang="en-US" sz="3600" spc="-55" dirty="0"/>
              <a:t> và StringBuilder</a:t>
            </a:r>
            <a:endParaRPr lang="en-US" sz="3600" spc="-55" dirty="0"/>
          </a:p>
        </p:txBody>
      </p:sp>
      <p:sp>
        <p:nvSpPr>
          <p:cNvPr id="6" name="object 6"/>
          <p:cNvSpPr txBox="1">
            <a:spLocks noGrp="1"/>
          </p:cNvSpPr>
          <p:nvPr>
            <p:ph type="sldNum" sz="quarter" idx="7"/>
          </p:nvPr>
        </p:nvSpPr>
        <p:spPr>
          <a:xfrm>
            <a:off x="8737600" y="6245225"/>
            <a:ext cx="2844800" cy="221615"/>
          </a:xfrm>
          <a:prstGeom prst="rect">
            <a:avLst/>
          </a:prstGeom>
        </p:spPr>
        <p:txBody>
          <a:bodyPr vert="horz" wrap="square" lIns="0" tIns="6350" rIns="0" bIns="0" rtlCol="0">
            <a:spAutoFit/>
          </a:bodyPr>
          <a:lstStyle/>
          <a:p>
            <a:pPr marL="38100">
              <a:lnSpc>
                <a:spcPct val="100000"/>
              </a:lnSpc>
              <a:spcBef>
                <a:spcPts val="50"/>
              </a:spcBef>
            </a:pPr>
            <a:fld id="{81D60167-4931-47E6-BA6A-407CBD079E47}" type="slidenum">
              <a:rPr spc="-90" dirty="0"/>
            </a:fld>
            <a:endParaRPr spc="-90" dirty="0"/>
          </a:p>
        </p:txBody>
      </p:sp>
      <p:sp>
        <p:nvSpPr>
          <p:cNvPr id="3" name="object 3"/>
          <p:cNvSpPr txBox="1"/>
          <p:nvPr/>
        </p:nvSpPr>
        <p:spPr>
          <a:xfrm>
            <a:off x="1699895" y="1345565"/>
            <a:ext cx="9685020" cy="5259070"/>
          </a:xfrm>
          <a:prstGeom prst="rect">
            <a:avLst/>
          </a:prstGeom>
        </p:spPr>
        <p:txBody>
          <a:bodyPr vert="horz" wrap="square" lIns="0" tIns="127635" rIns="0" bIns="0" rtlCol="0">
            <a:spAutoFit/>
          </a:bodyPr>
          <a:lstStyle/>
          <a:p>
            <a:pPr marL="286385" indent="-274320" algn="just">
              <a:lnSpc>
                <a:spcPct val="100000"/>
              </a:lnSpc>
              <a:spcBef>
                <a:spcPts val="1005"/>
              </a:spcBef>
              <a:buChar char="•"/>
              <a:tabLst>
                <a:tab pos="287020" algn="l"/>
              </a:tabLst>
            </a:pPr>
            <a:r>
              <a:rPr sz="2400" spc="-15" dirty="0">
                <a:solidFill>
                  <a:srgbClr val="585858"/>
                </a:solidFill>
                <a:latin typeface="Arial" panose="020B0604020202020204"/>
                <a:cs typeface="Arial" panose="020B0604020202020204"/>
              </a:rPr>
              <a:t>String </a:t>
            </a:r>
            <a:r>
              <a:rPr sz="2400" spc="-35" dirty="0">
                <a:solidFill>
                  <a:srgbClr val="585858"/>
                </a:solidFill>
                <a:latin typeface="Arial" panose="020B0604020202020204"/>
                <a:cs typeface="Arial" panose="020B0604020202020204"/>
              </a:rPr>
              <a:t>là </a:t>
            </a:r>
            <a:r>
              <a:rPr sz="2400" spc="-10" dirty="0">
                <a:solidFill>
                  <a:srgbClr val="585858"/>
                </a:solidFill>
                <a:latin typeface="Arial" panose="020B0604020202020204"/>
                <a:cs typeface="Arial" panose="020B0604020202020204"/>
              </a:rPr>
              <a:t>kiểu </a:t>
            </a:r>
            <a:r>
              <a:rPr sz="2400" spc="35" dirty="0">
                <a:solidFill>
                  <a:srgbClr val="585858"/>
                </a:solidFill>
                <a:latin typeface="Arial" panose="020B0604020202020204"/>
                <a:cs typeface="Arial" panose="020B0604020202020204"/>
              </a:rPr>
              <a:t>bất</a:t>
            </a:r>
            <a:r>
              <a:rPr sz="2400" spc="45" dirty="0">
                <a:solidFill>
                  <a:srgbClr val="585858"/>
                </a:solidFill>
                <a:latin typeface="Arial" panose="020B0604020202020204"/>
                <a:cs typeface="Arial" panose="020B0604020202020204"/>
              </a:rPr>
              <a:t> </a:t>
            </a:r>
            <a:r>
              <a:rPr sz="2400" spc="15" dirty="0">
                <a:solidFill>
                  <a:srgbClr val="585858"/>
                </a:solidFill>
                <a:latin typeface="Arial" panose="020B0604020202020204"/>
                <a:cs typeface="Arial" panose="020B0604020202020204"/>
              </a:rPr>
              <a:t>biến</a:t>
            </a:r>
            <a:endParaRPr sz="2400">
              <a:latin typeface="Arial" panose="020B0604020202020204"/>
              <a:cs typeface="Arial" panose="020B0604020202020204"/>
            </a:endParaRPr>
          </a:p>
          <a:p>
            <a:pPr marL="560705" marR="49530" lvl="1" indent="-228600" algn="just">
              <a:lnSpc>
                <a:spcPct val="90000"/>
              </a:lnSpc>
              <a:spcBef>
                <a:spcPts val="995"/>
              </a:spcBef>
              <a:buFont typeface="Georgia" panose="02040502050405020303"/>
              <a:buChar char="−"/>
              <a:tabLst>
                <a:tab pos="561340" algn="l"/>
              </a:tabLst>
            </a:pPr>
            <a:r>
              <a:rPr sz="2400" spc="15" dirty="0">
                <a:solidFill>
                  <a:srgbClr val="585858"/>
                </a:solidFill>
                <a:latin typeface="Arial" panose="020B0604020202020204"/>
                <a:cs typeface="Arial" panose="020B0604020202020204"/>
              </a:rPr>
              <a:t>Đối </a:t>
            </a:r>
            <a:r>
              <a:rPr sz="2400" spc="-15" dirty="0">
                <a:solidFill>
                  <a:srgbClr val="585858"/>
                </a:solidFill>
                <a:latin typeface="Arial" panose="020B0604020202020204"/>
                <a:cs typeface="Arial" panose="020B0604020202020204"/>
              </a:rPr>
              <a:t>tượng </a:t>
            </a:r>
            <a:r>
              <a:rPr sz="2400" spc="30" dirty="0">
                <a:solidFill>
                  <a:srgbClr val="585858"/>
                </a:solidFill>
                <a:latin typeface="Arial" panose="020B0604020202020204"/>
                <a:cs typeface="Arial" panose="020B0604020202020204"/>
              </a:rPr>
              <a:t>không </a:t>
            </a:r>
            <a:r>
              <a:rPr sz="2400" spc="5" dirty="0">
                <a:solidFill>
                  <a:srgbClr val="585858"/>
                </a:solidFill>
                <a:latin typeface="Arial" panose="020B0604020202020204"/>
                <a:cs typeface="Arial" panose="020B0604020202020204"/>
              </a:rPr>
              <a:t>thay </a:t>
            </a:r>
            <a:r>
              <a:rPr sz="2400" spc="55" dirty="0">
                <a:solidFill>
                  <a:srgbClr val="585858"/>
                </a:solidFill>
                <a:latin typeface="Arial" panose="020B0604020202020204"/>
                <a:cs typeface="Arial" panose="020B0604020202020204"/>
              </a:rPr>
              <a:t>đổi </a:t>
            </a:r>
            <a:r>
              <a:rPr sz="2400" dirty="0">
                <a:solidFill>
                  <a:srgbClr val="585858"/>
                </a:solidFill>
                <a:latin typeface="Arial" panose="020B0604020202020204"/>
                <a:cs typeface="Arial" panose="020B0604020202020204"/>
              </a:rPr>
              <a:t>giá </a:t>
            </a:r>
            <a:r>
              <a:rPr sz="2400" spc="65" dirty="0">
                <a:solidFill>
                  <a:srgbClr val="585858"/>
                </a:solidFill>
                <a:latin typeface="Arial" panose="020B0604020202020204"/>
                <a:cs typeface="Arial" panose="020B0604020202020204"/>
              </a:rPr>
              <a:t>trị </a:t>
            </a:r>
            <a:r>
              <a:rPr sz="2400" spc="-80" dirty="0">
                <a:solidFill>
                  <a:srgbClr val="585858"/>
                </a:solidFill>
                <a:latin typeface="Arial" panose="020B0604020202020204"/>
                <a:cs typeface="Arial" panose="020B0604020202020204"/>
              </a:rPr>
              <a:t>sau </a:t>
            </a:r>
            <a:r>
              <a:rPr sz="2400" spc="15" dirty="0">
                <a:solidFill>
                  <a:srgbClr val="585858"/>
                </a:solidFill>
                <a:latin typeface="Arial" panose="020B0604020202020204"/>
                <a:cs typeface="Arial" panose="020B0604020202020204"/>
              </a:rPr>
              <a:t>khi </a:t>
            </a:r>
            <a:r>
              <a:rPr sz="2400" spc="-75" dirty="0">
                <a:solidFill>
                  <a:srgbClr val="585858"/>
                </a:solidFill>
                <a:latin typeface="Arial" panose="020B0604020202020204"/>
                <a:cs typeface="Arial" panose="020B0604020202020204"/>
              </a:rPr>
              <a:t>được </a:t>
            </a:r>
            <a:r>
              <a:rPr sz="2400" spc="30" dirty="0">
                <a:solidFill>
                  <a:srgbClr val="585858"/>
                </a:solidFill>
                <a:latin typeface="Arial" panose="020B0604020202020204"/>
                <a:cs typeface="Arial" panose="020B0604020202020204"/>
              </a:rPr>
              <a:t>tạo </a:t>
            </a:r>
            <a:r>
              <a:rPr sz="2400" spc="-35" dirty="0">
                <a:solidFill>
                  <a:srgbClr val="585858"/>
                </a:solidFill>
                <a:latin typeface="Arial" panose="020B0604020202020204"/>
                <a:cs typeface="Arial" panose="020B0604020202020204"/>
              </a:rPr>
              <a:t>ra</a:t>
            </a:r>
            <a:r>
              <a:rPr sz="2400" spc="-200" dirty="0">
                <a:solidFill>
                  <a:srgbClr val="585858"/>
                </a:solidFill>
                <a:latin typeface="Arial" panose="020B0604020202020204"/>
                <a:cs typeface="Arial" panose="020B0604020202020204"/>
              </a:rPr>
              <a:t> </a:t>
            </a:r>
            <a:r>
              <a:rPr sz="2400" dirty="0">
                <a:solidFill>
                  <a:srgbClr val="585858"/>
                </a:solidFill>
                <a:latin typeface="Wingdings" panose="05000000000000000000"/>
                <a:cs typeface="Wingdings" panose="05000000000000000000"/>
              </a:rPr>
              <a:t></a:t>
            </a:r>
            <a:r>
              <a:rPr sz="2400" dirty="0">
                <a:solidFill>
                  <a:srgbClr val="585858"/>
                </a:solidFill>
                <a:latin typeface="Times New Roman" panose="02020603050405020304"/>
                <a:cs typeface="Times New Roman" panose="02020603050405020304"/>
              </a:rPr>
              <a:t> </a:t>
            </a:r>
            <a:r>
              <a:rPr sz="2400" spc="-130" dirty="0">
                <a:solidFill>
                  <a:srgbClr val="585858"/>
                </a:solidFill>
                <a:latin typeface="Arial" panose="020B0604020202020204"/>
                <a:cs typeface="Arial" panose="020B0604020202020204"/>
              </a:rPr>
              <a:t>Các </a:t>
            </a:r>
            <a:r>
              <a:rPr lang="en-US" sz="2400" spc="-55" dirty="0">
                <a:solidFill>
                  <a:srgbClr val="585858"/>
                </a:solidFill>
                <a:latin typeface="Arial" panose="020B0604020202020204"/>
                <a:cs typeface="Arial" panose="020B0604020202020204"/>
              </a:rPr>
              <a:t>chuỗi </a:t>
            </a:r>
            <a:r>
              <a:rPr sz="2400" spc="-50" dirty="0">
                <a:solidFill>
                  <a:srgbClr val="585858"/>
                </a:solidFill>
                <a:latin typeface="Arial" panose="020B0604020202020204"/>
                <a:cs typeface="Arial" panose="020B0604020202020204"/>
              </a:rPr>
              <a:t>của </a:t>
            </a:r>
            <a:r>
              <a:rPr sz="2400" spc="-10" dirty="0">
                <a:solidFill>
                  <a:srgbClr val="585858"/>
                </a:solidFill>
                <a:latin typeface="Arial" panose="020B0604020202020204"/>
                <a:cs typeface="Arial" panose="020B0604020202020204"/>
              </a:rPr>
              <a:t>lớp String </a:t>
            </a:r>
            <a:r>
              <a:rPr sz="2400" spc="-75" dirty="0">
                <a:solidFill>
                  <a:srgbClr val="585858"/>
                </a:solidFill>
                <a:latin typeface="Arial" panose="020B0604020202020204"/>
                <a:cs typeface="Arial" panose="020B0604020202020204"/>
              </a:rPr>
              <a:t>được </a:t>
            </a:r>
            <a:r>
              <a:rPr sz="2400" spc="50" dirty="0">
                <a:solidFill>
                  <a:srgbClr val="585858"/>
                </a:solidFill>
                <a:latin typeface="Arial" panose="020B0604020202020204"/>
                <a:cs typeface="Arial" panose="020B0604020202020204"/>
              </a:rPr>
              <a:t>thiết </a:t>
            </a:r>
            <a:r>
              <a:rPr sz="2400" spc="-40" dirty="0">
                <a:solidFill>
                  <a:srgbClr val="585858"/>
                </a:solidFill>
                <a:latin typeface="Arial" panose="020B0604020202020204"/>
                <a:cs typeface="Arial" panose="020B0604020202020204"/>
              </a:rPr>
              <a:t>kế </a:t>
            </a:r>
            <a:r>
              <a:rPr sz="2400" dirty="0">
                <a:solidFill>
                  <a:srgbClr val="585858"/>
                </a:solidFill>
                <a:latin typeface="Arial" panose="020B0604020202020204"/>
                <a:cs typeface="Arial" panose="020B0604020202020204"/>
              </a:rPr>
              <a:t>để </a:t>
            </a:r>
            <a:r>
              <a:rPr sz="2400" spc="30" dirty="0">
                <a:solidFill>
                  <a:srgbClr val="585858"/>
                </a:solidFill>
                <a:latin typeface="Arial" panose="020B0604020202020204"/>
                <a:cs typeface="Arial" panose="020B0604020202020204"/>
              </a:rPr>
              <a:t>không </a:t>
            </a:r>
            <a:r>
              <a:rPr sz="2400" spc="5" dirty="0">
                <a:solidFill>
                  <a:srgbClr val="585858"/>
                </a:solidFill>
                <a:latin typeface="Arial" panose="020B0604020202020204"/>
                <a:cs typeface="Arial" panose="020B0604020202020204"/>
              </a:rPr>
              <a:t>thay </a:t>
            </a:r>
            <a:r>
              <a:rPr sz="2400" spc="55" dirty="0">
                <a:solidFill>
                  <a:srgbClr val="585858"/>
                </a:solidFill>
                <a:latin typeface="Arial" panose="020B0604020202020204"/>
                <a:cs typeface="Arial" panose="020B0604020202020204"/>
              </a:rPr>
              <a:t>đổi  </a:t>
            </a:r>
            <a:r>
              <a:rPr sz="2400" dirty="0">
                <a:solidFill>
                  <a:srgbClr val="585858"/>
                </a:solidFill>
                <a:latin typeface="Arial" panose="020B0604020202020204"/>
                <a:cs typeface="Arial" panose="020B0604020202020204"/>
              </a:rPr>
              <a:t>giá</a:t>
            </a:r>
            <a:r>
              <a:rPr sz="2400" spc="-15" dirty="0">
                <a:solidFill>
                  <a:srgbClr val="585858"/>
                </a:solidFill>
                <a:latin typeface="Arial" panose="020B0604020202020204"/>
                <a:cs typeface="Arial" panose="020B0604020202020204"/>
              </a:rPr>
              <a:t> </a:t>
            </a:r>
            <a:r>
              <a:rPr sz="2400" spc="15" dirty="0">
                <a:solidFill>
                  <a:srgbClr val="585858"/>
                </a:solidFill>
                <a:latin typeface="Arial" panose="020B0604020202020204"/>
                <a:cs typeface="Arial" panose="020B0604020202020204"/>
              </a:rPr>
              <a:t>trị.</a:t>
            </a:r>
            <a:endParaRPr sz="2400" spc="15" dirty="0">
              <a:solidFill>
                <a:srgbClr val="585858"/>
              </a:solidFill>
              <a:latin typeface="Arial" panose="020B0604020202020204"/>
              <a:cs typeface="Arial" panose="020B0604020202020204"/>
            </a:endParaRPr>
          </a:p>
          <a:p>
            <a:pPr marL="332105" marR="49530" lvl="1" indent="0" algn="just">
              <a:lnSpc>
                <a:spcPct val="90000"/>
              </a:lnSpc>
              <a:spcBef>
                <a:spcPts val="995"/>
              </a:spcBef>
              <a:buFont typeface="Georgia" panose="02040502050405020303"/>
              <a:buNone/>
              <a:tabLst>
                <a:tab pos="561340" algn="l"/>
              </a:tabLst>
            </a:pPr>
            <a:endParaRPr sz="2400">
              <a:latin typeface="Arial" panose="020B0604020202020204"/>
              <a:cs typeface="Arial" panose="020B0604020202020204"/>
            </a:endParaRPr>
          </a:p>
          <a:p>
            <a:pPr marL="560705" marR="5080" lvl="1" indent="-228600">
              <a:lnSpc>
                <a:spcPts val="2160"/>
              </a:lnSpc>
              <a:spcBef>
                <a:spcPts val="1030"/>
              </a:spcBef>
              <a:buFont typeface="Georgia" panose="02040502050405020303"/>
              <a:buChar char="−"/>
              <a:tabLst>
                <a:tab pos="561340" algn="l"/>
              </a:tabLst>
            </a:pPr>
            <a:r>
              <a:rPr sz="2400" spc="-40" dirty="0">
                <a:solidFill>
                  <a:srgbClr val="585858"/>
                </a:solidFill>
                <a:latin typeface="Arial" panose="020B0604020202020204"/>
                <a:cs typeface="Arial" panose="020B0604020202020204"/>
              </a:rPr>
              <a:t>Khi </a:t>
            </a:r>
            <a:r>
              <a:rPr sz="2400" spc="-80" dirty="0">
                <a:solidFill>
                  <a:srgbClr val="585858"/>
                </a:solidFill>
                <a:latin typeface="Arial" panose="020B0604020202020204"/>
                <a:cs typeface="Arial" panose="020B0604020202020204"/>
              </a:rPr>
              <a:t>các </a:t>
            </a:r>
            <a:r>
              <a:rPr lang="en-US" sz="2400" spc="-55" dirty="0">
                <a:solidFill>
                  <a:srgbClr val="585858"/>
                </a:solidFill>
                <a:latin typeface="Arial" panose="020B0604020202020204"/>
                <a:cs typeface="Arial" panose="020B0604020202020204"/>
                <a:sym typeface="+mn-ea"/>
              </a:rPr>
              <a:t>chuỗi </a:t>
            </a:r>
            <a:r>
              <a:rPr sz="2400" spc="-75" dirty="0">
                <a:solidFill>
                  <a:srgbClr val="585858"/>
                </a:solidFill>
                <a:latin typeface="Arial" panose="020B0604020202020204"/>
                <a:cs typeface="Arial" panose="020B0604020202020204"/>
              </a:rPr>
              <a:t>được </a:t>
            </a:r>
            <a:r>
              <a:rPr sz="2400" spc="20" dirty="0">
                <a:solidFill>
                  <a:srgbClr val="585858"/>
                </a:solidFill>
                <a:latin typeface="Arial" panose="020B0604020202020204"/>
                <a:cs typeface="Arial" panose="020B0604020202020204"/>
              </a:rPr>
              <a:t>ghép </a:t>
            </a:r>
            <a:r>
              <a:rPr sz="2400" spc="40" dirty="0">
                <a:solidFill>
                  <a:srgbClr val="585858"/>
                </a:solidFill>
                <a:latin typeface="Arial" panose="020B0604020202020204"/>
                <a:cs typeface="Arial" panose="020B0604020202020204"/>
              </a:rPr>
              <a:t>nối </a:t>
            </a:r>
            <a:r>
              <a:rPr sz="2400" spc="-40" dirty="0">
                <a:solidFill>
                  <a:srgbClr val="585858"/>
                </a:solidFill>
                <a:latin typeface="Arial" panose="020B0604020202020204"/>
                <a:cs typeface="Arial" panose="020B0604020202020204"/>
              </a:rPr>
              <a:t>với </a:t>
            </a:r>
            <a:r>
              <a:rPr sz="2400" spc="-5" dirty="0">
                <a:solidFill>
                  <a:srgbClr val="585858"/>
                </a:solidFill>
                <a:latin typeface="Arial" panose="020B0604020202020204"/>
                <a:cs typeface="Arial" panose="020B0604020202020204"/>
              </a:rPr>
              <a:t>nhau </a:t>
            </a:r>
            <a:r>
              <a:rPr sz="2400" spc="75" dirty="0">
                <a:solidFill>
                  <a:srgbClr val="585858"/>
                </a:solidFill>
                <a:latin typeface="Arial" panose="020B0604020202020204"/>
                <a:cs typeface="Arial" panose="020B0604020202020204"/>
              </a:rPr>
              <a:t>một </a:t>
            </a:r>
            <a:r>
              <a:rPr sz="2400" spc="55" dirty="0">
                <a:solidFill>
                  <a:srgbClr val="585858"/>
                </a:solidFill>
                <a:latin typeface="Arial" panose="020B0604020202020204"/>
                <a:cs typeface="Arial" panose="020B0604020202020204"/>
              </a:rPr>
              <a:t>đối </a:t>
            </a:r>
            <a:r>
              <a:rPr sz="2400" spc="-15" dirty="0">
                <a:solidFill>
                  <a:srgbClr val="585858"/>
                </a:solidFill>
                <a:latin typeface="Arial" panose="020B0604020202020204"/>
                <a:cs typeface="Arial" panose="020B0604020202020204"/>
              </a:rPr>
              <a:t>tượng </a:t>
            </a:r>
            <a:r>
              <a:rPr sz="2400" spc="-10" dirty="0">
                <a:solidFill>
                  <a:srgbClr val="585858"/>
                </a:solidFill>
                <a:latin typeface="Arial" panose="020B0604020202020204"/>
                <a:cs typeface="Arial" panose="020B0604020202020204"/>
              </a:rPr>
              <a:t>mới </a:t>
            </a:r>
            <a:r>
              <a:rPr sz="2400" spc="-75" dirty="0">
                <a:solidFill>
                  <a:srgbClr val="585858"/>
                </a:solidFill>
                <a:latin typeface="Arial" panose="020B0604020202020204"/>
                <a:cs typeface="Arial" panose="020B0604020202020204"/>
              </a:rPr>
              <a:t>được </a:t>
            </a:r>
            <a:r>
              <a:rPr sz="2400" spc="30" dirty="0">
                <a:solidFill>
                  <a:srgbClr val="585858"/>
                </a:solidFill>
                <a:latin typeface="Arial" panose="020B0604020202020204"/>
                <a:cs typeface="Arial" panose="020B0604020202020204"/>
              </a:rPr>
              <a:t>tạo </a:t>
            </a:r>
            <a:endParaRPr sz="2400" spc="30" dirty="0">
              <a:solidFill>
                <a:srgbClr val="585858"/>
              </a:solidFill>
              <a:latin typeface="Arial" panose="020B0604020202020204"/>
              <a:cs typeface="Arial" panose="020B0604020202020204"/>
            </a:endParaRPr>
          </a:p>
          <a:p>
            <a:pPr marL="332105" marR="5080" lvl="1" indent="0">
              <a:lnSpc>
                <a:spcPts val="2160"/>
              </a:lnSpc>
              <a:spcBef>
                <a:spcPts val="1030"/>
              </a:spcBef>
              <a:buFont typeface="Georgia" panose="02040502050405020303"/>
              <a:buNone/>
              <a:tabLst>
                <a:tab pos="561340" algn="l"/>
              </a:tabLst>
            </a:pPr>
            <a:r>
              <a:rPr sz="2400" spc="-35" dirty="0">
                <a:solidFill>
                  <a:srgbClr val="585858"/>
                </a:solidFill>
                <a:latin typeface="Arial" panose="020B0604020202020204"/>
                <a:cs typeface="Arial" panose="020B0604020202020204"/>
              </a:rPr>
              <a:t>ra </a:t>
            </a:r>
            <a:r>
              <a:rPr sz="2400" dirty="0">
                <a:solidFill>
                  <a:srgbClr val="585858"/>
                </a:solidFill>
                <a:latin typeface="Arial" panose="020B0604020202020204"/>
                <a:cs typeface="Arial" panose="020B0604020202020204"/>
              </a:rPr>
              <a:t>để </a:t>
            </a:r>
            <a:r>
              <a:rPr sz="2400" spc="-40" dirty="0">
                <a:solidFill>
                  <a:srgbClr val="585858"/>
                </a:solidFill>
                <a:latin typeface="Arial" panose="020B0604020202020204"/>
                <a:cs typeface="Arial" panose="020B0604020202020204"/>
              </a:rPr>
              <a:t>lưu </a:t>
            </a:r>
            <a:r>
              <a:rPr sz="2400" spc="-5" dirty="0">
                <a:solidFill>
                  <a:srgbClr val="585858"/>
                </a:solidFill>
                <a:latin typeface="Arial" panose="020B0604020202020204"/>
                <a:cs typeface="Arial" panose="020B0604020202020204"/>
              </a:rPr>
              <a:t>trữ </a:t>
            </a:r>
            <a:r>
              <a:rPr sz="2400" spc="15" dirty="0">
                <a:solidFill>
                  <a:srgbClr val="585858"/>
                </a:solidFill>
                <a:latin typeface="Arial" panose="020B0604020202020204"/>
                <a:cs typeface="Arial" panose="020B0604020202020204"/>
              </a:rPr>
              <a:t>kết </a:t>
            </a:r>
            <a:r>
              <a:rPr sz="2400" spc="-5" dirty="0">
                <a:solidFill>
                  <a:srgbClr val="585858"/>
                </a:solidFill>
                <a:latin typeface="Arial" panose="020B0604020202020204"/>
                <a:cs typeface="Arial" panose="020B0604020202020204"/>
              </a:rPr>
              <a:t>quả </a:t>
            </a:r>
            <a:r>
              <a:rPr sz="2400" dirty="0">
                <a:solidFill>
                  <a:srgbClr val="585858"/>
                </a:solidFill>
                <a:latin typeface="Wingdings" panose="05000000000000000000"/>
                <a:cs typeface="Wingdings" panose="05000000000000000000"/>
              </a:rPr>
              <a:t></a:t>
            </a:r>
            <a:r>
              <a:rPr sz="2400" dirty="0">
                <a:solidFill>
                  <a:srgbClr val="585858"/>
                </a:solidFill>
                <a:latin typeface="Times New Roman" panose="02020603050405020304"/>
                <a:cs typeface="Times New Roman" panose="02020603050405020304"/>
              </a:rPr>
              <a:t> </a:t>
            </a:r>
            <a:r>
              <a:rPr sz="2400" spc="-40" dirty="0">
                <a:solidFill>
                  <a:srgbClr val="585858"/>
                </a:solidFill>
                <a:latin typeface="Arial" panose="020B0604020202020204"/>
                <a:cs typeface="Arial" panose="020B0604020202020204"/>
              </a:rPr>
              <a:t>Ghép </a:t>
            </a:r>
            <a:r>
              <a:rPr sz="2400" spc="40" dirty="0">
                <a:solidFill>
                  <a:srgbClr val="585858"/>
                </a:solidFill>
                <a:latin typeface="Arial" panose="020B0604020202020204"/>
                <a:cs typeface="Arial" panose="020B0604020202020204"/>
              </a:rPr>
              <a:t>nối </a:t>
            </a:r>
            <a:r>
              <a:rPr lang="en-US" sz="2400" spc="-55" dirty="0">
                <a:solidFill>
                  <a:srgbClr val="585858"/>
                </a:solidFill>
                <a:latin typeface="Arial" panose="020B0604020202020204"/>
                <a:cs typeface="Arial" panose="020B0604020202020204"/>
                <a:sym typeface="+mn-ea"/>
              </a:rPr>
              <a:t>chuỗi </a:t>
            </a:r>
            <a:r>
              <a:rPr sz="2400" spc="60" dirty="0">
                <a:solidFill>
                  <a:srgbClr val="585858"/>
                </a:solidFill>
                <a:latin typeface="Arial" panose="020B0604020202020204"/>
                <a:cs typeface="Arial" panose="020B0604020202020204"/>
              </a:rPr>
              <a:t>thông </a:t>
            </a:r>
            <a:r>
              <a:rPr sz="2400" spc="-10" dirty="0">
                <a:solidFill>
                  <a:srgbClr val="585858"/>
                </a:solidFill>
                <a:latin typeface="Arial" panose="020B0604020202020204"/>
                <a:cs typeface="Arial" panose="020B0604020202020204"/>
              </a:rPr>
              <a:t>thường </a:t>
            </a:r>
            <a:r>
              <a:rPr sz="2400" spc="20" dirty="0">
                <a:solidFill>
                  <a:srgbClr val="585858"/>
                </a:solidFill>
                <a:latin typeface="Arial" panose="020B0604020202020204"/>
                <a:cs typeface="Arial" panose="020B0604020202020204"/>
              </a:rPr>
              <a:t>rất </a:t>
            </a:r>
            <a:r>
              <a:rPr sz="2400" spc="65" dirty="0">
                <a:solidFill>
                  <a:srgbClr val="585858"/>
                </a:solidFill>
                <a:latin typeface="Arial" panose="020B0604020202020204"/>
                <a:cs typeface="Arial" panose="020B0604020202020204"/>
              </a:rPr>
              <a:t>tốn </a:t>
            </a:r>
            <a:r>
              <a:rPr sz="2400" spc="-20" dirty="0">
                <a:solidFill>
                  <a:srgbClr val="585858"/>
                </a:solidFill>
                <a:latin typeface="Arial" panose="020B0604020202020204"/>
                <a:cs typeface="Arial" panose="020B0604020202020204"/>
              </a:rPr>
              <a:t>kém </a:t>
            </a:r>
            <a:r>
              <a:rPr sz="2400" spc="-55" dirty="0">
                <a:solidFill>
                  <a:srgbClr val="585858"/>
                </a:solidFill>
                <a:latin typeface="Arial" panose="020B0604020202020204"/>
                <a:cs typeface="Arial" panose="020B0604020202020204"/>
              </a:rPr>
              <a:t>về </a:t>
            </a:r>
            <a:r>
              <a:rPr sz="2400" spc="60" dirty="0">
                <a:solidFill>
                  <a:srgbClr val="585858"/>
                </a:solidFill>
                <a:latin typeface="Arial" panose="020B0604020202020204"/>
                <a:cs typeface="Arial" panose="020B0604020202020204"/>
              </a:rPr>
              <a:t>bộ</a:t>
            </a:r>
            <a:r>
              <a:rPr sz="2400" spc="-95" dirty="0">
                <a:solidFill>
                  <a:srgbClr val="585858"/>
                </a:solidFill>
                <a:latin typeface="Arial" panose="020B0604020202020204"/>
                <a:cs typeface="Arial" panose="020B0604020202020204"/>
              </a:rPr>
              <a:t> </a:t>
            </a:r>
            <a:r>
              <a:rPr sz="2400" spc="-45" dirty="0">
                <a:solidFill>
                  <a:srgbClr val="585858"/>
                </a:solidFill>
                <a:latin typeface="Arial" panose="020B0604020202020204"/>
                <a:cs typeface="Arial" panose="020B0604020202020204"/>
              </a:rPr>
              <a:t>nhớ.</a:t>
            </a:r>
            <a:endParaRPr sz="2400" spc="-45" dirty="0">
              <a:solidFill>
                <a:srgbClr val="585858"/>
              </a:solidFill>
              <a:latin typeface="Arial" panose="020B0604020202020204"/>
              <a:cs typeface="Arial" panose="020B0604020202020204"/>
            </a:endParaRPr>
          </a:p>
          <a:p>
            <a:pPr marL="332105" marR="5080" lvl="1" indent="0">
              <a:lnSpc>
                <a:spcPts val="2160"/>
              </a:lnSpc>
              <a:spcBef>
                <a:spcPts val="1030"/>
              </a:spcBef>
              <a:buFont typeface="Georgia" panose="02040502050405020303"/>
              <a:buNone/>
              <a:tabLst>
                <a:tab pos="561340" algn="l"/>
              </a:tabLst>
            </a:pPr>
            <a:r>
              <a:rPr lang="en-US" sz="2400" spc="200" dirty="0">
                <a:solidFill>
                  <a:srgbClr val="168991"/>
                </a:solidFill>
                <a:latin typeface="Arial" panose="020B0604020202020204"/>
                <a:cs typeface="Arial" panose="020B0604020202020204"/>
                <a:sym typeface="+mn-ea"/>
              </a:rPr>
              <a:t>		</a:t>
            </a:r>
            <a:r>
              <a:rPr sz="2400" spc="200" dirty="0">
                <a:solidFill>
                  <a:srgbClr val="168991"/>
                </a:solidFill>
                <a:latin typeface="Arial" panose="020B0604020202020204"/>
                <a:cs typeface="Arial" panose="020B0604020202020204"/>
                <a:sym typeface="+mn-ea"/>
              </a:rPr>
              <a:t>String </a:t>
            </a:r>
            <a:r>
              <a:rPr sz="2400" spc="90" dirty="0">
                <a:solidFill>
                  <a:srgbClr val="168991"/>
                </a:solidFill>
                <a:latin typeface="Arial" panose="020B0604020202020204"/>
                <a:cs typeface="Arial" panose="020B0604020202020204"/>
                <a:sym typeface="+mn-ea"/>
              </a:rPr>
              <a:t>s </a:t>
            </a:r>
            <a:r>
              <a:rPr sz="2400" spc="-65" dirty="0">
                <a:solidFill>
                  <a:srgbClr val="168991"/>
                </a:solidFill>
                <a:latin typeface="Arial" panose="020B0604020202020204"/>
                <a:cs typeface="Arial" panose="020B0604020202020204"/>
                <a:sym typeface="+mn-ea"/>
              </a:rPr>
              <a:t>=</a:t>
            </a:r>
            <a:r>
              <a:rPr sz="2400" spc="-145" dirty="0">
                <a:solidFill>
                  <a:srgbClr val="168991"/>
                </a:solidFill>
                <a:latin typeface="Arial" panose="020B0604020202020204"/>
                <a:cs typeface="Arial" panose="020B0604020202020204"/>
                <a:sym typeface="+mn-ea"/>
              </a:rPr>
              <a:t> </a:t>
            </a:r>
            <a:r>
              <a:rPr sz="2400" spc="395" dirty="0">
                <a:solidFill>
                  <a:srgbClr val="168991"/>
                </a:solidFill>
                <a:latin typeface="Arial" panose="020B0604020202020204"/>
                <a:cs typeface="Arial" panose="020B0604020202020204"/>
                <a:sym typeface="+mn-ea"/>
              </a:rPr>
              <a:t>"";</a:t>
            </a:r>
            <a:endParaRPr sz="2400" spc="395" dirty="0">
              <a:solidFill>
                <a:srgbClr val="168991"/>
              </a:solidFill>
              <a:latin typeface="Arial" panose="020B0604020202020204"/>
              <a:cs typeface="Arial" panose="020B0604020202020204"/>
              <a:sym typeface="+mn-ea"/>
            </a:endParaRPr>
          </a:p>
          <a:p>
            <a:pPr marL="0" marR="5080" lvl="1" indent="0">
              <a:lnSpc>
                <a:spcPts val="2160"/>
              </a:lnSpc>
              <a:spcBef>
                <a:spcPts val="1030"/>
              </a:spcBef>
              <a:buFont typeface="Georgia" panose="02040502050405020303"/>
              <a:buNone/>
              <a:tabLst>
                <a:tab pos="561340" algn="l"/>
              </a:tabLst>
            </a:pPr>
            <a:r>
              <a:rPr lang="en-US" sz="2400" spc="200" dirty="0">
                <a:solidFill>
                  <a:srgbClr val="168991"/>
                </a:solidFill>
                <a:latin typeface="Arial" panose="020B0604020202020204"/>
                <a:cs typeface="Arial" panose="020B0604020202020204"/>
                <a:sym typeface="+mn-ea"/>
              </a:rPr>
              <a:t>		</a:t>
            </a:r>
            <a:r>
              <a:rPr sz="2400" spc="200" dirty="0">
                <a:solidFill>
                  <a:srgbClr val="168991"/>
                </a:solidFill>
                <a:latin typeface="Arial" panose="020B0604020202020204"/>
                <a:cs typeface="Arial" panose="020B0604020202020204"/>
                <a:sym typeface="+mn-ea"/>
              </a:rPr>
              <a:t>String </a:t>
            </a:r>
            <a:r>
              <a:rPr sz="2400" spc="90" dirty="0">
                <a:solidFill>
                  <a:srgbClr val="168991"/>
                </a:solidFill>
                <a:latin typeface="Arial" panose="020B0604020202020204"/>
                <a:cs typeface="Arial" panose="020B0604020202020204"/>
                <a:sym typeface="+mn-ea"/>
              </a:rPr>
              <a:t>s</a:t>
            </a:r>
            <a:r>
              <a:rPr lang="en-US" sz="2400" spc="90" dirty="0">
                <a:solidFill>
                  <a:srgbClr val="168991"/>
                </a:solidFill>
                <a:latin typeface="Arial" panose="020B0604020202020204"/>
                <a:cs typeface="Arial" panose="020B0604020202020204"/>
                <a:sym typeface="+mn-ea"/>
              </a:rPr>
              <a:t> +</a:t>
            </a:r>
            <a:r>
              <a:rPr sz="2400" spc="90" dirty="0">
                <a:solidFill>
                  <a:srgbClr val="168991"/>
                </a:solidFill>
                <a:latin typeface="Arial" panose="020B0604020202020204"/>
                <a:cs typeface="Arial" panose="020B0604020202020204"/>
                <a:sym typeface="+mn-ea"/>
              </a:rPr>
              <a:t> </a:t>
            </a:r>
            <a:r>
              <a:rPr sz="2400" spc="-65" dirty="0">
                <a:solidFill>
                  <a:srgbClr val="168991"/>
                </a:solidFill>
                <a:latin typeface="Arial" panose="020B0604020202020204"/>
                <a:cs typeface="Arial" panose="020B0604020202020204"/>
                <a:sym typeface="+mn-ea"/>
              </a:rPr>
              <a:t>=</a:t>
            </a:r>
            <a:r>
              <a:rPr sz="2400" spc="-145" dirty="0">
                <a:solidFill>
                  <a:srgbClr val="168991"/>
                </a:solidFill>
                <a:latin typeface="Arial" panose="020B0604020202020204"/>
                <a:cs typeface="Arial" panose="020B0604020202020204"/>
                <a:sym typeface="+mn-ea"/>
              </a:rPr>
              <a:t> </a:t>
            </a:r>
            <a:r>
              <a:rPr sz="2400" spc="395" dirty="0">
                <a:solidFill>
                  <a:srgbClr val="168991"/>
                </a:solidFill>
                <a:latin typeface="Arial" panose="020B0604020202020204"/>
                <a:cs typeface="Arial" panose="020B0604020202020204"/>
                <a:sym typeface="+mn-ea"/>
              </a:rPr>
              <a:t>"</a:t>
            </a:r>
            <a:r>
              <a:rPr lang="en-US" sz="2400" spc="395" dirty="0">
                <a:solidFill>
                  <a:srgbClr val="168991"/>
                </a:solidFill>
                <a:latin typeface="Arial" panose="020B0604020202020204"/>
                <a:cs typeface="Arial" panose="020B0604020202020204"/>
                <a:sym typeface="+mn-ea"/>
              </a:rPr>
              <a:t>Hello</a:t>
            </a:r>
            <a:r>
              <a:rPr sz="2400" spc="395" dirty="0">
                <a:solidFill>
                  <a:srgbClr val="168991"/>
                </a:solidFill>
                <a:latin typeface="Arial" panose="020B0604020202020204"/>
                <a:cs typeface="Arial" panose="020B0604020202020204"/>
                <a:sym typeface="+mn-ea"/>
              </a:rPr>
              <a:t>";</a:t>
            </a:r>
            <a:endParaRPr sz="2400" spc="395" dirty="0">
              <a:solidFill>
                <a:srgbClr val="168991"/>
              </a:solidFill>
              <a:latin typeface="Arial" panose="020B0604020202020204"/>
              <a:cs typeface="Arial" panose="020B0604020202020204"/>
              <a:sym typeface="+mn-ea"/>
            </a:endParaRPr>
          </a:p>
          <a:p>
            <a:pPr marL="0" marR="5080" lvl="1" indent="0">
              <a:lnSpc>
                <a:spcPts val="2160"/>
              </a:lnSpc>
              <a:spcBef>
                <a:spcPts val="1030"/>
              </a:spcBef>
              <a:buFont typeface="Georgia" panose="02040502050405020303"/>
              <a:buNone/>
              <a:tabLst>
                <a:tab pos="561340" algn="l"/>
              </a:tabLst>
            </a:pPr>
            <a:r>
              <a:rPr lang="en-US" sz="2400" spc="395" dirty="0">
                <a:solidFill>
                  <a:srgbClr val="168991"/>
                </a:solidFill>
                <a:latin typeface="Arial" panose="020B0604020202020204"/>
                <a:cs typeface="Arial" panose="020B0604020202020204"/>
                <a:sym typeface="+mn-ea"/>
              </a:rPr>
              <a:t>		</a:t>
            </a:r>
            <a:r>
              <a:rPr sz="2400" spc="200" dirty="0">
                <a:solidFill>
                  <a:srgbClr val="168991"/>
                </a:solidFill>
                <a:latin typeface="Arial" panose="020B0604020202020204"/>
                <a:cs typeface="Arial" panose="020B0604020202020204"/>
                <a:sym typeface="+mn-ea"/>
              </a:rPr>
              <a:t>String </a:t>
            </a:r>
            <a:r>
              <a:rPr sz="2400" spc="90" dirty="0">
                <a:solidFill>
                  <a:srgbClr val="168991"/>
                </a:solidFill>
                <a:latin typeface="Arial" panose="020B0604020202020204"/>
                <a:cs typeface="Arial" panose="020B0604020202020204"/>
                <a:sym typeface="+mn-ea"/>
              </a:rPr>
              <a:t>s</a:t>
            </a:r>
            <a:r>
              <a:rPr lang="en-US" sz="2400" spc="90" dirty="0">
                <a:solidFill>
                  <a:srgbClr val="168991"/>
                </a:solidFill>
                <a:latin typeface="Arial" panose="020B0604020202020204"/>
                <a:cs typeface="Arial" panose="020B0604020202020204"/>
                <a:sym typeface="+mn-ea"/>
              </a:rPr>
              <a:t> +</a:t>
            </a:r>
            <a:r>
              <a:rPr sz="2400" spc="90" dirty="0">
                <a:solidFill>
                  <a:srgbClr val="168991"/>
                </a:solidFill>
                <a:latin typeface="Arial" panose="020B0604020202020204"/>
                <a:cs typeface="Arial" panose="020B0604020202020204"/>
                <a:sym typeface="+mn-ea"/>
              </a:rPr>
              <a:t> </a:t>
            </a:r>
            <a:r>
              <a:rPr sz="2400" spc="-65" dirty="0">
                <a:solidFill>
                  <a:srgbClr val="168991"/>
                </a:solidFill>
                <a:latin typeface="Arial" panose="020B0604020202020204"/>
                <a:cs typeface="Arial" panose="020B0604020202020204"/>
                <a:sym typeface="+mn-ea"/>
              </a:rPr>
              <a:t>=</a:t>
            </a:r>
            <a:r>
              <a:rPr sz="2400" spc="-145" dirty="0">
                <a:solidFill>
                  <a:srgbClr val="168991"/>
                </a:solidFill>
                <a:latin typeface="Arial" panose="020B0604020202020204"/>
                <a:cs typeface="Arial" panose="020B0604020202020204"/>
                <a:sym typeface="+mn-ea"/>
              </a:rPr>
              <a:t> </a:t>
            </a:r>
            <a:r>
              <a:rPr sz="2400" spc="395" dirty="0">
                <a:solidFill>
                  <a:srgbClr val="168991"/>
                </a:solidFill>
                <a:latin typeface="Arial" panose="020B0604020202020204"/>
                <a:cs typeface="Arial" panose="020B0604020202020204"/>
                <a:sym typeface="+mn-ea"/>
              </a:rPr>
              <a:t>"</a:t>
            </a:r>
            <a:r>
              <a:rPr lang="en-US" sz="2400" spc="395" dirty="0">
                <a:solidFill>
                  <a:srgbClr val="168991"/>
                </a:solidFill>
                <a:latin typeface="Arial" panose="020B0604020202020204"/>
                <a:cs typeface="Arial" panose="020B0604020202020204"/>
                <a:sym typeface="+mn-ea"/>
              </a:rPr>
              <a:t>World</a:t>
            </a:r>
            <a:r>
              <a:rPr sz="2400" spc="395" dirty="0">
                <a:solidFill>
                  <a:srgbClr val="168991"/>
                </a:solidFill>
                <a:latin typeface="Arial" panose="020B0604020202020204"/>
                <a:cs typeface="Arial" panose="020B0604020202020204"/>
                <a:sym typeface="+mn-ea"/>
              </a:rPr>
              <a:t>";</a:t>
            </a:r>
            <a:endParaRPr sz="2400" spc="395" dirty="0">
              <a:solidFill>
                <a:srgbClr val="168991"/>
              </a:solidFill>
              <a:latin typeface="Arial" panose="020B0604020202020204"/>
              <a:cs typeface="Arial" panose="020B0604020202020204"/>
              <a:sym typeface="+mn-ea"/>
            </a:endParaRPr>
          </a:p>
          <a:p>
            <a:pPr marL="0" marR="5080" lvl="1" indent="0">
              <a:lnSpc>
                <a:spcPts val="2160"/>
              </a:lnSpc>
              <a:spcBef>
                <a:spcPts val="1030"/>
              </a:spcBef>
              <a:buFont typeface="Georgia" panose="02040502050405020303"/>
              <a:buNone/>
              <a:tabLst>
                <a:tab pos="561340" algn="l"/>
              </a:tabLst>
            </a:pPr>
            <a:r>
              <a:rPr lang="en-US" sz="2400" spc="395" dirty="0">
                <a:solidFill>
                  <a:srgbClr val="168991"/>
                </a:solidFill>
                <a:latin typeface="Arial" panose="020B0604020202020204"/>
                <a:cs typeface="Arial" panose="020B0604020202020204"/>
                <a:sym typeface="+mn-ea"/>
              </a:rPr>
              <a:t>		</a:t>
            </a:r>
            <a:r>
              <a:rPr sz="2400" spc="200" dirty="0">
                <a:solidFill>
                  <a:srgbClr val="168991"/>
                </a:solidFill>
                <a:latin typeface="Arial" panose="020B0604020202020204"/>
                <a:cs typeface="Arial" panose="020B0604020202020204"/>
                <a:sym typeface="+mn-ea"/>
              </a:rPr>
              <a:t>String </a:t>
            </a:r>
            <a:r>
              <a:rPr sz="2400" spc="90" dirty="0">
                <a:solidFill>
                  <a:srgbClr val="168991"/>
                </a:solidFill>
                <a:latin typeface="Arial" panose="020B0604020202020204"/>
                <a:cs typeface="Arial" panose="020B0604020202020204"/>
                <a:sym typeface="+mn-ea"/>
              </a:rPr>
              <a:t>s</a:t>
            </a:r>
            <a:r>
              <a:rPr lang="en-US" sz="2400" spc="90" dirty="0">
                <a:solidFill>
                  <a:srgbClr val="168991"/>
                </a:solidFill>
                <a:latin typeface="Arial" panose="020B0604020202020204"/>
                <a:cs typeface="Arial" panose="020B0604020202020204"/>
                <a:sym typeface="+mn-ea"/>
              </a:rPr>
              <a:t> +</a:t>
            </a:r>
            <a:r>
              <a:rPr sz="2400" spc="90" dirty="0">
                <a:solidFill>
                  <a:srgbClr val="168991"/>
                </a:solidFill>
                <a:latin typeface="Arial" panose="020B0604020202020204"/>
                <a:cs typeface="Arial" panose="020B0604020202020204"/>
                <a:sym typeface="+mn-ea"/>
              </a:rPr>
              <a:t> </a:t>
            </a:r>
            <a:r>
              <a:rPr sz="2400" spc="-65" dirty="0">
                <a:solidFill>
                  <a:srgbClr val="168991"/>
                </a:solidFill>
                <a:latin typeface="Arial" panose="020B0604020202020204"/>
                <a:cs typeface="Arial" panose="020B0604020202020204"/>
                <a:sym typeface="+mn-ea"/>
              </a:rPr>
              <a:t>=</a:t>
            </a:r>
            <a:r>
              <a:rPr sz="2400" spc="-145" dirty="0">
                <a:solidFill>
                  <a:srgbClr val="168991"/>
                </a:solidFill>
                <a:latin typeface="Arial" panose="020B0604020202020204"/>
                <a:cs typeface="Arial" panose="020B0604020202020204"/>
                <a:sym typeface="+mn-ea"/>
              </a:rPr>
              <a:t> </a:t>
            </a:r>
            <a:r>
              <a:rPr sz="2400" spc="395" dirty="0">
                <a:solidFill>
                  <a:srgbClr val="168991"/>
                </a:solidFill>
                <a:latin typeface="Arial" panose="020B0604020202020204"/>
                <a:cs typeface="Arial" panose="020B0604020202020204"/>
                <a:sym typeface="+mn-ea"/>
              </a:rPr>
              <a:t>"</a:t>
            </a:r>
            <a:r>
              <a:rPr lang="en-US" sz="2400" spc="395" dirty="0">
                <a:solidFill>
                  <a:srgbClr val="168991"/>
                </a:solidFill>
                <a:latin typeface="Arial" panose="020B0604020202020204"/>
                <a:cs typeface="Arial" panose="020B0604020202020204"/>
                <a:sym typeface="+mn-ea"/>
              </a:rPr>
              <a:t>!</a:t>
            </a:r>
            <a:r>
              <a:rPr sz="2400" spc="395" dirty="0">
                <a:solidFill>
                  <a:srgbClr val="168991"/>
                </a:solidFill>
                <a:latin typeface="Arial" panose="020B0604020202020204"/>
                <a:cs typeface="Arial" panose="020B0604020202020204"/>
                <a:sym typeface="+mn-ea"/>
              </a:rPr>
              <a:t>";</a:t>
            </a:r>
            <a:endParaRPr sz="2400" spc="395" dirty="0">
              <a:solidFill>
                <a:srgbClr val="168991"/>
              </a:solidFill>
              <a:latin typeface="Arial" panose="020B0604020202020204"/>
              <a:cs typeface="Arial" panose="020B0604020202020204"/>
              <a:sym typeface="+mn-ea"/>
            </a:endParaRPr>
          </a:p>
          <a:p>
            <a:pPr marL="0" marR="5080" lvl="1" indent="0">
              <a:lnSpc>
                <a:spcPts val="2160"/>
              </a:lnSpc>
              <a:spcBef>
                <a:spcPts val="1030"/>
              </a:spcBef>
              <a:buFont typeface="Georgia" panose="02040502050405020303"/>
              <a:buNone/>
              <a:tabLst>
                <a:tab pos="561340" algn="l"/>
              </a:tabLst>
            </a:pPr>
            <a:r>
              <a:rPr lang="en-US" sz="2400" spc="210" dirty="0">
                <a:solidFill>
                  <a:srgbClr val="168991"/>
                </a:solidFill>
                <a:latin typeface="Arial" panose="020B0604020202020204"/>
                <a:cs typeface="Arial" panose="020B0604020202020204"/>
                <a:sym typeface="+mn-ea"/>
              </a:rPr>
              <a:t>		</a:t>
            </a:r>
            <a:r>
              <a:rPr sz="2400" spc="210" dirty="0">
                <a:solidFill>
                  <a:srgbClr val="168991"/>
                </a:solidFill>
                <a:latin typeface="Arial" panose="020B0604020202020204"/>
                <a:cs typeface="Arial" panose="020B0604020202020204"/>
                <a:sym typeface="+mn-ea"/>
              </a:rPr>
              <a:t>System.out.println(s);</a:t>
            </a:r>
            <a:endParaRPr sz="2400">
              <a:latin typeface="Arial" panose="020B0604020202020204"/>
              <a:cs typeface="Arial" panose="020B0604020202020204"/>
            </a:endParaRPr>
          </a:p>
          <a:p>
            <a:pPr marL="332105">
              <a:lnSpc>
                <a:spcPct val="100000"/>
              </a:lnSpc>
              <a:spcBef>
                <a:spcPts val="5"/>
              </a:spcBef>
            </a:pPr>
            <a:endParaRPr sz="2400">
              <a:latin typeface="Arial" panose="020B0604020202020204"/>
              <a:cs typeface="Arial" panose="020B0604020202020204"/>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38935" y="291465"/>
            <a:ext cx="7194550" cy="1120775"/>
          </a:xfrm>
          <a:prstGeom prst="rect">
            <a:avLst/>
          </a:prstGeom>
        </p:spPr>
        <p:txBody>
          <a:bodyPr vert="horz" wrap="square" lIns="0" tIns="13335" rIns="0" bIns="0" rtlCol="0">
            <a:spAutoFit/>
          </a:bodyPr>
          <a:lstStyle/>
          <a:p>
            <a:pPr marL="12700">
              <a:lnSpc>
                <a:spcPct val="100000"/>
              </a:lnSpc>
              <a:spcBef>
                <a:spcPts val="105"/>
              </a:spcBef>
            </a:pPr>
            <a:r>
              <a:rPr sz="3600" spc="-55" dirty="0">
                <a:sym typeface="+mn-ea"/>
              </a:rPr>
              <a:t>StringBuffer</a:t>
            </a:r>
            <a:r>
              <a:rPr lang="en-US" sz="3600" spc="-55" dirty="0">
                <a:sym typeface="+mn-ea"/>
              </a:rPr>
              <a:t> và StringBuilder</a:t>
            </a:r>
            <a:br>
              <a:rPr lang="en-US" sz="3600" spc="-55" dirty="0"/>
            </a:br>
            <a:endParaRPr sz="3600" spc="-55" dirty="0"/>
          </a:p>
        </p:txBody>
      </p:sp>
      <p:sp>
        <p:nvSpPr>
          <p:cNvPr id="3" name="object 3"/>
          <p:cNvSpPr txBox="1"/>
          <p:nvPr/>
        </p:nvSpPr>
        <p:spPr>
          <a:xfrm>
            <a:off x="1523365" y="1694815"/>
            <a:ext cx="10059035" cy="4382135"/>
          </a:xfrm>
          <a:prstGeom prst="rect">
            <a:avLst/>
          </a:prstGeom>
        </p:spPr>
        <p:txBody>
          <a:bodyPr vert="horz" wrap="square" lIns="0" tIns="12700" rIns="0" bIns="0" rtlCol="0">
            <a:spAutoFit/>
          </a:bodyPr>
          <a:lstStyle/>
          <a:p>
            <a:pPr marL="286385" indent="-274320">
              <a:lnSpc>
                <a:spcPts val="2730"/>
              </a:lnSpc>
              <a:spcBef>
                <a:spcPts val="100"/>
              </a:spcBef>
              <a:buChar char="•"/>
              <a:tabLst>
                <a:tab pos="286385" algn="l"/>
                <a:tab pos="287020" algn="l"/>
              </a:tabLst>
            </a:pPr>
            <a:r>
              <a:rPr sz="2800" spc="-50" dirty="0">
                <a:solidFill>
                  <a:srgbClr val="585858"/>
                </a:solidFill>
                <a:latin typeface="Arial" panose="020B0604020202020204"/>
                <a:cs typeface="Arial" panose="020B0604020202020204"/>
              </a:rPr>
              <a:t>Trong </a:t>
            </a:r>
            <a:r>
              <a:rPr sz="2800" spc="-10" dirty="0">
                <a:solidFill>
                  <a:srgbClr val="585858"/>
                </a:solidFill>
                <a:latin typeface="Arial" panose="020B0604020202020204"/>
                <a:cs typeface="Arial" panose="020B0604020202020204"/>
              </a:rPr>
              <a:t>trường </a:t>
            </a:r>
            <a:r>
              <a:rPr sz="2800" spc="-20" dirty="0">
                <a:solidFill>
                  <a:srgbClr val="585858"/>
                </a:solidFill>
                <a:latin typeface="Arial" panose="020B0604020202020204"/>
                <a:cs typeface="Arial" panose="020B0604020202020204"/>
              </a:rPr>
              <a:t>hợp </a:t>
            </a:r>
            <a:r>
              <a:rPr sz="2800" spc="5" dirty="0">
                <a:solidFill>
                  <a:srgbClr val="585858"/>
                </a:solidFill>
                <a:latin typeface="Arial" panose="020B0604020202020204"/>
                <a:cs typeface="Arial" panose="020B0604020202020204"/>
              </a:rPr>
              <a:t>phải </a:t>
            </a:r>
            <a:r>
              <a:rPr sz="2800" spc="-5" dirty="0">
                <a:solidFill>
                  <a:srgbClr val="585858"/>
                </a:solidFill>
                <a:latin typeface="Arial" panose="020B0604020202020204"/>
                <a:cs typeface="Arial" panose="020B0604020202020204"/>
              </a:rPr>
              <a:t>làm </a:t>
            </a:r>
            <a:r>
              <a:rPr sz="2800" spc="-45" dirty="0">
                <a:solidFill>
                  <a:srgbClr val="585858"/>
                </a:solidFill>
                <a:latin typeface="Arial" panose="020B0604020202020204"/>
                <a:cs typeface="Arial" panose="020B0604020202020204"/>
              </a:rPr>
              <a:t>việc </a:t>
            </a:r>
            <a:r>
              <a:rPr sz="2800" spc="-50" dirty="0">
                <a:solidFill>
                  <a:srgbClr val="585858"/>
                </a:solidFill>
                <a:latin typeface="Arial" panose="020B0604020202020204"/>
                <a:cs typeface="Arial" panose="020B0604020202020204"/>
              </a:rPr>
              <a:t>với </a:t>
            </a:r>
            <a:r>
              <a:rPr sz="2800" spc="-100" dirty="0">
                <a:solidFill>
                  <a:srgbClr val="585858"/>
                </a:solidFill>
                <a:latin typeface="Arial" panose="020B0604020202020204"/>
                <a:cs typeface="Arial" panose="020B0604020202020204"/>
              </a:rPr>
              <a:t>các </a:t>
            </a:r>
            <a:r>
              <a:rPr lang="en-US" sz="2800" spc="-65" dirty="0">
                <a:solidFill>
                  <a:srgbClr val="585858"/>
                </a:solidFill>
                <a:latin typeface="Arial" panose="020B0604020202020204"/>
                <a:cs typeface="Arial" panose="020B0604020202020204"/>
              </a:rPr>
              <a:t>chuỗi </a:t>
            </a:r>
            <a:r>
              <a:rPr sz="2800" spc="15" dirty="0">
                <a:solidFill>
                  <a:srgbClr val="585858"/>
                </a:solidFill>
                <a:latin typeface="Arial" panose="020B0604020202020204"/>
                <a:cs typeface="Arial" panose="020B0604020202020204"/>
              </a:rPr>
              <a:t>biến</a:t>
            </a:r>
            <a:r>
              <a:rPr lang="en-US" sz="2800" spc="15" dirty="0">
                <a:solidFill>
                  <a:srgbClr val="585858"/>
                </a:solidFill>
                <a:latin typeface="Arial" panose="020B0604020202020204"/>
                <a:cs typeface="Arial" panose="020B0604020202020204"/>
              </a:rPr>
              <a:t> </a:t>
            </a:r>
            <a:r>
              <a:rPr sz="2800" spc="65" dirty="0">
                <a:solidFill>
                  <a:srgbClr val="585858"/>
                </a:solidFill>
                <a:latin typeface="Arial" panose="020B0604020202020204"/>
                <a:cs typeface="Arial" panose="020B0604020202020204"/>
              </a:rPr>
              <a:t>đổi </a:t>
            </a:r>
            <a:r>
              <a:rPr sz="2800" dirty="0">
                <a:solidFill>
                  <a:srgbClr val="585858"/>
                </a:solidFill>
                <a:latin typeface="Wingdings" panose="05000000000000000000"/>
                <a:cs typeface="Wingdings" panose="05000000000000000000"/>
              </a:rPr>
              <a:t></a:t>
            </a:r>
            <a:r>
              <a:rPr sz="2800" dirty="0">
                <a:solidFill>
                  <a:srgbClr val="585858"/>
                </a:solidFill>
                <a:latin typeface="Times New Roman" panose="02020603050405020304"/>
                <a:cs typeface="Times New Roman" panose="02020603050405020304"/>
              </a:rPr>
              <a:t> </a:t>
            </a:r>
            <a:r>
              <a:rPr sz="2800" spc="-265" dirty="0">
                <a:solidFill>
                  <a:srgbClr val="585858"/>
                </a:solidFill>
                <a:latin typeface="Arial" panose="020B0604020202020204"/>
                <a:cs typeface="Arial" panose="020B0604020202020204"/>
              </a:rPr>
              <a:t>Sử </a:t>
            </a:r>
            <a:endParaRPr sz="2800" spc="-265" dirty="0">
              <a:solidFill>
                <a:srgbClr val="585858"/>
              </a:solidFill>
              <a:latin typeface="Arial" panose="020B0604020202020204"/>
              <a:cs typeface="Arial" panose="020B0604020202020204"/>
            </a:endParaRPr>
          </a:p>
          <a:p>
            <a:pPr marL="12065" indent="0">
              <a:lnSpc>
                <a:spcPts val="2730"/>
              </a:lnSpc>
              <a:spcBef>
                <a:spcPts val="100"/>
              </a:spcBef>
              <a:buNone/>
              <a:tabLst>
                <a:tab pos="286385" algn="l"/>
                <a:tab pos="287020" algn="l"/>
              </a:tabLst>
            </a:pPr>
            <a:r>
              <a:rPr sz="2800" spc="50" dirty="0">
                <a:solidFill>
                  <a:srgbClr val="585858"/>
                </a:solidFill>
                <a:latin typeface="Arial" panose="020B0604020202020204"/>
                <a:cs typeface="Arial" panose="020B0604020202020204"/>
              </a:rPr>
              <a:t>dụng</a:t>
            </a:r>
            <a:r>
              <a:rPr sz="2800" spc="-150" dirty="0">
                <a:solidFill>
                  <a:srgbClr val="585858"/>
                </a:solidFill>
                <a:latin typeface="Arial" panose="020B0604020202020204"/>
                <a:cs typeface="Arial" panose="020B0604020202020204"/>
              </a:rPr>
              <a:t> </a:t>
            </a:r>
            <a:r>
              <a:rPr sz="2800" spc="-15" dirty="0">
                <a:solidFill>
                  <a:srgbClr val="EE791F"/>
                </a:solidFill>
                <a:latin typeface="Arial" panose="020B0604020202020204"/>
                <a:cs typeface="Arial" panose="020B0604020202020204"/>
              </a:rPr>
              <a:t>StringBuffer</a:t>
            </a:r>
            <a:r>
              <a:rPr lang="en-US" sz="2800" spc="-15" dirty="0">
                <a:solidFill>
                  <a:srgbClr val="EE791F"/>
                </a:solidFill>
                <a:latin typeface="Arial" panose="020B0604020202020204"/>
                <a:cs typeface="Arial" panose="020B0604020202020204"/>
              </a:rPr>
              <a:t> và StringBuilder.</a:t>
            </a:r>
            <a:endParaRPr sz="2800">
              <a:latin typeface="Arial" panose="020B0604020202020204"/>
              <a:cs typeface="Arial" panose="020B0604020202020204"/>
            </a:endParaRPr>
          </a:p>
          <a:p>
            <a:pPr marL="560705" lvl="1" indent="-229235">
              <a:lnSpc>
                <a:spcPct val="100000"/>
              </a:lnSpc>
              <a:spcBef>
                <a:spcPts val="785"/>
              </a:spcBef>
              <a:buFont typeface="Georgia" panose="02040502050405020303"/>
              <a:buChar char="−"/>
              <a:tabLst>
                <a:tab pos="561340" algn="l"/>
              </a:tabLst>
            </a:pPr>
            <a:r>
              <a:rPr sz="2800" spc="-105" dirty="0">
                <a:solidFill>
                  <a:srgbClr val="585858"/>
                </a:solidFill>
                <a:latin typeface="Arial" panose="020B0604020202020204"/>
                <a:cs typeface="Arial" panose="020B0604020202020204"/>
              </a:rPr>
              <a:t>Dự </a:t>
            </a:r>
            <a:r>
              <a:rPr sz="2800" spc="5" dirty="0">
                <a:solidFill>
                  <a:srgbClr val="585858"/>
                </a:solidFill>
                <a:latin typeface="Arial" panose="020B0604020202020204"/>
                <a:cs typeface="Arial" panose="020B0604020202020204"/>
              </a:rPr>
              <a:t>đoán </a:t>
            </a:r>
            <a:r>
              <a:rPr sz="2800" spc="-85" dirty="0">
                <a:solidFill>
                  <a:srgbClr val="585858"/>
                </a:solidFill>
                <a:latin typeface="Arial" panose="020B0604020202020204"/>
                <a:cs typeface="Arial" panose="020B0604020202020204"/>
              </a:rPr>
              <a:t>các </a:t>
            </a:r>
            <a:r>
              <a:rPr sz="2800" spc="-20" dirty="0">
                <a:solidFill>
                  <a:srgbClr val="585858"/>
                </a:solidFill>
                <a:latin typeface="Arial" panose="020B0604020202020204"/>
                <a:cs typeface="Arial" panose="020B0604020202020204"/>
              </a:rPr>
              <a:t>ký tự </a:t>
            </a:r>
            <a:r>
              <a:rPr sz="2800" spc="55" dirty="0">
                <a:solidFill>
                  <a:srgbClr val="585858"/>
                </a:solidFill>
                <a:latin typeface="Arial" panose="020B0604020202020204"/>
                <a:cs typeface="Arial" panose="020B0604020202020204"/>
              </a:rPr>
              <a:t>trong </a:t>
            </a:r>
            <a:r>
              <a:rPr lang="en-US" sz="2800" spc="-65" dirty="0">
                <a:solidFill>
                  <a:srgbClr val="585858"/>
                </a:solidFill>
                <a:latin typeface="Arial" panose="020B0604020202020204"/>
                <a:cs typeface="Arial" panose="020B0604020202020204"/>
                <a:sym typeface="+mn-ea"/>
              </a:rPr>
              <a:t>chuỗi </a:t>
            </a:r>
            <a:r>
              <a:rPr sz="2800" spc="-10" dirty="0">
                <a:solidFill>
                  <a:srgbClr val="585858"/>
                </a:solidFill>
                <a:latin typeface="Arial" panose="020B0604020202020204"/>
                <a:cs typeface="Arial" panose="020B0604020202020204"/>
              </a:rPr>
              <a:t>có </a:t>
            </a:r>
            <a:r>
              <a:rPr sz="2800" spc="25" dirty="0">
                <a:solidFill>
                  <a:srgbClr val="585858"/>
                </a:solidFill>
                <a:latin typeface="Arial" panose="020B0604020202020204"/>
                <a:cs typeface="Arial" panose="020B0604020202020204"/>
              </a:rPr>
              <a:t>thể </a:t>
            </a:r>
            <a:r>
              <a:rPr sz="2800" spc="5" dirty="0">
                <a:solidFill>
                  <a:srgbClr val="585858"/>
                </a:solidFill>
                <a:latin typeface="Arial" panose="020B0604020202020204"/>
                <a:cs typeface="Arial" panose="020B0604020202020204"/>
              </a:rPr>
              <a:t>thay</a:t>
            </a:r>
            <a:r>
              <a:rPr sz="2800" spc="10" dirty="0">
                <a:solidFill>
                  <a:srgbClr val="585858"/>
                </a:solidFill>
                <a:latin typeface="Arial" panose="020B0604020202020204"/>
                <a:cs typeface="Arial" panose="020B0604020202020204"/>
              </a:rPr>
              <a:t> </a:t>
            </a:r>
            <a:r>
              <a:rPr sz="2800" spc="5" dirty="0">
                <a:solidFill>
                  <a:srgbClr val="585858"/>
                </a:solidFill>
                <a:latin typeface="Arial" panose="020B0604020202020204"/>
                <a:cs typeface="Arial" panose="020B0604020202020204"/>
              </a:rPr>
              <a:t>đổi.</a:t>
            </a:r>
            <a:endParaRPr sz="2800">
              <a:latin typeface="Arial" panose="020B0604020202020204"/>
              <a:cs typeface="Arial" panose="020B0604020202020204"/>
            </a:endParaRPr>
          </a:p>
          <a:p>
            <a:pPr marL="560705" marR="87630" lvl="1" indent="-228600">
              <a:lnSpc>
                <a:spcPts val="2160"/>
              </a:lnSpc>
              <a:spcBef>
                <a:spcPts val="1030"/>
              </a:spcBef>
              <a:buFont typeface="Georgia" panose="02040502050405020303"/>
              <a:buChar char="−"/>
              <a:tabLst>
                <a:tab pos="561340" algn="l"/>
              </a:tabLst>
            </a:pPr>
            <a:r>
              <a:rPr sz="2800" spc="-40" dirty="0">
                <a:solidFill>
                  <a:srgbClr val="585858"/>
                </a:solidFill>
                <a:latin typeface="Arial" panose="020B0604020202020204"/>
                <a:cs typeface="Arial" panose="020B0604020202020204"/>
              </a:rPr>
              <a:t>Khi </a:t>
            </a:r>
            <a:r>
              <a:rPr sz="2800" spc="-125" dirty="0">
                <a:solidFill>
                  <a:srgbClr val="585858"/>
                </a:solidFill>
                <a:latin typeface="Arial" panose="020B0604020202020204"/>
                <a:cs typeface="Arial" panose="020B0604020202020204"/>
              </a:rPr>
              <a:t>xử </a:t>
            </a:r>
            <a:r>
              <a:rPr sz="2800" dirty="0">
                <a:solidFill>
                  <a:srgbClr val="585858"/>
                </a:solidFill>
                <a:latin typeface="Arial" panose="020B0604020202020204"/>
                <a:cs typeface="Arial" panose="020B0604020202020204"/>
              </a:rPr>
              <a:t>lý </a:t>
            </a:r>
            <a:r>
              <a:rPr sz="2800" spc="-85" dirty="0">
                <a:solidFill>
                  <a:srgbClr val="585858"/>
                </a:solidFill>
                <a:latin typeface="Arial" panose="020B0604020202020204"/>
                <a:cs typeface="Arial" panose="020B0604020202020204"/>
              </a:rPr>
              <a:t>các </a:t>
            </a:r>
            <a:r>
              <a:rPr lang="en-US" sz="2800" spc="-65" dirty="0">
                <a:solidFill>
                  <a:srgbClr val="585858"/>
                </a:solidFill>
                <a:latin typeface="Arial" panose="020B0604020202020204"/>
                <a:cs typeface="Arial" panose="020B0604020202020204"/>
                <a:sym typeface="+mn-ea"/>
              </a:rPr>
              <a:t>chuỗi </a:t>
            </a:r>
            <a:r>
              <a:rPr sz="2800" spc="75" dirty="0">
                <a:solidFill>
                  <a:srgbClr val="585858"/>
                </a:solidFill>
                <a:latin typeface="Arial" panose="020B0604020202020204"/>
                <a:cs typeface="Arial" panose="020B0604020202020204"/>
              </a:rPr>
              <a:t>một </a:t>
            </a:r>
            <a:r>
              <a:rPr sz="2800" spc="-55" dirty="0">
                <a:solidFill>
                  <a:srgbClr val="585858"/>
                </a:solidFill>
                <a:latin typeface="Arial" panose="020B0604020202020204"/>
                <a:cs typeface="Arial" panose="020B0604020202020204"/>
              </a:rPr>
              <a:t>cách </a:t>
            </a:r>
            <a:r>
              <a:rPr sz="2800" spc="25" dirty="0">
                <a:solidFill>
                  <a:srgbClr val="585858"/>
                </a:solidFill>
                <a:latin typeface="Arial" panose="020B0604020202020204"/>
                <a:cs typeface="Arial" panose="020B0604020202020204"/>
              </a:rPr>
              <a:t>linh </a:t>
            </a:r>
            <a:r>
              <a:rPr sz="2800" spc="15" dirty="0">
                <a:solidFill>
                  <a:srgbClr val="585858"/>
                </a:solidFill>
                <a:latin typeface="Arial" panose="020B0604020202020204"/>
                <a:cs typeface="Arial" panose="020B0604020202020204"/>
              </a:rPr>
              <a:t>động, </a:t>
            </a:r>
            <a:r>
              <a:rPr sz="2800" spc="-60" dirty="0">
                <a:solidFill>
                  <a:srgbClr val="585858"/>
                </a:solidFill>
                <a:latin typeface="Arial" panose="020B0604020202020204"/>
                <a:cs typeface="Arial" panose="020B0604020202020204"/>
              </a:rPr>
              <a:t>ví </a:t>
            </a:r>
            <a:r>
              <a:rPr sz="2800" spc="40" dirty="0">
                <a:solidFill>
                  <a:srgbClr val="585858"/>
                </a:solidFill>
                <a:latin typeface="Arial" panose="020B0604020202020204"/>
                <a:cs typeface="Arial" panose="020B0604020202020204"/>
              </a:rPr>
              <a:t>dụ </a:t>
            </a:r>
            <a:r>
              <a:rPr sz="2800" spc="-40" dirty="0">
                <a:solidFill>
                  <a:srgbClr val="585858"/>
                </a:solidFill>
                <a:latin typeface="Arial" panose="020B0604020202020204"/>
                <a:cs typeface="Arial" panose="020B0604020202020204"/>
              </a:rPr>
              <a:t>như </a:t>
            </a:r>
            <a:r>
              <a:rPr sz="2800" spc="15" dirty="0">
                <a:solidFill>
                  <a:srgbClr val="585858"/>
                </a:solidFill>
                <a:latin typeface="Arial" panose="020B0604020202020204"/>
                <a:cs typeface="Arial" panose="020B0604020202020204"/>
              </a:rPr>
              <a:t>đọc </a:t>
            </a:r>
            <a:r>
              <a:rPr sz="2800" spc="-50" dirty="0">
                <a:solidFill>
                  <a:srgbClr val="585858"/>
                </a:solidFill>
                <a:latin typeface="Arial" panose="020B0604020202020204"/>
                <a:cs typeface="Arial" panose="020B0604020202020204"/>
              </a:rPr>
              <a:t>dữ  </a:t>
            </a:r>
            <a:endParaRPr sz="2800" spc="-50" dirty="0">
              <a:solidFill>
                <a:srgbClr val="585858"/>
              </a:solidFill>
              <a:latin typeface="Arial" panose="020B0604020202020204"/>
              <a:cs typeface="Arial" panose="020B0604020202020204"/>
            </a:endParaRPr>
          </a:p>
          <a:p>
            <a:pPr marL="332105" marR="87630" lvl="1" indent="0">
              <a:lnSpc>
                <a:spcPts val="2160"/>
              </a:lnSpc>
              <a:spcBef>
                <a:spcPts val="1030"/>
              </a:spcBef>
              <a:buFont typeface="Georgia" panose="02040502050405020303"/>
              <a:buNone/>
              <a:tabLst>
                <a:tab pos="561340" algn="l"/>
              </a:tabLst>
            </a:pPr>
            <a:r>
              <a:rPr sz="2800" dirty="0">
                <a:solidFill>
                  <a:srgbClr val="585858"/>
                </a:solidFill>
                <a:latin typeface="Arial" panose="020B0604020202020204"/>
                <a:cs typeface="Arial" panose="020B0604020202020204"/>
              </a:rPr>
              <a:t>liệu </a:t>
            </a:r>
            <a:r>
              <a:rPr sz="2800" spc="20" dirty="0">
                <a:solidFill>
                  <a:srgbClr val="585858"/>
                </a:solidFill>
                <a:latin typeface="Arial" panose="020B0604020202020204"/>
                <a:cs typeface="Arial" panose="020B0604020202020204"/>
              </a:rPr>
              <a:t>text </a:t>
            </a:r>
            <a:r>
              <a:rPr sz="2800" spc="-20" dirty="0">
                <a:solidFill>
                  <a:srgbClr val="585858"/>
                </a:solidFill>
                <a:latin typeface="Arial" panose="020B0604020202020204"/>
                <a:cs typeface="Arial" panose="020B0604020202020204"/>
              </a:rPr>
              <a:t>từ </a:t>
            </a:r>
            <a:r>
              <a:rPr sz="2800" spc="75" dirty="0">
                <a:solidFill>
                  <a:srgbClr val="585858"/>
                </a:solidFill>
                <a:latin typeface="Arial" panose="020B0604020202020204"/>
                <a:cs typeface="Arial" panose="020B0604020202020204"/>
              </a:rPr>
              <a:t>một </a:t>
            </a:r>
            <a:r>
              <a:rPr sz="2800" spc="40" dirty="0">
                <a:solidFill>
                  <a:srgbClr val="585858"/>
                </a:solidFill>
                <a:latin typeface="Arial" panose="020B0604020202020204"/>
                <a:cs typeface="Arial" panose="020B0604020202020204"/>
              </a:rPr>
              <a:t>t</a:t>
            </a:r>
            <a:r>
              <a:rPr lang="en-US" sz="2800" spc="40" dirty="0">
                <a:solidFill>
                  <a:srgbClr val="585858"/>
                </a:solidFill>
                <a:latin typeface="Arial" panose="020B0604020202020204"/>
                <a:cs typeface="Arial" panose="020B0604020202020204"/>
              </a:rPr>
              <a:t>ậ</a:t>
            </a:r>
            <a:r>
              <a:rPr sz="2800" spc="40" dirty="0">
                <a:solidFill>
                  <a:srgbClr val="585858"/>
                </a:solidFill>
                <a:latin typeface="Arial" panose="020B0604020202020204"/>
                <a:cs typeface="Arial" panose="020B0604020202020204"/>
              </a:rPr>
              <a:t>p</a:t>
            </a:r>
            <a:r>
              <a:rPr sz="2800" spc="-150" dirty="0">
                <a:solidFill>
                  <a:srgbClr val="585858"/>
                </a:solidFill>
                <a:latin typeface="Arial" panose="020B0604020202020204"/>
                <a:cs typeface="Arial" panose="020B0604020202020204"/>
              </a:rPr>
              <a:t> </a:t>
            </a:r>
            <a:r>
              <a:rPr sz="2800" spc="15" dirty="0">
                <a:solidFill>
                  <a:srgbClr val="585858"/>
                </a:solidFill>
                <a:latin typeface="Arial" panose="020B0604020202020204"/>
                <a:cs typeface="Arial" panose="020B0604020202020204"/>
              </a:rPr>
              <a:t>tin.</a:t>
            </a:r>
            <a:endParaRPr sz="2800" spc="15" dirty="0">
              <a:solidFill>
                <a:srgbClr val="585858"/>
              </a:solidFill>
              <a:latin typeface="Arial" panose="020B0604020202020204"/>
              <a:cs typeface="Arial" panose="020B0604020202020204"/>
            </a:endParaRPr>
          </a:p>
          <a:p>
            <a:pPr marL="560705" marR="87630" lvl="1" indent="-228600">
              <a:lnSpc>
                <a:spcPts val="2160"/>
              </a:lnSpc>
              <a:spcBef>
                <a:spcPts val="1030"/>
              </a:spcBef>
              <a:buFont typeface="Georgia" panose="02040502050405020303"/>
              <a:buChar char="−"/>
              <a:tabLst>
                <a:tab pos="561340" algn="l"/>
              </a:tabLst>
            </a:pPr>
            <a:endParaRPr sz="2800">
              <a:latin typeface="Arial" panose="020B0604020202020204"/>
              <a:cs typeface="Arial" panose="020B0604020202020204"/>
            </a:endParaRPr>
          </a:p>
          <a:p>
            <a:pPr marL="286385" marR="139700" indent="-274320">
              <a:lnSpc>
                <a:spcPts val="2590"/>
              </a:lnSpc>
              <a:spcBef>
                <a:spcPts val="1790"/>
              </a:spcBef>
              <a:buChar char="•"/>
              <a:tabLst>
                <a:tab pos="286385" algn="l"/>
                <a:tab pos="287020" algn="l"/>
              </a:tabLst>
            </a:pPr>
            <a:r>
              <a:rPr sz="2800" spc="-35" dirty="0">
                <a:solidFill>
                  <a:srgbClr val="585858"/>
                </a:solidFill>
                <a:latin typeface="Arial" panose="020B0604020202020204"/>
                <a:cs typeface="Arial" panose="020B0604020202020204"/>
              </a:rPr>
              <a:t>Cung </a:t>
            </a:r>
            <a:r>
              <a:rPr sz="2800" spc="-45" dirty="0">
                <a:solidFill>
                  <a:srgbClr val="585858"/>
                </a:solidFill>
                <a:latin typeface="Arial" panose="020B0604020202020204"/>
                <a:cs typeface="Arial" panose="020B0604020202020204"/>
              </a:rPr>
              <a:t>cấp </a:t>
            </a:r>
            <a:r>
              <a:rPr sz="2800" spc="-100" dirty="0">
                <a:solidFill>
                  <a:srgbClr val="585858"/>
                </a:solidFill>
                <a:latin typeface="Arial" panose="020B0604020202020204"/>
                <a:cs typeface="Arial" panose="020B0604020202020204"/>
              </a:rPr>
              <a:t>các </a:t>
            </a:r>
            <a:r>
              <a:rPr sz="2800" spc="-120" dirty="0">
                <a:solidFill>
                  <a:srgbClr val="585858"/>
                </a:solidFill>
                <a:latin typeface="Arial" panose="020B0604020202020204"/>
                <a:cs typeface="Arial" panose="020B0604020202020204"/>
              </a:rPr>
              <a:t>cơ </a:t>
            </a:r>
            <a:r>
              <a:rPr sz="2800" spc="-55" dirty="0">
                <a:solidFill>
                  <a:srgbClr val="585858"/>
                </a:solidFill>
                <a:latin typeface="Arial" panose="020B0604020202020204"/>
                <a:cs typeface="Arial" panose="020B0604020202020204"/>
              </a:rPr>
              <a:t>chế </a:t>
            </a:r>
            <a:r>
              <a:rPr sz="2800" dirty="0">
                <a:solidFill>
                  <a:srgbClr val="585858"/>
                </a:solidFill>
                <a:latin typeface="Arial" panose="020B0604020202020204"/>
                <a:cs typeface="Arial" panose="020B0604020202020204"/>
              </a:rPr>
              <a:t>hiệu </a:t>
            </a:r>
            <a:r>
              <a:rPr sz="2800" spc="-5" dirty="0">
                <a:solidFill>
                  <a:srgbClr val="585858"/>
                </a:solidFill>
                <a:latin typeface="Arial" panose="020B0604020202020204"/>
                <a:cs typeface="Arial" panose="020B0604020202020204"/>
              </a:rPr>
              <a:t>quả </a:t>
            </a:r>
            <a:r>
              <a:rPr sz="2800" spc="-35" dirty="0">
                <a:solidFill>
                  <a:srgbClr val="585858"/>
                </a:solidFill>
                <a:latin typeface="Arial" panose="020B0604020202020204"/>
                <a:cs typeface="Arial" panose="020B0604020202020204"/>
              </a:rPr>
              <a:t>hơn </a:t>
            </a:r>
            <a:r>
              <a:rPr sz="2800" spc="-5" dirty="0">
                <a:solidFill>
                  <a:srgbClr val="585858"/>
                </a:solidFill>
                <a:latin typeface="Arial" panose="020B0604020202020204"/>
                <a:cs typeface="Arial" panose="020B0604020202020204"/>
              </a:rPr>
              <a:t>cho </a:t>
            </a:r>
            <a:r>
              <a:rPr sz="2800" spc="-45" dirty="0">
                <a:solidFill>
                  <a:srgbClr val="585858"/>
                </a:solidFill>
                <a:latin typeface="Arial" panose="020B0604020202020204"/>
                <a:cs typeface="Arial" panose="020B0604020202020204"/>
              </a:rPr>
              <a:t>việc </a:t>
            </a:r>
            <a:r>
              <a:rPr sz="2800" spc="-85" dirty="0">
                <a:solidFill>
                  <a:srgbClr val="585858"/>
                </a:solidFill>
                <a:latin typeface="Arial" panose="020B0604020202020204"/>
                <a:cs typeface="Arial" panose="020B0604020202020204"/>
              </a:rPr>
              <a:t>xây  </a:t>
            </a:r>
            <a:r>
              <a:rPr sz="2800" spc="-35" dirty="0">
                <a:solidFill>
                  <a:srgbClr val="585858"/>
                </a:solidFill>
                <a:latin typeface="Arial" panose="020B0604020202020204"/>
                <a:cs typeface="Arial" panose="020B0604020202020204"/>
              </a:rPr>
              <a:t>dựng, </a:t>
            </a:r>
            <a:r>
              <a:rPr sz="2800" spc="20" dirty="0">
                <a:solidFill>
                  <a:srgbClr val="585858"/>
                </a:solidFill>
                <a:latin typeface="Arial" panose="020B0604020202020204"/>
                <a:cs typeface="Arial" panose="020B0604020202020204"/>
              </a:rPr>
              <a:t>ghép </a:t>
            </a:r>
            <a:endParaRPr sz="2800" spc="20" dirty="0">
              <a:solidFill>
                <a:srgbClr val="585858"/>
              </a:solidFill>
              <a:latin typeface="Arial" panose="020B0604020202020204"/>
              <a:cs typeface="Arial" panose="020B0604020202020204"/>
            </a:endParaRPr>
          </a:p>
          <a:p>
            <a:pPr marL="12065" marR="139700" indent="0">
              <a:lnSpc>
                <a:spcPts val="2590"/>
              </a:lnSpc>
              <a:spcBef>
                <a:spcPts val="1790"/>
              </a:spcBef>
              <a:buNone/>
              <a:tabLst>
                <a:tab pos="286385" algn="l"/>
                <a:tab pos="287020" algn="l"/>
              </a:tabLst>
            </a:pPr>
            <a:r>
              <a:rPr sz="2800" spc="45" dirty="0">
                <a:solidFill>
                  <a:srgbClr val="585858"/>
                </a:solidFill>
                <a:latin typeface="Arial" panose="020B0604020202020204"/>
                <a:cs typeface="Arial" panose="020B0604020202020204"/>
              </a:rPr>
              <a:t>nối </a:t>
            </a:r>
            <a:r>
              <a:rPr sz="2800" spc="-100" dirty="0">
                <a:solidFill>
                  <a:srgbClr val="585858"/>
                </a:solidFill>
                <a:latin typeface="Arial" panose="020B0604020202020204"/>
                <a:cs typeface="Arial" panose="020B0604020202020204"/>
              </a:rPr>
              <a:t>các</a:t>
            </a:r>
            <a:r>
              <a:rPr sz="2800" spc="-45" dirty="0">
                <a:solidFill>
                  <a:srgbClr val="585858"/>
                </a:solidFill>
                <a:latin typeface="Arial" panose="020B0604020202020204"/>
                <a:cs typeface="Arial" panose="020B0604020202020204"/>
              </a:rPr>
              <a:t> </a:t>
            </a:r>
            <a:r>
              <a:rPr lang="en-US" sz="2800" spc="-65" dirty="0">
                <a:solidFill>
                  <a:srgbClr val="585858"/>
                </a:solidFill>
                <a:latin typeface="Arial" panose="020B0604020202020204"/>
                <a:cs typeface="Arial" panose="020B0604020202020204"/>
                <a:sym typeface="+mn-ea"/>
              </a:rPr>
              <a:t>chuỗi </a:t>
            </a:r>
            <a:r>
              <a:rPr sz="2800" spc="-85" dirty="0">
                <a:solidFill>
                  <a:srgbClr val="585858"/>
                </a:solidFill>
                <a:latin typeface="Arial" panose="020B0604020202020204"/>
                <a:cs typeface="Arial" panose="020B0604020202020204"/>
              </a:rPr>
              <a:t>:</a:t>
            </a:r>
            <a:endParaRPr sz="2800">
              <a:latin typeface="Arial" panose="020B0604020202020204"/>
              <a:cs typeface="Arial" panose="020B0604020202020204"/>
            </a:endParaRPr>
          </a:p>
          <a:p>
            <a:pPr marL="560705" lvl="1" indent="-229235">
              <a:lnSpc>
                <a:spcPts val="2280"/>
              </a:lnSpc>
              <a:spcBef>
                <a:spcPts val="740"/>
              </a:spcBef>
              <a:buFont typeface="Georgia" panose="02040502050405020303"/>
              <a:buChar char="−"/>
              <a:tabLst>
                <a:tab pos="561340" algn="l"/>
              </a:tabLst>
            </a:pPr>
            <a:r>
              <a:rPr sz="2800" spc="-55" dirty="0">
                <a:solidFill>
                  <a:srgbClr val="585858"/>
                </a:solidFill>
                <a:latin typeface="Arial" panose="020B0604020202020204"/>
                <a:cs typeface="Arial" panose="020B0604020202020204"/>
              </a:rPr>
              <a:t>Việc </a:t>
            </a:r>
            <a:r>
              <a:rPr sz="2800" spc="20" dirty="0">
                <a:solidFill>
                  <a:srgbClr val="585858"/>
                </a:solidFill>
                <a:latin typeface="Arial" panose="020B0604020202020204"/>
                <a:cs typeface="Arial" panose="020B0604020202020204"/>
              </a:rPr>
              <a:t>ghép </a:t>
            </a:r>
            <a:r>
              <a:rPr sz="2800" spc="40" dirty="0">
                <a:solidFill>
                  <a:srgbClr val="585858"/>
                </a:solidFill>
                <a:latin typeface="Arial" panose="020B0604020202020204"/>
                <a:cs typeface="Arial" panose="020B0604020202020204"/>
              </a:rPr>
              <a:t>nối </a:t>
            </a:r>
            <a:r>
              <a:rPr lang="en-US" sz="2800" spc="-65" dirty="0">
                <a:solidFill>
                  <a:srgbClr val="585858"/>
                </a:solidFill>
                <a:latin typeface="Arial" panose="020B0604020202020204"/>
                <a:cs typeface="Arial" panose="020B0604020202020204"/>
                <a:sym typeface="+mn-ea"/>
              </a:rPr>
              <a:t>chuỗi </a:t>
            </a:r>
            <a:r>
              <a:rPr sz="2800" spc="-5" dirty="0">
                <a:solidFill>
                  <a:srgbClr val="585858"/>
                </a:solidFill>
                <a:latin typeface="Arial" panose="020B0604020202020204"/>
                <a:cs typeface="Arial" panose="020B0604020202020204"/>
              </a:rPr>
              <a:t>thường </a:t>
            </a:r>
            <a:r>
              <a:rPr sz="2800" spc="-75" dirty="0">
                <a:solidFill>
                  <a:srgbClr val="585858"/>
                </a:solidFill>
                <a:latin typeface="Arial" panose="020B0604020202020204"/>
                <a:cs typeface="Arial" panose="020B0604020202020204"/>
              </a:rPr>
              <a:t>được </a:t>
            </a:r>
            <a:r>
              <a:rPr sz="2800" spc="-80" dirty="0">
                <a:solidFill>
                  <a:srgbClr val="585858"/>
                </a:solidFill>
                <a:latin typeface="Arial" panose="020B0604020202020204"/>
                <a:cs typeface="Arial" panose="020B0604020202020204"/>
              </a:rPr>
              <a:t>các </a:t>
            </a:r>
            <a:r>
              <a:rPr sz="2800" spc="25" dirty="0">
                <a:solidFill>
                  <a:srgbClr val="585858"/>
                </a:solidFill>
                <a:latin typeface="Arial" panose="020B0604020202020204"/>
                <a:cs typeface="Arial" panose="020B0604020202020204"/>
              </a:rPr>
              <a:t>trình </a:t>
            </a:r>
            <a:r>
              <a:rPr sz="2800" spc="10" dirty="0">
                <a:solidFill>
                  <a:srgbClr val="585858"/>
                </a:solidFill>
                <a:latin typeface="Arial" panose="020B0604020202020204"/>
                <a:cs typeface="Arial" panose="020B0604020202020204"/>
              </a:rPr>
              <a:t>biên</a:t>
            </a:r>
            <a:r>
              <a:rPr sz="2800" spc="50" dirty="0">
                <a:solidFill>
                  <a:srgbClr val="585858"/>
                </a:solidFill>
                <a:latin typeface="Arial" panose="020B0604020202020204"/>
                <a:cs typeface="Arial" panose="020B0604020202020204"/>
              </a:rPr>
              <a:t> </a:t>
            </a:r>
            <a:r>
              <a:rPr sz="2800" spc="10" dirty="0">
                <a:solidFill>
                  <a:srgbClr val="585858"/>
                </a:solidFill>
                <a:latin typeface="Arial" panose="020B0604020202020204"/>
                <a:cs typeface="Arial" panose="020B0604020202020204"/>
              </a:rPr>
              <a:t>dịch</a:t>
            </a:r>
            <a:r>
              <a:rPr lang="en-US" sz="2800" spc="10" dirty="0">
                <a:solidFill>
                  <a:srgbClr val="585858"/>
                </a:solidFill>
                <a:latin typeface="Arial" panose="020B0604020202020204"/>
                <a:cs typeface="Arial" panose="020B0604020202020204"/>
              </a:rPr>
              <a:t> </a:t>
            </a:r>
            <a:r>
              <a:rPr sz="2800" spc="-20" dirty="0">
                <a:solidFill>
                  <a:srgbClr val="585858"/>
                </a:solidFill>
                <a:latin typeface="Arial" panose="020B0604020202020204"/>
                <a:cs typeface="Arial" panose="020B0604020202020204"/>
              </a:rPr>
              <a:t>chuyển </a:t>
            </a:r>
            <a:endParaRPr sz="2800" spc="-20" dirty="0">
              <a:solidFill>
                <a:srgbClr val="585858"/>
              </a:solidFill>
              <a:latin typeface="Arial" panose="020B0604020202020204"/>
              <a:cs typeface="Arial" panose="020B0604020202020204"/>
            </a:endParaRPr>
          </a:p>
          <a:p>
            <a:pPr marL="331470" lvl="1" indent="0">
              <a:lnSpc>
                <a:spcPts val="2280"/>
              </a:lnSpc>
              <a:spcBef>
                <a:spcPts val="740"/>
              </a:spcBef>
              <a:buFont typeface="Georgia" panose="02040502050405020303"/>
              <a:buNone/>
              <a:tabLst>
                <a:tab pos="561340" algn="l"/>
              </a:tabLst>
            </a:pPr>
            <a:r>
              <a:rPr sz="2800" spc="-45" dirty="0">
                <a:solidFill>
                  <a:srgbClr val="585858"/>
                </a:solidFill>
                <a:latin typeface="Arial" panose="020B0604020202020204"/>
                <a:cs typeface="Arial" panose="020B0604020202020204"/>
              </a:rPr>
              <a:t>sang </a:t>
            </a:r>
            <a:r>
              <a:rPr sz="2800" spc="-25" dirty="0">
                <a:solidFill>
                  <a:srgbClr val="585858"/>
                </a:solidFill>
                <a:latin typeface="Arial" panose="020B0604020202020204"/>
                <a:cs typeface="Arial" panose="020B0604020202020204"/>
              </a:rPr>
              <a:t>thực </a:t>
            </a:r>
            <a:r>
              <a:rPr sz="2800" spc="60" dirty="0">
                <a:solidFill>
                  <a:srgbClr val="585858"/>
                </a:solidFill>
                <a:latin typeface="Arial" panose="020B0604020202020204"/>
                <a:cs typeface="Arial" panose="020B0604020202020204"/>
              </a:rPr>
              <a:t>thi </a:t>
            </a:r>
            <a:r>
              <a:rPr sz="2800" spc="55" dirty="0">
                <a:solidFill>
                  <a:srgbClr val="585858"/>
                </a:solidFill>
                <a:latin typeface="Arial" panose="020B0604020202020204"/>
                <a:cs typeface="Arial" panose="020B0604020202020204"/>
              </a:rPr>
              <a:t>trong </a:t>
            </a:r>
            <a:r>
              <a:rPr sz="2800" spc="-10" dirty="0">
                <a:solidFill>
                  <a:srgbClr val="585858"/>
                </a:solidFill>
                <a:latin typeface="Arial" panose="020B0604020202020204"/>
                <a:cs typeface="Arial" panose="020B0604020202020204"/>
              </a:rPr>
              <a:t>lớp</a:t>
            </a:r>
            <a:r>
              <a:rPr sz="2800" spc="-140" dirty="0">
                <a:solidFill>
                  <a:srgbClr val="585858"/>
                </a:solidFill>
                <a:latin typeface="Arial" panose="020B0604020202020204"/>
                <a:cs typeface="Arial" panose="020B0604020202020204"/>
              </a:rPr>
              <a:t> </a:t>
            </a:r>
            <a:r>
              <a:rPr sz="2800" spc="-10" dirty="0">
                <a:solidFill>
                  <a:srgbClr val="585858"/>
                </a:solidFill>
                <a:latin typeface="Arial" panose="020B0604020202020204"/>
                <a:cs typeface="Arial" panose="020B0604020202020204"/>
              </a:rPr>
              <a:t>StringBuffer</a:t>
            </a:r>
            <a:endParaRPr sz="2800">
              <a:latin typeface="Arial" panose="020B0604020202020204"/>
              <a:cs typeface="Arial" panose="020B0604020202020204"/>
            </a:endParaRPr>
          </a:p>
        </p:txBody>
      </p:sp>
      <p:sp>
        <p:nvSpPr>
          <p:cNvPr id="5" name="object 5"/>
          <p:cNvSpPr txBox="1">
            <a:spLocks noGrp="1"/>
          </p:cNvSpPr>
          <p:nvPr>
            <p:ph type="sldNum" sz="quarter" idx="7"/>
          </p:nvPr>
        </p:nvSpPr>
        <p:spPr>
          <a:xfrm>
            <a:off x="8737600" y="6245225"/>
            <a:ext cx="2844800" cy="221615"/>
          </a:xfrm>
          <a:prstGeom prst="rect">
            <a:avLst/>
          </a:prstGeom>
        </p:spPr>
        <p:txBody>
          <a:bodyPr vert="horz" wrap="square" lIns="0" tIns="6350" rIns="0" bIns="0" rtlCol="0">
            <a:spAutoFit/>
          </a:bodyPr>
          <a:lstStyle/>
          <a:p>
            <a:pPr marL="38100">
              <a:lnSpc>
                <a:spcPct val="100000"/>
              </a:lnSpc>
              <a:spcBef>
                <a:spcPts val="50"/>
              </a:spcBef>
            </a:pPr>
            <a:fld id="{81D60167-4931-47E6-BA6A-407CBD079E47}" type="slidenum">
              <a:rPr spc="-90" dirty="0"/>
            </a:fld>
            <a:endParaRPr spc="-9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89430" y="291148"/>
            <a:ext cx="9567545" cy="955040"/>
          </a:xfrm>
          <a:prstGeom prst="rect">
            <a:avLst/>
          </a:prstGeom>
        </p:spPr>
        <p:txBody>
          <a:bodyPr vert="horz" wrap="square" lIns="0" tIns="67945" rIns="0" bIns="0" rtlCol="0">
            <a:spAutoFit/>
          </a:bodyPr>
          <a:lstStyle/>
          <a:p>
            <a:pPr marL="12700" marR="5080" algn="l">
              <a:lnSpc>
                <a:spcPts val="3460"/>
              </a:lnSpc>
              <a:spcBef>
                <a:spcPts val="535"/>
              </a:spcBef>
            </a:pPr>
            <a:r>
              <a:rPr sz="3200" spc="260" dirty="0"/>
              <a:t>Các</a:t>
            </a:r>
            <a:r>
              <a:rPr sz="3200" spc="-330" dirty="0"/>
              <a:t> </a:t>
            </a:r>
            <a:r>
              <a:rPr sz="3200" spc="180" dirty="0"/>
              <a:t>phương</a:t>
            </a:r>
            <a:r>
              <a:rPr sz="3200" spc="-360" dirty="0"/>
              <a:t> </a:t>
            </a:r>
            <a:r>
              <a:rPr sz="3200" spc="60" dirty="0"/>
              <a:t>thức</a:t>
            </a:r>
            <a:r>
              <a:rPr sz="3200" spc="-345" dirty="0"/>
              <a:t> </a:t>
            </a:r>
            <a:r>
              <a:rPr sz="3200" spc="254" dirty="0"/>
              <a:t>của </a:t>
            </a:r>
            <a:r>
              <a:rPr sz="3200" spc="-55" dirty="0">
                <a:sym typeface="+mn-ea"/>
              </a:rPr>
              <a:t>StringBuffer</a:t>
            </a:r>
            <a:r>
              <a:rPr lang="en-US" sz="3200" spc="-55" dirty="0">
                <a:sym typeface="+mn-ea"/>
              </a:rPr>
              <a:t> và StringBuilder</a:t>
            </a:r>
            <a:br>
              <a:rPr lang="en-US" sz="3600" spc="-55" dirty="0"/>
            </a:br>
            <a:endParaRPr sz="3600" spc="-55" dirty="0"/>
          </a:p>
        </p:txBody>
      </p:sp>
      <p:sp>
        <p:nvSpPr>
          <p:cNvPr id="7" name="object 7"/>
          <p:cNvSpPr txBox="1">
            <a:spLocks noGrp="1"/>
          </p:cNvSpPr>
          <p:nvPr>
            <p:ph type="sldNum" sz="quarter" idx="7"/>
          </p:nvPr>
        </p:nvSpPr>
        <p:spPr>
          <a:xfrm>
            <a:off x="8737600" y="6245225"/>
            <a:ext cx="2844800" cy="221615"/>
          </a:xfrm>
          <a:prstGeom prst="rect">
            <a:avLst/>
          </a:prstGeom>
        </p:spPr>
        <p:txBody>
          <a:bodyPr vert="horz" wrap="square" lIns="0" tIns="6350" rIns="0" bIns="0" rtlCol="0">
            <a:spAutoFit/>
          </a:bodyPr>
          <a:lstStyle/>
          <a:p>
            <a:pPr marL="38100">
              <a:lnSpc>
                <a:spcPct val="100000"/>
              </a:lnSpc>
              <a:spcBef>
                <a:spcPts val="50"/>
              </a:spcBef>
            </a:pPr>
            <a:fld id="{81D60167-4931-47E6-BA6A-407CBD079E47}" type="slidenum">
              <a:rPr spc="-90" dirty="0"/>
            </a:fld>
            <a:endParaRPr spc="-90" dirty="0"/>
          </a:p>
        </p:txBody>
      </p:sp>
      <p:sp>
        <p:nvSpPr>
          <p:cNvPr id="3" name="object 3"/>
          <p:cNvSpPr txBox="1"/>
          <p:nvPr/>
        </p:nvSpPr>
        <p:spPr>
          <a:xfrm>
            <a:off x="1128395" y="1407160"/>
            <a:ext cx="9624695" cy="4730750"/>
          </a:xfrm>
          <a:prstGeom prst="rect">
            <a:avLst/>
          </a:prstGeom>
        </p:spPr>
        <p:txBody>
          <a:bodyPr vert="horz" wrap="square" lIns="0" tIns="12700" rIns="0" bIns="0" rtlCol="0">
            <a:spAutoFit/>
          </a:bodyPr>
          <a:lstStyle/>
          <a:p>
            <a:pPr marL="12700" marR="5080">
              <a:lnSpc>
                <a:spcPct val="120000"/>
              </a:lnSpc>
              <a:spcBef>
                <a:spcPts val="100"/>
              </a:spcBef>
            </a:pPr>
            <a:r>
              <a:rPr sz="2400" spc="190" dirty="0">
                <a:solidFill>
                  <a:srgbClr val="168991"/>
                </a:solidFill>
                <a:latin typeface="Arial" panose="020B0604020202020204"/>
                <a:cs typeface="Arial" panose="020B0604020202020204"/>
              </a:rPr>
              <a:t>StringBuffer </a:t>
            </a:r>
            <a:r>
              <a:rPr sz="2400" spc="215" dirty="0">
                <a:solidFill>
                  <a:srgbClr val="168991"/>
                </a:solidFill>
                <a:latin typeface="Arial" panose="020B0604020202020204"/>
                <a:cs typeface="Arial" panose="020B0604020202020204"/>
              </a:rPr>
              <a:t>buffer </a:t>
            </a:r>
            <a:r>
              <a:rPr sz="2400" spc="-65" dirty="0">
                <a:solidFill>
                  <a:srgbClr val="168991"/>
                </a:solidFill>
                <a:latin typeface="Arial" panose="020B0604020202020204"/>
                <a:cs typeface="Arial" panose="020B0604020202020204"/>
              </a:rPr>
              <a:t>= </a:t>
            </a:r>
            <a:r>
              <a:rPr sz="2400" spc="-114" dirty="0">
                <a:solidFill>
                  <a:srgbClr val="168991"/>
                </a:solidFill>
                <a:latin typeface="Arial" panose="020B0604020202020204"/>
                <a:cs typeface="Arial" panose="020B0604020202020204"/>
              </a:rPr>
              <a:t>new </a:t>
            </a:r>
            <a:r>
              <a:rPr sz="2400" spc="204" dirty="0">
                <a:solidFill>
                  <a:srgbClr val="168991"/>
                </a:solidFill>
                <a:latin typeface="Arial" panose="020B0604020202020204"/>
                <a:cs typeface="Arial" panose="020B0604020202020204"/>
              </a:rPr>
              <a:t>StringBuffer(15);  </a:t>
            </a:r>
            <a:r>
              <a:rPr sz="2400" spc="155" dirty="0">
                <a:solidFill>
                  <a:srgbClr val="168991"/>
                </a:solidFill>
                <a:latin typeface="Arial" panose="020B0604020202020204"/>
                <a:cs typeface="Arial" panose="020B0604020202020204"/>
              </a:rPr>
              <a:t>buffer.</a:t>
            </a:r>
            <a:r>
              <a:rPr sz="2400" spc="155" dirty="0">
                <a:solidFill>
                  <a:srgbClr val="EE791F"/>
                </a:solidFill>
                <a:latin typeface="Arial" panose="020B0604020202020204"/>
                <a:cs typeface="Arial" panose="020B0604020202020204"/>
              </a:rPr>
              <a:t>append</a:t>
            </a:r>
            <a:r>
              <a:rPr sz="2400" spc="155" dirty="0">
                <a:solidFill>
                  <a:srgbClr val="168991"/>
                </a:solidFill>
                <a:latin typeface="Arial" panose="020B0604020202020204"/>
                <a:cs typeface="Arial" panose="020B0604020202020204"/>
              </a:rPr>
              <a:t>("This </a:t>
            </a:r>
            <a:r>
              <a:rPr sz="2400" spc="335" dirty="0">
                <a:solidFill>
                  <a:srgbClr val="168991"/>
                </a:solidFill>
                <a:latin typeface="Arial" panose="020B0604020202020204"/>
                <a:cs typeface="Arial" panose="020B0604020202020204"/>
              </a:rPr>
              <a:t>is </a:t>
            </a:r>
            <a:r>
              <a:rPr sz="2400" spc="370" dirty="0">
                <a:solidFill>
                  <a:srgbClr val="168991"/>
                </a:solidFill>
                <a:latin typeface="Arial" panose="020B0604020202020204"/>
                <a:cs typeface="Arial" panose="020B0604020202020204"/>
              </a:rPr>
              <a:t>") </a:t>
            </a:r>
            <a:r>
              <a:rPr sz="2400" spc="484" dirty="0">
                <a:solidFill>
                  <a:srgbClr val="168991"/>
                </a:solidFill>
                <a:latin typeface="Arial" panose="020B0604020202020204"/>
                <a:cs typeface="Arial" panose="020B0604020202020204"/>
              </a:rPr>
              <a:t>;  </a:t>
            </a:r>
            <a:endParaRPr sz="2400" spc="484" dirty="0">
              <a:solidFill>
                <a:srgbClr val="168991"/>
              </a:solidFill>
              <a:latin typeface="Arial" panose="020B0604020202020204"/>
              <a:cs typeface="Arial" panose="020B0604020202020204"/>
            </a:endParaRPr>
          </a:p>
          <a:p>
            <a:pPr marL="12700" marR="5080">
              <a:lnSpc>
                <a:spcPct val="120000"/>
              </a:lnSpc>
              <a:spcBef>
                <a:spcPts val="100"/>
              </a:spcBef>
            </a:pPr>
            <a:r>
              <a:rPr sz="2400" spc="190" dirty="0">
                <a:solidFill>
                  <a:srgbClr val="168991"/>
                </a:solidFill>
                <a:latin typeface="Arial" panose="020B0604020202020204"/>
                <a:cs typeface="Arial" panose="020B0604020202020204"/>
              </a:rPr>
              <a:t>buffer.</a:t>
            </a:r>
            <a:r>
              <a:rPr sz="2400" spc="190" dirty="0">
                <a:solidFill>
                  <a:srgbClr val="EE791F"/>
                </a:solidFill>
                <a:latin typeface="Arial" panose="020B0604020202020204"/>
                <a:cs typeface="Arial" panose="020B0604020202020204"/>
              </a:rPr>
              <a:t>append</a:t>
            </a:r>
            <a:r>
              <a:rPr sz="2400" spc="190" dirty="0">
                <a:solidFill>
                  <a:srgbClr val="168991"/>
                </a:solidFill>
                <a:latin typeface="Arial" panose="020B0604020202020204"/>
                <a:cs typeface="Arial" panose="020B0604020202020204"/>
              </a:rPr>
              <a:t>("String") </a:t>
            </a:r>
            <a:r>
              <a:rPr sz="2400" spc="484" dirty="0">
                <a:solidFill>
                  <a:srgbClr val="168991"/>
                </a:solidFill>
                <a:latin typeface="Arial" panose="020B0604020202020204"/>
                <a:cs typeface="Arial" panose="020B0604020202020204"/>
              </a:rPr>
              <a:t>;  </a:t>
            </a:r>
            <a:endParaRPr sz="2400" spc="484" dirty="0">
              <a:solidFill>
                <a:srgbClr val="168991"/>
              </a:solidFill>
              <a:latin typeface="Arial" panose="020B0604020202020204"/>
              <a:cs typeface="Arial" panose="020B0604020202020204"/>
            </a:endParaRPr>
          </a:p>
          <a:p>
            <a:pPr marL="12700" marR="5080">
              <a:lnSpc>
                <a:spcPct val="120000"/>
              </a:lnSpc>
              <a:spcBef>
                <a:spcPts val="100"/>
              </a:spcBef>
            </a:pPr>
            <a:r>
              <a:rPr sz="2400" spc="265" dirty="0">
                <a:solidFill>
                  <a:srgbClr val="168991"/>
                </a:solidFill>
                <a:latin typeface="Arial" panose="020B0604020202020204"/>
                <a:cs typeface="Arial" panose="020B0604020202020204"/>
              </a:rPr>
              <a:t>buffer.</a:t>
            </a:r>
            <a:r>
              <a:rPr sz="2400" spc="265" dirty="0">
                <a:solidFill>
                  <a:srgbClr val="EE791F"/>
                </a:solidFill>
                <a:latin typeface="Arial" panose="020B0604020202020204"/>
                <a:cs typeface="Arial" panose="020B0604020202020204"/>
              </a:rPr>
              <a:t>insert</a:t>
            </a:r>
            <a:r>
              <a:rPr sz="2400" spc="265" dirty="0">
                <a:solidFill>
                  <a:srgbClr val="168991"/>
                </a:solidFill>
                <a:latin typeface="Arial" panose="020B0604020202020204"/>
                <a:cs typeface="Arial" panose="020B0604020202020204"/>
              </a:rPr>
              <a:t>(7," </a:t>
            </a:r>
            <a:r>
              <a:rPr sz="2400" spc="240" dirty="0">
                <a:solidFill>
                  <a:srgbClr val="168991"/>
                </a:solidFill>
                <a:latin typeface="Arial" panose="020B0604020202020204"/>
                <a:cs typeface="Arial" panose="020B0604020202020204"/>
              </a:rPr>
              <a:t>a")</a:t>
            </a:r>
            <a:r>
              <a:rPr sz="2400" spc="685" dirty="0">
                <a:solidFill>
                  <a:srgbClr val="168991"/>
                </a:solidFill>
                <a:latin typeface="Arial" panose="020B0604020202020204"/>
                <a:cs typeface="Arial" panose="020B0604020202020204"/>
              </a:rPr>
              <a:t> </a:t>
            </a:r>
            <a:r>
              <a:rPr sz="2400" spc="484" dirty="0">
                <a:solidFill>
                  <a:srgbClr val="168991"/>
                </a:solidFill>
                <a:latin typeface="Arial" panose="020B0604020202020204"/>
                <a:cs typeface="Arial" panose="020B0604020202020204"/>
              </a:rPr>
              <a:t>;</a:t>
            </a:r>
            <a:endParaRPr sz="2400">
              <a:latin typeface="Arial" panose="020B0604020202020204"/>
              <a:cs typeface="Arial" panose="020B0604020202020204"/>
            </a:endParaRPr>
          </a:p>
          <a:p>
            <a:pPr marL="12700">
              <a:lnSpc>
                <a:spcPct val="100000"/>
              </a:lnSpc>
              <a:spcBef>
                <a:spcPts val="435"/>
              </a:spcBef>
            </a:pPr>
            <a:r>
              <a:rPr sz="2400" spc="245" dirty="0">
                <a:solidFill>
                  <a:srgbClr val="168991"/>
                </a:solidFill>
                <a:latin typeface="Arial" panose="020B0604020202020204"/>
                <a:cs typeface="Arial" panose="020B0604020202020204"/>
              </a:rPr>
              <a:t>buffer.</a:t>
            </a:r>
            <a:r>
              <a:rPr sz="2400" spc="245" dirty="0">
                <a:solidFill>
                  <a:srgbClr val="EE791F"/>
                </a:solidFill>
                <a:latin typeface="Arial" panose="020B0604020202020204"/>
                <a:cs typeface="Arial" panose="020B0604020202020204"/>
              </a:rPr>
              <a:t>append</a:t>
            </a:r>
            <a:r>
              <a:rPr sz="2400" spc="245" dirty="0">
                <a:solidFill>
                  <a:srgbClr val="168991"/>
                </a:solidFill>
                <a:latin typeface="Arial" panose="020B0604020202020204"/>
                <a:cs typeface="Arial" panose="020B0604020202020204"/>
              </a:rPr>
              <a:t>('.');</a:t>
            </a:r>
            <a:endParaRPr sz="2400" spc="245" dirty="0">
              <a:solidFill>
                <a:srgbClr val="168991"/>
              </a:solidFill>
              <a:latin typeface="Arial" panose="020B0604020202020204"/>
              <a:cs typeface="Arial" panose="020B0604020202020204"/>
            </a:endParaRPr>
          </a:p>
          <a:p>
            <a:pPr marL="12700">
              <a:lnSpc>
                <a:spcPct val="100000"/>
              </a:lnSpc>
              <a:spcBef>
                <a:spcPts val="435"/>
              </a:spcBef>
            </a:pPr>
            <a:r>
              <a:rPr sz="2400" spc="225" dirty="0">
                <a:solidFill>
                  <a:srgbClr val="168991"/>
                </a:solidFill>
                <a:latin typeface="Arial" panose="020B0604020202020204"/>
                <a:cs typeface="Arial" panose="020B0604020202020204"/>
                <a:sym typeface="+mn-ea"/>
              </a:rPr>
              <a:t>System.out.println(buffer.length());  </a:t>
            </a:r>
            <a:r>
              <a:rPr lang="en-US" sz="2400" spc="225" dirty="0">
                <a:solidFill>
                  <a:srgbClr val="168991"/>
                </a:solidFill>
                <a:latin typeface="Arial" panose="020B0604020202020204"/>
                <a:cs typeface="Arial" panose="020B0604020202020204"/>
                <a:sym typeface="+mn-ea"/>
              </a:rPr>
              <a:t>   </a:t>
            </a:r>
            <a:r>
              <a:rPr sz="2400" spc="220" dirty="0">
                <a:solidFill>
                  <a:srgbClr val="168991"/>
                </a:solidFill>
                <a:latin typeface="Arial" panose="020B0604020202020204"/>
                <a:cs typeface="Arial" panose="020B0604020202020204"/>
                <a:sym typeface="+mn-ea"/>
              </a:rPr>
              <a:t>System.out.println(buffer.capacity());  </a:t>
            </a:r>
            <a:endParaRPr sz="2400" spc="220" dirty="0">
              <a:solidFill>
                <a:srgbClr val="168991"/>
              </a:solidFill>
              <a:latin typeface="Arial" panose="020B0604020202020204"/>
              <a:cs typeface="Arial" panose="020B0604020202020204"/>
              <a:sym typeface="+mn-ea"/>
            </a:endParaRPr>
          </a:p>
          <a:p>
            <a:pPr marL="12700">
              <a:lnSpc>
                <a:spcPct val="100000"/>
              </a:lnSpc>
              <a:spcBef>
                <a:spcPts val="435"/>
              </a:spcBef>
            </a:pPr>
            <a:r>
              <a:rPr sz="2400" spc="200" dirty="0">
                <a:solidFill>
                  <a:srgbClr val="168991"/>
                </a:solidFill>
                <a:latin typeface="Arial" panose="020B0604020202020204"/>
                <a:cs typeface="Arial" panose="020B0604020202020204"/>
                <a:sym typeface="+mn-ea"/>
              </a:rPr>
              <a:t>String </a:t>
            </a:r>
            <a:r>
              <a:rPr sz="2400" spc="150" dirty="0">
                <a:solidFill>
                  <a:srgbClr val="168991"/>
                </a:solidFill>
                <a:latin typeface="Arial" panose="020B0604020202020204"/>
                <a:cs typeface="Arial" panose="020B0604020202020204"/>
                <a:sym typeface="+mn-ea"/>
              </a:rPr>
              <a:t>output </a:t>
            </a:r>
            <a:r>
              <a:rPr sz="2400" spc="-65" dirty="0">
                <a:solidFill>
                  <a:srgbClr val="168991"/>
                </a:solidFill>
                <a:latin typeface="Arial" panose="020B0604020202020204"/>
                <a:cs typeface="Arial" panose="020B0604020202020204"/>
                <a:sym typeface="+mn-ea"/>
              </a:rPr>
              <a:t>= </a:t>
            </a:r>
            <a:r>
              <a:rPr sz="2400" spc="250" dirty="0">
                <a:solidFill>
                  <a:srgbClr val="EE791F"/>
                </a:solidFill>
                <a:latin typeface="Arial" panose="020B0604020202020204"/>
                <a:cs typeface="Arial" panose="020B0604020202020204"/>
                <a:sym typeface="+mn-ea"/>
              </a:rPr>
              <a:t>buffer.toString</a:t>
            </a:r>
            <a:r>
              <a:rPr sz="2400" spc="250" dirty="0">
                <a:solidFill>
                  <a:srgbClr val="168991"/>
                </a:solidFill>
                <a:latin typeface="Arial" panose="020B0604020202020204"/>
                <a:cs typeface="Arial" panose="020B0604020202020204"/>
                <a:sym typeface="+mn-ea"/>
              </a:rPr>
              <a:t>()</a:t>
            </a:r>
            <a:r>
              <a:rPr sz="2400" spc="-190" dirty="0">
                <a:solidFill>
                  <a:srgbClr val="168991"/>
                </a:solidFill>
                <a:latin typeface="Arial" panose="020B0604020202020204"/>
                <a:cs typeface="Arial" panose="020B0604020202020204"/>
                <a:sym typeface="+mn-ea"/>
              </a:rPr>
              <a:t> </a:t>
            </a:r>
            <a:r>
              <a:rPr sz="2400" spc="484" dirty="0">
                <a:solidFill>
                  <a:srgbClr val="168991"/>
                </a:solidFill>
                <a:latin typeface="Arial" panose="020B0604020202020204"/>
                <a:cs typeface="Arial" panose="020B0604020202020204"/>
                <a:sym typeface="+mn-ea"/>
              </a:rPr>
              <a:t>;</a:t>
            </a:r>
            <a:endParaRPr sz="2400" spc="484" dirty="0">
              <a:solidFill>
                <a:srgbClr val="168991"/>
              </a:solidFill>
              <a:latin typeface="Arial" panose="020B0604020202020204"/>
              <a:cs typeface="Arial" panose="020B0604020202020204"/>
              <a:sym typeface="+mn-ea"/>
            </a:endParaRPr>
          </a:p>
          <a:p>
            <a:pPr marL="12700">
              <a:lnSpc>
                <a:spcPct val="100000"/>
              </a:lnSpc>
              <a:spcBef>
                <a:spcPts val="435"/>
              </a:spcBef>
            </a:pPr>
            <a:r>
              <a:rPr sz="2400" spc="200" dirty="0">
                <a:solidFill>
                  <a:srgbClr val="168991"/>
                </a:solidFill>
                <a:latin typeface="Arial" panose="020B0604020202020204"/>
                <a:cs typeface="Arial" panose="020B0604020202020204"/>
                <a:sym typeface="+mn-ea"/>
              </a:rPr>
              <a:t>System.out.println(output); </a:t>
            </a:r>
            <a:r>
              <a:rPr sz="2400" spc="490" dirty="0">
                <a:solidFill>
                  <a:srgbClr val="168991"/>
                </a:solidFill>
                <a:latin typeface="Arial" panose="020B0604020202020204"/>
                <a:cs typeface="Arial" panose="020B0604020202020204"/>
                <a:sym typeface="+mn-ea"/>
              </a:rPr>
              <a:t>// </a:t>
            </a:r>
            <a:r>
              <a:rPr sz="2400" spc="175" dirty="0">
                <a:solidFill>
                  <a:srgbClr val="168991"/>
                </a:solidFill>
                <a:latin typeface="Arial" panose="020B0604020202020204"/>
                <a:cs typeface="Arial" panose="020B0604020202020204"/>
                <a:sym typeface="+mn-ea"/>
              </a:rPr>
              <a:t>"This </a:t>
            </a:r>
            <a:r>
              <a:rPr sz="2400" spc="330" dirty="0">
                <a:solidFill>
                  <a:srgbClr val="168991"/>
                </a:solidFill>
                <a:latin typeface="Arial" panose="020B0604020202020204"/>
                <a:cs typeface="Arial" panose="020B0604020202020204"/>
                <a:sym typeface="+mn-ea"/>
              </a:rPr>
              <a:t>is </a:t>
            </a:r>
            <a:r>
              <a:rPr sz="2400" spc="-15" dirty="0">
                <a:solidFill>
                  <a:srgbClr val="168991"/>
                </a:solidFill>
                <a:latin typeface="Arial" panose="020B0604020202020204"/>
                <a:cs typeface="Arial" panose="020B0604020202020204"/>
                <a:sym typeface="+mn-ea"/>
              </a:rPr>
              <a:t>a</a:t>
            </a:r>
            <a:r>
              <a:rPr sz="2400" spc="-150" dirty="0">
                <a:solidFill>
                  <a:srgbClr val="168991"/>
                </a:solidFill>
                <a:latin typeface="Arial" panose="020B0604020202020204"/>
                <a:cs typeface="Arial" panose="020B0604020202020204"/>
                <a:sym typeface="+mn-ea"/>
              </a:rPr>
              <a:t> </a:t>
            </a:r>
            <a:r>
              <a:rPr sz="2400" spc="254" dirty="0">
                <a:solidFill>
                  <a:srgbClr val="168991"/>
                </a:solidFill>
                <a:latin typeface="Arial" panose="020B0604020202020204"/>
                <a:cs typeface="Arial" panose="020B0604020202020204"/>
                <a:sym typeface="+mn-ea"/>
              </a:rPr>
              <a:t>String."</a:t>
            </a:r>
            <a:endParaRPr sz="2400">
              <a:latin typeface="Arial" panose="020B0604020202020204"/>
              <a:cs typeface="Arial" panose="020B0604020202020204"/>
            </a:endParaRPr>
          </a:p>
          <a:p>
            <a:pPr marL="12700">
              <a:lnSpc>
                <a:spcPct val="100000"/>
              </a:lnSpc>
              <a:spcBef>
                <a:spcPts val="435"/>
              </a:spcBef>
            </a:pPr>
            <a:endParaRPr sz="2400">
              <a:latin typeface="Arial" panose="020B0604020202020204"/>
              <a:cs typeface="Arial" panose="020B0604020202020204"/>
            </a:endParaRPr>
          </a:p>
          <a:p>
            <a:pPr marL="12700">
              <a:lnSpc>
                <a:spcPct val="100000"/>
              </a:lnSpc>
              <a:spcBef>
                <a:spcPts val="435"/>
              </a:spcBef>
            </a:pPr>
            <a:endParaRPr sz="2400">
              <a:latin typeface="Arial" panose="020B0604020202020204"/>
              <a:cs typeface="Arial" panose="020B0604020202020204"/>
            </a:endParaRPr>
          </a:p>
        </p:txBody>
      </p:sp>
      <p:sp>
        <p:nvSpPr>
          <p:cNvPr id="4" name="object 4"/>
          <p:cNvSpPr txBox="1"/>
          <p:nvPr/>
        </p:nvSpPr>
        <p:spPr>
          <a:xfrm>
            <a:off x="8517890" y="3583940"/>
            <a:ext cx="1360170" cy="861060"/>
          </a:xfrm>
          <a:prstGeom prst="rect">
            <a:avLst/>
          </a:prstGeom>
        </p:spPr>
        <p:txBody>
          <a:bodyPr vert="horz" wrap="square" lIns="0" tIns="67310" rIns="0" bIns="0" rtlCol="0">
            <a:spAutoFit/>
          </a:bodyPr>
          <a:lstStyle/>
          <a:p>
            <a:pPr marL="12700">
              <a:lnSpc>
                <a:spcPct val="100000"/>
              </a:lnSpc>
              <a:spcBef>
                <a:spcPts val="530"/>
              </a:spcBef>
            </a:pPr>
            <a:r>
              <a:rPr sz="2400" spc="480" dirty="0">
                <a:solidFill>
                  <a:srgbClr val="168991"/>
                </a:solidFill>
                <a:latin typeface="Arial" panose="020B0604020202020204"/>
                <a:cs typeface="Arial" panose="020B0604020202020204"/>
              </a:rPr>
              <a:t>//</a:t>
            </a:r>
            <a:r>
              <a:rPr sz="2400" spc="390" dirty="0">
                <a:solidFill>
                  <a:srgbClr val="168991"/>
                </a:solidFill>
                <a:latin typeface="Arial" panose="020B0604020202020204"/>
                <a:cs typeface="Arial" panose="020B0604020202020204"/>
              </a:rPr>
              <a:t> </a:t>
            </a:r>
            <a:r>
              <a:rPr sz="2400" spc="-25" dirty="0">
                <a:solidFill>
                  <a:srgbClr val="168991"/>
                </a:solidFill>
                <a:latin typeface="Arial" panose="020B0604020202020204"/>
                <a:cs typeface="Arial" panose="020B0604020202020204"/>
              </a:rPr>
              <a:t>17</a:t>
            </a:r>
            <a:endParaRPr sz="2400">
              <a:latin typeface="Arial" panose="020B0604020202020204"/>
              <a:cs typeface="Arial" panose="020B0604020202020204"/>
            </a:endParaRPr>
          </a:p>
          <a:p>
            <a:pPr marL="12700">
              <a:lnSpc>
                <a:spcPct val="100000"/>
              </a:lnSpc>
              <a:spcBef>
                <a:spcPts val="430"/>
              </a:spcBef>
            </a:pPr>
            <a:r>
              <a:rPr sz="2400" spc="480" dirty="0">
                <a:solidFill>
                  <a:srgbClr val="168991"/>
                </a:solidFill>
                <a:latin typeface="Arial" panose="020B0604020202020204"/>
                <a:cs typeface="Arial" panose="020B0604020202020204"/>
              </a:rPr>
              <a:t>//</a:t>
            </a:r>
            <a:r>
              <a:rPr sz="2400" spc="390" dirty="0">
                <a:solidFill>
                  <a:srgbClr val="168991"/>
                </a:solidFill>
                <a:latin typeface="Arial" panose="020B0604020202020204"/>
                <a:cs typeface="Arial" panose="020B0604020202020204"/>
              </a:rPr>
              <a:t> </a:t>
            </a:r>
            <a:r>
              <a:rPr sz="2400" spc="-25" dirty="0">
                <a:solidFill>
                  <a:srgbClr val="168991"/>
                </a:solidFill>
                <a:latin typeface="Arial" panose="020B0604020202020204"/>
                <a:cs typeface="Arial" panose="020B0604020202020204"/>
              </a:rPr>
              <a:t>32</a:t>
            </a:r>
            <a:endParaRPr sz="2400">
              <a:latin typeface="Arial" panose="020B0604020202020204"/>
              <a:cs typeface="Arial" panose="020B0604020202020204"/>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368618"/>
            <a:ext cx="10972800" cy="955040"/>
          </a:xfrm>
          <a:prstGeom prst="rect">
            <a:avLst/>
          </a:prstGeom>
        </p:spPr>
        <p:txBody>
          <a:bodyPr vert="horz" wrap="square" lIns="0" tIns="67945" rIns="0" bIns="0" rtlCol="0">
            <a:spAutoFit/>
          </a:bodyPr>
          <a:lstStyle/>
          <a:p>
            <a:pPr marL="12700" marR="5080" algn="l">
              <a:lnSpc>
                <a:spcPts val="3460"/>
              </a:lnSpc>
              <a:spcBef>
                <a:spcPts val="535"/>
              </a:spcBef>
            </a:pPr>
            <a:r>
              <a:rPr sz="3600" spc="260" dirty="0"/>
              <a:t>Các</a:t>
            </a:r>
            <a:r>
              <a:rPr sz="3600" spc="-330" dirty="0"/>
              <a:t> </a:t>
            </a:r>
            <a:r>
              <a:rPr sz="3600" spc="180" dirty="0"/>
              <a:t>phương</a:t>
            </a:r>
            <a:r>
              <a:rPr sz="3600" spc="-360" dirty="0"/>
              <a:t> </a:t>
            </a:r>
            <a:r>
              <a:rPr sz="3600" spc="60" dirty="0"/>
              <a:t>thức</a:t>
            </a:r>
            <a:r>
              <a:rPr sz="3600" spc="-345" dirty="0"/>
              <a:t> </a:t>
            </a:r>
            <a:r>
              <a:rPr sz="3600" spc="254" dirty="0"/>
              <a:t>của  </a:t>
            </a:r>
            <a:r>
              <a:rPr sz="3600" spc="-55" dirty="0">
                <a:sym typeface="+mn-ea"/>
              </a:rPr>
              <a:t>StringBuffer</a:t>
            </a:r>
            <a:r>
              <a:rPr lang="en-US" sz="3600" spc="-55" dirty="0">
                <a:sym typeface="+mn-ea"/>
              </a:rPr>
              <a:t> và StringBuilder</a:t>
            </a:r>
            <a:br>
              <a:rPr lang="en-US" sz="3600" spc="-55" dirty="0"/>
            </a:br>
            <a:endParaRPr sz="3600" spc="-55" dirty="0"/>
          </a:p>
        </p:txBody>
      </p:sp>
      <p:sp>
        <p:nvSpPr>
          <p:cNvPr id="7" name="object 7"/>
          <p:cNvSpPr txBox="1">
            <a:spLocks noGrp="1"/>
          </p:cNvSpPr>
          <p:nvPr>
            <p:ph type="sldNum" sz="quarter" idx="12"/>
          </p:nvPr>
        </p:nvSpPr>
        <p:spPr>
          <a:prstGeom prst="rect">
            <a:avLst/>
          </a:prstGeom>
        </p:spPr>
        <p:txBody>
          <a:bodyPr vert="horz" wrap="square" lIns="0" tIns="6350" rIns="0" bIns="0" rtlCol="0">
            <a:spAutoFit/>
          </a:bodyPr>
          <a:lstStyle/>
          <a:p>
            <a:pPr marL="38100">
              <a:lnSpc>
                <a:spcPct val="100000"/>
              </a:lnSpc>
              <a:spcBef>
                <a:spcPts val="50"/>
              </a:spcBef>
            </a:pPr>
            <a:fld id="{81D60167-4931-47E6-BA6A-407CBD079E47}" type="slidenum">
              <a:rPr spc="-90" dirty="0"/>
            </a:fld>
            <a:endParaRPr spc="-90" dirty="0"/>
          </a:p>
        </p:txBody>
      </p:sp>
      <p:sp>
        <p:nvSpPr>
          <p:cNvPr id="3" name="object 3"/>
          <p:cNvSpPr txBox="1"/>
          <p:nvPr/>
        </p:nvSpPr>
        <p:spPr>
          <a:xfrm>
            <a:off x="1128395" y="1407160"/>
            <a:ext cx="9624695" cy="807085"/>
          </a:xfrm>
          <a:prstGeom prst="rect">
            <a:avLst/>
          </a:prstGeom>
        </p:spPr>
        <p:txBody>
          <a:bodyPr vert="horz" wrap="square" lIns="0" tIns="12700" rIns="0" bIns="0" rtlCol="0">
            <a:spAutoFit/>
          </a:bodyPr>
          <a:lstStyle/>
          <a:p>
            <a:pPr marL="12700">
              <a:lnSpc>
                <a:spcPct val="100000"/>
              </a:lnSpc>
              <a:spcBef>
                <a:spcPts val="435"/>
              </a:spcBef>
            </a:pPr>
            <a:endParaRPr sz="2400">
              <a:latin typeface="Arial" panose="020B0604020202020204"/>
              <a:cs typeface="Arial" panose="020B0604020202020204"/>
            </a:endParaRPr>
          </a:p>
          <a:p>
            <a:pPr marL="12700">
              <a:lnSpc>
                <a:spcPct val="100000"/>
              </a:lnSpc>
              <a:spcBef>
                <a:spcPts val="435"/>
              </a:spcBef>
            </a:pPr>
            <a:endParaRPr sz="2400">
              <a:latin typeface="Arial" panose="020B0604020202020204"/>
              <a:cs typeface="Arial" panose="020B0604020202020204"/>
            </a:endParaRPr>
          </a:p>
        </p:txBody>
      </p:sp>
      <p:graphicFrame>
        <p:nvGraphicFramePr>
          <p:cNvPr id="9" name="Content Placeholder 8"/>
          <p:cNvGraphicFramePr>
            <a:graphicFrameLocks noChangeAspect="1"/>
          </p:cNvGraphicFramePr>
          <p:nvPr>
            <p:ph idx="1"/>
          </p:nvPr>
        </p:nvGraphicFramePr>
        <p:xfrm>
          <a:off x="2495550" y="1490980"/>
          <a:ext cx="7484110" cy="4886960"/>
        </p:xfrm>
        <a:graphic>
          <a:graphicData uri="http://schemas.openxmlformats.org/presentationml/2006/ole">
            <mc:AlternateContent xmlns:mc="http://schemas.openxmlformats.org/markup-compatibility/2006">
              <mc:Choice xmlns:v="urn:schemas-microsoft-com:vml" Requires="v">
                <p:oleObj spid="_x0000_s10" name="" r:id="rId1" imgW="4419600" imgH="2886075" progId="Paint.Picture">
                  <p:embed/>
                </p:oleObj>
              </mc:Choice>
              <mc:Fallback>
                <p:oleObj name="" r:id="rId1" imgW="4419600" imgH="2886075" progId="Paint.Picture">
                  <p:embed/>
                  <p:pic>
                    <p:nvPicPr>
                      <p:cNvPr id="0" name="Picture 9"/>
                      <p:cNvPicPr/>
                      <p:nvPr/>
                    </p:nvPicPr>
                    <p:blipFill>
                      <a:blip r:embed="rId2"/>
                      <a:stretch>
                        <a:fillRect/>
                      </a:stretch>
                    </p:blipFill>
                    <p:spPr>
                      <a:xfrm>
                        <a:off x="2495550" y="1490980"/>
                        <a:ext cx="7484110" cy="4886960"/>
                      </a:xfrm>
                      <a:prstGeom prst="rect">
                        <a:avLst/>
                      </a:prstGeom>
                    </p:spPr>
                  </p:pic>
                </p:oleObj>
              </mc:Fallback>
            </mc:AlternateContent>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67945" rIns="0" bIns="0" rtlCol="0">
            <a:spAutoFit/>
          </a:bodyPr>
          <a:lstStyle/>
          <a:p>
            <a:pPr marL="12700" marR="5080" algn="l">
              <a:lnSpc>
                <a:spcPts val="3460"/>
              </a:lnSpc>
              <a:spcBef>
                <a:spcPts val="535"/>
              </a:spcBef>
            </a:pPr>
            <a:r>
              <a:rPr sz="3600" spc="260" dirty="0"/>
              <a:t>Các</a:t>
            </a:r>
            <a:r>
              <a:rPr sz="3600" spc="-330" dirty="0"/>
              <a:t> </a:t>
            </a:r>
            <a:r>
              <a:rPr sz="3600" spc="180" dirty="0"/>
              <a:t>phương</a:t>
            </a:r>
            <a:r>
              <a:rPr sz="3600" spc="-360" dirty="0"/>
              <a:t> </a:t>
            </a:r>
            <a:r>
              <a:rPr sz="3600" spc="60" dirty="0"/>
              <a:t>thức</a:t>
            </a:r>
            <a:r>
              <a:rPr sz="3600" spc="-345" dirty="0"/>
              <a:t> </a:t>
            </a:r>
            <a:r>
              <a:rPr sz="3600" spc="254" dirty="0"/>
              <a:t>của  </a:t>
            </a:r>
            <a:r>
              <a:rPr sz="3600" spc="-55" dirty="0"/>
              <a:t>StringBuffer</a:t>
            </a:r>
            <a:endParaRPr sz="3600" spc="-55" dirty="0"/>
          </a:p>
        </p:txBody>
      </p:sp>
      <p:sp>
        <p:nvSpPr>
          <p:cNvPr id="7" name="object 7"/>
          <p:cNvSpPr txBox="1">
            <a:spLocks noGrp="1"/>
          </p:cNvSpPr>
          <p:nvPr>
            <p:ph type="sldNum" sz="quarter" idx="12"/>
          </p:nvPr>
        </p:nvSpPr>
        <p:spPr>
          <a:prstGeom prst="rect">
            <a:avLst/>
          </a:prstGeom>
        </p:spPr>
        <p:txBody>
          <a:bodyPr vert="horz" wrap="square" lIns="0" tIns="6350" rIns="0" bIns="0" rtlCol="0">
            <a:spAutoFit/>
          </a:bodyPr>
          <a:lstStyle/>
          <a:p>
            <a:pPr marL="38100">
              <a:lnSpc>
                <a:spcPct val="100000"/>
              </a:lnSpc>
              <a:spcBef>
                <a:spcPts val="50"/>
              </a:spcBef>
            </a:pPr>
            <a:fld id="{81D60167-4931-47E6-BA6A-407CBD079E47}" type="slidenum">
              <a:rPr spc="-90" dirty="0"/>
            </a:fld>
            <a:endParaRPr spc="-90" dirty="0"/>
          </a:p>
        </p:txBody>
      </p:sp>
      <p:sp>
        <p:nvSpPr>
          <p:cNvPr id="3" name="object 3"/>
          <p:cNvSpPr txBox="1"/>
          <p:nvPr/>
        </p:nvSpPr>
        <p:spPr>
          <a:xfrm>
            <a:off x="1128395" y="1407160"/>
            <a:ext cx="9624695" cy="807085"/>
          </a:xfrm>
          <a:prstGeom prst="rect">
            <a:avLst/>
          </a:prstGeom>
        </p:spPr>
        <p:txBody>
          <a:bodyPr vert="horz" wrap="square" lIns="0" tIns="12700" rIns="0" bIns="0" rtlCol="0">
            <a:spAutoFit/>
          </a:bodyPr>
          <a:lstStyle/>
          <a:p>
            <a:pPr marL="12700">
              <a:lnSpc>
                <a:spcPct val="100000"/>
              </a:lnSpc>
              <a:spcBef>
                <a:spcPts val="435"/>
              </a:spcBef>
            </a:pPr>
            <a:endParaRPr sz="2400">
              <a:latin typeface="Arial" panose="020B0604020202020204"/>
              <a:cs typeface="Arial" panose="020B0604020202020204"/>
            </a:endParaRPr>
          </a:p>
          <a:p>
            <a:pPr marL="12700">
              <a:lnSpc>
                <a:spcPct val="100000"/>
              </a:lnSpc>
              <a:spcBef>
                <a:spcPts val="435"/>
              </a:spcBef>
            </a:pPr>
            <a:endParaRPr sz="2400">
              <a:latin typeface="Arial" panose="020B0604020202020204"/>
              <a:cs typeface="Arial" panose="020B0604020202020204"/>
            </a:endParaRPr>
          </a:p>
        </p:txBody>
      </p:sp>
      <p:graphicFrame>
        <p:nvGraphicFramePr>
          <p:cNvPr id="5" name="Content Placeholder 4"/>
          <p:cNvGraphicFramePr/>
          <p:nvPr>
            <p:ph idx="1"/>
          </p:nvPr>
        </p:nvGraphicFramePr>
        <p:xfrm>
          <a:off x="2371725" y="1417955"/>
          <a:ext cx="8114030" cy="5036185"/>
        </p:xfrm>
        <a:graphic>
          <a:graphicData uri="http://schemas.openxmlformats.org/presentationml/2006/ole">
            <mc:AlternateContent xmlns:mc="http://schemas.openxmlformats.org/markup-compatibility/2006">
              <mc:Choice xmlns:v="urn:schemas-microsoft-com:vml" Requires="v">
                <p:oleObj spid="_x0000_s6" name="" r:id="rId1" imgW="5334000" imgH="2952750" progId="Paint.Picture">
                  <p:embed/>
                </p:oleObj>
              </mc:Choice>
              <mc:Fallback>
                <p:oleObj name="" r:id="rId1" imgW="5334000" imgH="2952750" progId="Paint.Picture">
                  <p:embed/>
                  <p:pic>
                    <p:nvPicPr>
                      <p:cNvPr id="0" name="Picture 5"/>
                      <p:cNvPicPr/>
                      <p:nvPr/>
                    </p:nvPicPr>
                    <p:blipFill>
                      <a:blip r:embed="rId2"/>
                      <a:stretch>
                        <a:fillRect/>
                      </a:stretch>
                    </p:blipFill>
                    <p:spPr>
                      <a:xfrm>
                        <a:off x="2371725" y="1417955"/>
                        <a:ext cx="8114030" cy="5036185"/>
                      </a:xfrm>
                      <a:prstGeom prst="rect">
                        <a:avLst/>
                      </a:prstGeom>
                    </p:spPr>
                  </p:pic>
                </p:oleObj>
              </mc:Fallback>
            </mc:AlternateContent>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368618"/>
            <a:ext cx="10972800" cy="955040"/>
          </a:xfrm>
          <a:prstGeom prst="rect">
            <a:avLst/>
          </a:prstGeom>
        </p:spPr>
        <p:txBody>
          <a:bodyPr vert="horz" wrap="square" lIns="0" tIns="67945" rIns="0" bIns="0" rtlCol="0">
            <a:spAutoFit/>
          </a:bodyPr>
          <a:lstStyle/>
          <a:p>
            <a:pPr marL="12700" marR="5080" algn="l">
              <a:lnSpc>
                <a:spcPts val="3460"/>
              </a:lnSpc>
              <a:spcBef>
                <a:spcPts val="535"/>
              </a:spcBef>
            </a:pPr>
            <a:r>
              <a:rPr sz="3600" spc="260" dirty="0"/>
              <a:t>Các</a:t>
            </a:r>
            <a:r>
              <a:rPr sz="3600" spc="-330" dirty="0"/>
              <a:t> </a:t>
            </a:r>
            <a:r>
              <a:rPr sz="3600" spc="180" dirty="0"/>
              <a:t>phương</a:t>
            </a:r>
            <a:r>
              <a:rPr sz="3600" spc="-360" dirty="0"/>
              <a:t> </a:t>
            </a:r>
            <a:r>
              <a:rPr sz="3600" spc="60" dirty="0"/>
              <a:t>thức</a:t>
            </a:r>
            <a:r>
              <a:rPr sz="3600" spc="-345" dirty="0"/>
              <a:t> </a:t>
            </a:r>
            <a:r>
              <a:rPr sz="3600" spc="254" dirty="0"/>
              <a:t>của  </a:t>
            </a:r>
            <a:r>
              <a:rPr sz="3600" spc="-55" dirty="0">
                <a:sym typeface="+mn-ea"/>
              </a:rPr>
              <a:t>StringBuffer</a:t>
            </a:r>
            <a:r>
              <a:rPr lang="en-US" sz="3600" spc="-55" dirty="0">
                <a:sym typeface="+mn-ea"/>
              </a:rPr>
              <a:t> và StringBuilder</a:t>
            </a:r>
            <a:br>
              <a:rPr lang="en-US" sz="3600" spc="-55" dirty="0"/>
            </a:br>
            <a:endParaRPr sz="3600" spc="-55" dirty="0"/>
          </a:p>
        </p:txBody>
      </p:sp>
      <p:sp>
        <p:nvSpPr>
          <p:cNvPr id="7" name="object 7"/>
          <p:cNvSpPr txBox="1">
            <a:spLocks noGrp="1"/>
          </p:cNvSpPr>
          <p:nvPr>
            <p:ph type="sldNum" sz="quarter" idx="12"/>
          </p:nvPr>
        </p:nvSpPr>
        <p:spPr>
          <a:prstGeom prst="rect">
            <a:avLst/>
          </a:prstGeom>
        </p:spPr>
        <p:txBody>
          <a:bodyPr vert="horz" wrap="square" lIns="0" tIns="6350" rIns="0" bIns="0" rtlCol="0">
            <a:spAutoFit/>
          </a:bodyPr>
          <a:lstStyle/>
          <a:p>
            <a:pPr marL="38100">
              <a:lnSpc>
                <a:spcPct val="100000"/>
              </a:lnSpc>
              <a:spcBef>
                <a:spcPts val="50"/>
              </a:spcBef>
            </a:pPr>
            <a:fld id="{81D60167-4931-47E6-BA6A-407CBD079E47}" type="slidenum">
              <a:rPr spc="-90" dirty="0"/>
            </a:fld>
            <a:endParaRPr spc="-90" dirty="0"/>
          </a:p>
        </p:txBody>
      </p:sp>
      <p:sp>
        <p:nvSpPr>
          <p:cNvPr id="3" name="object 3"/>
          <p:cNvSpPr txBox="1"/>
          <p:nvPr/>
        </p:nvSpPr>
        <p:spPr>
          <a:xfrm>
            <a:off x="1128395" y="1407160"/>
            <a:ext cx="9624695" cy="807085"/>
          </a:xfrm>
          <a:prstGeom prst="rect">
            <a:avLst/>
          </a:prstGeom>
        </p:spPr>
        <p:txBody>
          <a:bodyPr vert="horz" wrap="square" lIns="0" tIns="12700" rIns="0" bIns="0" rtlCol="0">
            <a:spAutoFit/>
          </a:bodyPr>
          <a:lstStyle/>
          <a:p>
            <a:pPr marL="12700">
              <a:lnSpc>
                <a:spcPct val="100000"/>
              </a:lnSpc>
              <a:spcBef>
                <a:spcPts val="435"/>
              </a:spcBef>
            </a:pPr>
            <a:endParaRPr sz="2400">
              <a:latin typeface="Arial" panose="020B0604020202020204"/>
              <a:cs typeface="Arial" panose="020B0604020202020204"/>
            </a:endParaRPr>
          </a:p>
          <a:p>
            <a:pPr marL="12700">
              <a:lnSpc>
                <a:spcPct val="100000"/>
              </a:lnSpc>
              <a:spcBef>
                <a:spcPts val="435"/>
              </a:spcBef>
            </a:pPr>
            <a:endParaRPr sz="2400">
              <a:latin typeface="Arial" panose="020B0604020202020204"/>
              <a:cs typeface="Arial" panose="020B0604020202020204"/>
            </a:endParaRPr>
          </a:p>
        </p:txBody>
      </p:sp>
      <p:graphicFrame>
        <p:nvGraphicFramePr>
          <p:cNvPr id="8" name="Content Placeholder 7"/>
          <p:cNvGraphicFramePr>
            <a:graphicFrameLocks noChangeAspect="1"/>
          </p:cNvGraphicFramePr>
          <p:nvPr>
            <p:ph idx="1"/>
          </p:nvPr>
        </p:nvGraphicFramePr>
        <p:xfrm>
          <a:off x="2097405" y="1666875"/>
          <a:ext cx="8281035" cy="5054600"/>
        </p:xfrm>
        <a:graphic>
          <a:graphicData uri="http://schemas.openxmlformats.org/presentationml/2006/ole">
            <mc:AlternateContent xmlns:mc="http://schemas.openxmlformats.org/markup-compatibility/2006">
              <mc:Choice xmlns:v="urn:schemas-microsoft-com:vml" Requires="v">
                <p:oleObj spid="_x0000_s9" name="" r:id="rId1" imgW="6819900" imgH="4162425" progId="Paint.Picture">
                  <p:embed/>
                </p:oleObj>
              </mc:Choice>
              <mc:Fallback>
                <p:oleObj name="" r:id="rId1" imgW="6819900" imgH="4162425" progId="Paint.Picture">
                  <p:embed/>
                  <p:pic>
                    <p:nvPicPr>
                      <p:cNvPr id="0" name="Picture 8"/>
                      <p:cNvPicPr/>
                      <p:nvPr/>
                    </p:nvPicPr>
                    <p:blipFill>
                      <a:blip r:embed="rId2"/>
                      <a:stretch>
                        <a:fillRect/>
                      </a:stretch>
                    </p:blipFill>
                    <p:spPr>
                      <a:xfrm>
                        <a:off x="2097405" y="1666875"/>
                        <a:ext cx="8281035" cy="5054600"/>
                      </a:xfrm>
                      <a:prstGeom prst="rect">
                        <a:avLst/>
                      </a:prstGeom>
                    </p:spPr>
                  </p:pic>
                </p:oleObj>
              </mc:Fallback>
            </mc:AlternateContent>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590551"/>
            <a:ext cx="10972800" cy="511175"/>
          </a:xfrm>
          <a:prstGeom prst="rect">
            <a:avLst/>
          </a:prstGeom>
        </p:spPr>
        <p:txBody>
          <a:bodyPr vert="horz" wrap="square" lIns="0" tIns="67945" rIns="0" bIns="0" rtlCol="0">
            <a:spAutoFit/>
          </a:bodyPr>
          <a:lstStyle/>
          <a:p>
            <a:pPr marL="12700" marR="5080" algn="l">
              <a:lnSpc>
                <a:spcPts val="3460"/>
              </a:lnSpc>
              <a:spcBef>
                <a:spcPts val="535"/>
              </a:spcBef>
            </a:pPr>
            <a:r>
              <a:rPr sz="3600" spc="260" dirty="0"/>
              <a:t>Các</a:t>
            </a:r>
            <a:r>
              <a:rPr sz="3600" spc="-330" dirty="0"/>
              <a:t> </a:t>
            </a:r>
            <a:r>
              <a:rPr sz="3600" spc="180" dirty="0"/>
              <a:t>phương</a:t>
            </a:r>
            <a:r>
              <a:rPr sz="3600" spc="-360" dirty="0"/>
              <a:t> </a:t>
            </a:r>
            <a:r>
              <a:rPr sz="3600" spc="60" dirty="0"/>
              <a:t>thức</a:t>
            </a:r>
            <a:r>
              <a:rPr sz="3600" spc="-345" dirty="0"/>
              <a:t> </a:t>
            </a:r>
            <a:r>
              <a:rPr sz="3600" spc="254" dirty="0"/>
              <a:t>của  </a:t>
            </a:r>
            <a:r>
              <a:rPr sz="3600" spc="-55" dirty="0">
                <a:sym typeface="+mn-ea"/>
              </a:rPr>
              <a:t>StringBuffer</a:t>
            </a:r>
            <a:r>
              <a:rPr lang="en-US" sz="3600" spc="-55" dirty="0">
                <a:sym typeface="+mn-ea"/>
              </a:rPr>
              <a:t> và StringBuilder</a:t>
            </a:r>
            <a:endParaRPr sz="3600" spc="-55" dirty="0"/>
          </a:p>
        </p:txBody>
      </p:sp>
      <p:sp>
        <p:nvSpPr>
          <p:cNvPr id="7" name="object 7"/>
          <p:cNvSpPr txBox="1">
            <a:spLocks noGrp="1"/>
          </p:cNvSpPr>
          <p:nvPr>
            <p:ph type="sldNum" sz="quarter" idx="12"/>
          </p:nvPr>
        </p:nvSpPr>
        <p:spPr>
          <a:prstGeom prst="rect">
            <a:avLst/>
          </a:prstGeom>
        </p:spPr>
        <p:txBody>
          <a:bodyPr vert="horz" wrap="square" lIns="0" tIns="6350" rIns="0" bIns="0" rtlCol="0">
            <a:spAutoFit/>
          </a:bodyPr>
          <a:lstStyle/>
          <a:p>
            <a:pPr marL="38100">
              <a:lnSpc>
                <a:spcPct val="100000"/>
              </a:lnSpc>
              <a:spcBef>
                <a:spcPts val="50"/>
              </a:spcBef>
            </a:pPr>
            <a:fld id="{81D60167-4931-47E6-BA6A-407CBD079E47}" type="slidenum">
              <a:rPr spc="-90" dirty="0"/>
            </a:fld>
            <a:endParaRPr spc="-90" dirty="0"/>
          </a:p>
        </p:txBody>
      </p:sp>
      <p:sp>
        <p:nvSpPr>
          <p:cNvPr id="3" name="object 3"/>
          <p:cNvSpPr txBox="1"/>
          <p:nvPr/>
        </p:nvSpPr>
        <p:spPr>
          <a:xfrm>
            <a:off x="1128395" y="1407160"/>
            <a:ext cx="9624695" cy="807085"/>
          </a:xfrm>
          <a:prstGeom prst="rect">
            <a:avLst/>
          </a:prstGeom>
        </p:spPr>
        <p:txBody>
          <a:bodyPr vert="horz" wrap="square" lIns="0" tIns="12700" rIns="0" bIns="0" rtlCol="0">
            <a:spAutoFit/>
          </a:bodyPr>
          <a:lstStyle/>
          <a:p>
            <a:pPr marL="12700">
              <a:lnSpc>
                <a:spcPct val="100000"/>
              </a:lnSpc>
              <a:spcBef>
                <a:spcPts val="435"/>
              </a:spcBef>
            </a:pPr>
            <a:endParaRPr sz="2400">
              <a:latin typeface="Arial" panose="020B0604020202020204"/>
              <a:cs typeface="Arial" panose="020B0604020202020204"/>
            </a:endParaRPr>
          </a:p>
          <a:p>
            <a:pPr marL="12700">
              <a:lnSpc>
                <a:spcPct val="100000"/>
              </a:lnSpc>
              <a:spcBef>
                <a:spcPts val="435"/>
              </a:spcBef>
            </a:pPr>
            <a:endParaRPr sz="2400">
              <a:latin typeface="Arial" panose="020B0604020202020204"/>
              <a:cs typeface="Arial" panose="020B0604020202020204"/>
            </a:endParaRPr>
          </a:p>
        </p:txBody>
      </p:sp>
      <p:graphicFrame>
        <p:nvGraphicFramePr>
          <p:cNvPr id="5" name="Content Placeholder 4"/>
          <p:cNvGraphicFramePr>
            <a:graphicFrameLocks noChangeAspect="1"/>
          </p:cNvGraphicFramePr>
          <p:nvPr>
            <p:ph idx="1"/>
          </p:nvPr>
        </p:nvGraphicFramePr>
        <p:xfrm>
          <a:off x="1917065" y="1510665"/>
          <a:ext cx="9170035" cy="5079365"/>
        </p:xfrm>
        <a:graphic>
          <a:graphicData uri="http://schemas.openxmlformats.org/presentationml/2006/ole">
            <mc:AlternateContent xmlns:mc="http://schemas.openxmlformats.org/markup-compatibility/2006">
              <mc:Choice xmlns:v="urn:schemas-microsoft-com:vml" Requires="v">
                <p:oleObj spid="_x0000_s6" name="" r:id="rId1" imgW="7239000" imgH="4010025" progId="Paint.Picture">
                  <p:embed/>
                </p:oleObj>
              </mc:Choice>
              <mc:Fallback>
                <p:oleObj name="" r:id="rId1" imgW="7239000" imgH="4010025" progId="Paint.Picture">
                  <p:embed/>
                  <p:pic>
                    <p:nvPicPr>
                      <p:cNvPr id="0" name="Picture 5"/>
                      <p:cNvPicPr/>
                      <p:nvPr/>
                    </p:nvPicPr>
                    <p:blipFill>
                      <a:blip r:embed="rId2"/>
                      <a:stretch>
                        <a:fillRect/>
                      </a:stretch>
                    </p:blipFill>
                    <p:spPr>
                      <a:xfrm>
                        <a:off x="1917065" y="1510665"/>
                        <a:ext cx="9170035" cy="5079365"/>
                      </a:xfrm>
                      <a:prstGeom prst="rect">
                        <a:avLst/>
                      </a:prstGeom>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81293"/>
            <a:ext cx="10972800" cy="1143000"/>
          </a:xfrm>
        </p:spPr>
        <p:txBody>
          <a:bodyPr/>
          <a:lstStyle/>
          <a:p>
            <a:pPr algn="l"/>
            <a:r>
              <a:rPr lang="en-US" sz="3600" dirty="0"/>
              <a:t>	Gói</a:t>
            </a:r>
            <a:r>
              <a:rPr lang="en-US" sz="3600" dirty="0" smtClean="0"/>
              <a:t> </a:t>
            </a:r>
            <a:r>
              <a:rPr lang="en-US" sz="3600" dirty="0" err="1"/>
              <a:t>trong</a:t>
            </a:r>
            <a:r>
              <a:rPr lang="en-US" sz="3600" dirty="0"/>
              <a:t> Java</a:t>
            </a:r>
            <a:endParaRPr lang="en-US" sz="3600" dirty="0"/>
          </a:p>
        </p:txBody>
      </p:sp>
      <p:sp>
        <p:nvSpPr>
          <p:cNvPr id="3" name="Content Placeholder 2"/>
          <p:cNvSpPr>
            <a:spLocks noGrp="1"/>
          </p:cNvSpPr>
          <p:nvPr>
            <p:ph idx="1"/>
          </p:nvPr>
        </p:nvSpPr>
        <p:spPr>
          <a:xfrm>
            <a:off x="609600" y="1202690"/>
            <a:ext cx="10972800" cy="5043170"/>
          </a:xfrm>
        </p:spPr>
        <p:txBody>
          <a:bodyPr/>
          <a:lstStyle/>
          <a:p>
            <a:r>
              <a:rPr lang="en-US" dirty="0"/>
              <a:t>Các gói cơ bản trong Java:</a:t>
            </a:r>
            <a:endParaRPr lang="en-US" dirty="0"/>
          </a:p>
          <a:p>
            <a:pPr marL="0" indent="0">
              <a:buNone/>
            </a:pPr>
            <a:r>
              <a:rPr lang="en-US" dirty="0"/>
              <a:t>-java.io</a:t>
            </a:r>
            <a:endParaRPr lang="en-US" dirty="0"/>
          </a:p>
          <a:p>
            <a:pPr marL="0" indent="0">
              <a:buNone/>
            </a:pPr>
            <a:r>
              <a:rPr lang="en-US" dirty="0"/>
              <a:t>-java.util</a:t>
            </a:r>
            <a:endParaRPr lang="en-US" dirty="0"/>
          </a:p>
          <a:p>
            <a:pPr marL="0" indent="0">
              <a:buNone/>
            </a:pPr>
            <a:r>
              <a:rPr lang="en-US" dirty="0"/>
              <a:t>-java.lang</a:t>
            </a:r>
            <a:endParaRPr lang="en-US" dirty="0"/>
          </a:p>
          <a:p>
            <a:pPr marL="0" indent="0">
              <a:buNone/>
            </a:pPr>
            <a:r>
              <a:rPr lang="en-US" dirty="0"/>
              <a:t>-java.math</a:t>
            </a:r>
            <a:endParaRPr lang="en-US" dirty="0"/>
          </a:p>
          <a:p>
            <a:pPr marL="0" indent="0">
              <a:buNone/>
            </a:pPr>
            <a:r>
              <a:rPr lang="en-US" dirty="0"/>
              <a:t>-java.net</a:t>
            </a:r>
            <a:endParaRPr lang="en-US" dirty="0"/>
          </a:p>
          <a:p>
            <a:pPr marL="0" indent="0">
              <a:buNone/>
            </a:pPr>
            <a:r>
              <a:rPr lang="en-US" dirty="0"/>
              <a:t>-java.sql</a:t>
            </a:r>
            <a:endParaRPr lang="en-US" dirty="0"/>
          </a:p>
          <a:p>
            <a:pPr marL="0" indent="0">
              <a:buNone/>
            </a:pPr>
            <a:r>
              <a:rPr lang="en-US" dirty="0">
                <a:sym typeface="+mn-ea"/>
              </a:rPr>
              <a:t>-.....</a:t>
            </a:r>
            <a:endParaRPr lang="en-US" dirty="0">
              <a:sym typeface="+mn-ea"/>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2574290" y="3911600"/>
            <a:ext cx="5336540" cy="689610"/>
          </a:xfrm>
          <a:prstGeom prst="rect">
            <a:avLst/>
          </a:prstGeom>
        </p:spPr>
        <p:txBody>
          <a:bodyPr vert="horz" wrap="square" lIns="0" tIns="12700" rIns="0" bIns="0" rtlCol="0">
            <a:spAutoFit/>
          </a:bodyPr>
          <a:lstStyle/>
          <a:p>
            <a:pPr marL="12700">
              <a:lnSpc>
                <a:spcPct val="100000"/>
              </a:lnSpc>
              <a:spcBef>
                <a:spcPts val="100"/>
              </a:spcBef>
            </a:pPr>
            <a:r>
              <a:rPr sz="4400" spc="105" dirty="0">
                <a:solidFill>
                  <a:srgbClr val="585858"/>
                </a:solidFill>
                <a:latin typeface="Verdana" panose="020B0604030504040204"/>
                <a:cs typeface="Verdana" panose="020B0604030504040204"/>
              </a:rPr>
              <a:t>Thank</a:t>
            </a:r>
            <a:r>
              <a:rPr sz="4400" spc="-395" dirty="0">
                <a:solidFill>
                  <a:srgbClr val="585858"/>
                </a:solidFill>
                <a:latin typeface="Verdana" panose="020B0604030504040204"/>
                <a:cs typeface="Verdana" panose="020B0604030504040204"/>
              </a:rPr>
              <a:t> </a:t>
            </a:r>
            <a:r>
              <a:rPr sz="4400" spc="-50" dirty="0">
                <a:solidFill>
                  <a:srgbClr val="585858"/>
                </a:solidFill>
                <a:latin typeface="Verdana" panose="020B0604030504040204"/>
                <a:cs typeface="Verdana" panose="020B0604030504040204"/>
              </a:rPr>
              <a:t>you!</a:t>
            </a:r>
            <a:endParaRPr sz="4400">
              <a:latin typeface="Verdana" panose="020B0604030504040204"/>
              <a:cs typeface="Verdana" panose="020B0604030504040204"/>
            </a:endParaRPr>
          </a:p>
        </p:txBody>
      </p:sp>
      <p:sp>
        <p:nvSpPr>
          <p:cNvPr id="8" name="object 8"/>
          <p:cNvSpPr txBox="1"/>
          <p:nvPr/>
        </p:nvSpPr>
        <p:spPr>
          <a:xfrm>
            <a:off x="2839720" y="4857115"/>
            <a:ext cx="4790440" cy="628015"/>
          </a:xfrm>
          <a:prstGeom prst="rect">
            <a:avLst/>
          </a:prstGeom>
        </p:spPr>
        <p:txBody>
          <a:bodyPr vert="horz" wrap="square" lIns="0" tIns="12700" rIns="0" bIns="0" rtlCol="0">
            <a:spAutoFit/>
          </a:bodyPr>
          <a:lstStyle/>
          <a:p>
            <a:pPr marL="12700">
              <a:lnSpc>
                <a:spcPct val="100000"/>
              </a:lnSpc>
              <a:spcBef>
                <a:spcPts val="100"/>
              </a:spcBef>
            </a:pPr>
            <a:r>
              <a:rPr sz="4000" spc="-5" dirty="0">
                <a:solidFill>
                  <a:srgbClr val="585858"/>
                </a:solidFill>
                <a:latin typeface="Courier New" panose="02070309020205020404"/>
                <a:cs typeface="Courier New" panose="02070309020205020404"/>
              </a:rPr>
              <a:t>Any</a:t>
            </a:r>
            <a:r>
              <a:rPr sz="4000" spc="-90" dirty="0">
                <a:solidFill>
                  <a:srgbClr val="585858"/>
                </a:solidFill>
                <a:latin typeface="Courier New" panose="02070309020205020404"/>
                <a:cs typeface="Courier New" panose="02070309020205020404"/>
              </a:rPr>
              <a:t> </a:t>
            </a:r>
            <a:r>
              <a:rPr sz="4000" spc="-10" dirty="0">
                <a:solidFill>
                  <a:srgbClr val="585858"/>
                </a:solidFill>
                <a:latin typeface="Courier New" panose="02070309020205020404"/>
                <a:cs typeface="Courier New" panose="02070309020205020404"/>
              </a:rPr>
              <a:t>questions?</a:t>
            </a:r>
            <a:endParaRPr sz="4000">
              <a:latin typeface="Courier New" panose="02070309020205020404"/>
              <a:cs typeface="Courier New" panose="020703090202050204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80658"/>
            <a:ext cx="10972800" cy="1143000"/>
          </a:xfrm>
        </p:spPr>
        <p:txBody>
          <a:bodyPr/>
          <a:lstStyle/>
          <a:p>
            <a:pPr algn="l"/>
            <a:r>
              <a:rPr lang="en-US" sz="3600" dirty="0"/>
              <a:t>	Gói</a:t>
            </a:r>
            <a:r>
              <a:rPr lang="en-US" sz="3600" dirty="0" smtClean="0"/>
              <a:t> </a:t>
            </a:r>
            <a:r>
              <a:rPr lang="en-US" sz="3600" dirty="0" err="1"/>
              <a:t>trong</a:t>
            </a:r>
            <a:r>
              <a:rPr lang="en-US" sz="3600" dirty="0"/>
              <a:t> Java</a:t>
            </a:r>
            <a:endParaRPr lang="en-US" sz="3600" dirty="0"/>
          </a:p>
        </p:txBody>
      </p:sp>
      <p:sp>
        <p:nvSpPr>
          <p:cNvPr id="3" name="Content Placeholder 2"/>
          <p:cNvSpPr>
            <a:spLocks noGrp="1"/>
          </p:cNvSpPr>
          <p:nvPr>
            <p:ph idx="1"/>
          </p:nvPr>
        </p:nvSpPr>
        <p:spPr>
          <a:xfrm>
            <a:off x="609600" y="1202690"/>
            <a:ext cx="10972800" cy="5043170"/>
          </a:xfrm>
        </p:spPr>
        <p:txBody>
          <a:bodyPr/>
          <a:lstStyle/>
          <a:p>
            <a:r>
              <a:rPr lang="en-US" dirty="0"/>
              <a:t>Các gói cơ bản trong Java:</a:t>
            </a:r>
            <a:endParaRPr lang="en-US" dirty="0"/>
          </a:p>
          <a:p>
            <a:pPr marL="0" indent="0">
              <a:buNone/>
            </a:pPr>
            <a:r>
              <a:rPr lang="en-US" dirty="0"/>
              <a:t>− java.math</a:t>
            </a:r>
            <a:endParaRPr lang="en-US" dirty="0"/>
          </a:p>
          <a:p>
            <a:pPr marL="0" indent="0">
              <a:buNone/>
            </a:pPr>
            <a:r>
              <a:rPr lang="en-US" dirty="0"/>
              <a:t>	Cung cấp các lớp thực thi các phép toán với số nguyên và các phép toán thập phân.</a:t>
            </a:r>
            <a:endParaRPr lang="en-US" dirty="0"/>
          </a:p>
          <a:p>
            <a:pPr marL="0" indent="0">
              <a:buNone/>
            </a:pPr>
            <a:r>
              <a:rPr lang="en-US" dirty="0"/>
              <a:t>− java.sql</a:t>
            </a:r>
            <a:endParaRPr lang="en-US" dirty="0"/>
          </a:p>
          <a:p>
            <a:pPr marL="0" indent="0">
              <a:buNone/>
            </a:pPr>
            <a:r>
              <a:rPr lang="en-US" dirty="0"/>
              <a:t>	Cung cấp các API cho phép truy nhập và xử lý dữ liệu được lưu trữ trong một nguồn dữ liệu (thường sử dụng cơ sở dữ liệu quan hệ).</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81293"/>
            <a:ext cx="10972800" cy="1143000"/>
          </a:xfrm>
        </p:spPr>
        <p:txBody>
          <a:bodyPr>
            <a:normAutofit/>
          </a:bodyPr>
          <a:lstStyle/>
          <a:p>
            <a:pPr algn="l"/>
            <a:r>
              <a:rPr lang="en-US" sz="3600" dirty="0"/>
              <a:t> 	</a:t>
            </a:r>
            <a:r>
              <a:rPr lang="en-US" sz="3600" dirty="0" err="1"/>
              <a:t>Khai</a:t>
            </a:r>
            <a:r>
              <a:rPr lang="en-US" sz="3600" dirty="0"/>
              <a:t> </a:t>
            </a:r>
            <a:r>
              <a:rPr lang="en-US" sz="3600" dirty="0" err="1"/>
              <a:t>báo</a:t>
            </a:r>
            <a:r>
              <a:rPr lang="en-US" sz="3600" dirty="0"/>
              <a:t> </a:t>
            </a:r>
            <a:r>
              <a:rPr lang="en-US" sz="3600" dirty="0" err="1"/>
              <a:t>định</a:t>
            </a:r>
            <a:r>
              <a:rPr lang="en-US" sz="3600" dirty="0"/>
              <a:t> </a:t>
            </a:r>
            <a:r>
              <a:rPr lang="en-US" sz="3600" dirty="0" err="1"/>
              <a:t>nghĩa</a:t>
            </a:r>
            <a:r>
              <a:rPr lang="en-US" sz="3600" dirty="0"/>
              <a:t> </a:t>
            </a:r>
            <a:r>
              <a:rPr lang="en-US" sz="3600" dirty="0" err="1" smtClean="0"/>
              <a:t>lớp</a:t>
            </a:r>
            <a:endParaRPr lang="en-US" sz="3600" dirty="0"/>
          </a:p>
        </p:txBody>
      </p:sp>
      <p:sp>
        <p:nvSpPr>
          <p:cNvPr id="3" name="Content Placeholder 2"/>
          <p:cNvSpPr>
            <a:spLocks noGrp="1"/>
          </p:cNvSpPr>
          <p:nvPr>
            <p:ph idx="1"/>
          </p:nvPr>
        </p:nvSpPr>
        <p:spPr>
          <a:xfrm>
            <a:off x="1483995" y="1104900"/>
            <a:ext cx="10568305" cy="5408930"/>
          </a:xfrm>
        </p:spPr>
        <p:txBody>
          <a:bodyPr>
            <a:noAutofit/>
          </a:bodyPr>
          <a:lstStyle/>
          <a:p>
            <a:pPr marL="0" indent="0">
              <a:buNone/>
            </a:pPr>
            <a:endParaRPr lang="en-US" dirty="0" smtClean="0">
              <a:sym typeface="+mn-ea"/>
            </a:endParaRPr>
          </a:p>
          <a:p>
            <a:pPr marL="0" indent="0">
              <a:buNone/>
            </a:pPr>
            <a:r>
              <a:rPr lang="en-US" dirty="0" smtClean="0">
                <a:sym typeface="+mn-ea"/>
              </a:rPr>
              <a:t>class &lt;Tên Lớp&gt;</a:t>
            </a:r>
            <a:r>
              <a:rPr lang="en-US" i="1" dirty="0">
                <a:latin typeface="Courier New" panose="02070309020205020404" pitchFamily="49" charset="0"/>
                <a:cs typeface="Courier New" panose="02070309020205020404" pitchFamily="49" charset="0"/>
              </a:rPr>
              <a:t> </a:t>
            </a:r>
            <a:endParaRPr lang="en-US" i="1" dirty="0" smtClean="0">
              <a:latin typeface="Courier New" panose="02070309020205020404" pitchFamily="49" charset="0"/>
              <a:cs typeface="Courier New" panose="02070309020205020404" pitchFamily="49" charset="0"/>
            </a:endParaRPr>
          </a:p>
          <a:p>
            <a:pPr marL="0" indent="0">
              <a:buNone/>
            </a:pPr>
            <a:r>
              <a:rPr lang="en-US" dirty="0" smtClean="0">
                <a:latin typeface="Arial" panose="020B0604020202020204" pitchFamily="34" charset="0"/>
                <a:cs typeface="Arial" panose="020B0604020202020204" pitchFamily="34" charset="0"/>
              </a:rPr>
              <a:t>{</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&lt;</a:t>
            </a:r>
            <a:r>
              <a:rPr lang="en-US" dirty="0" err="1">
                <a:latin typeface="Arial" panose="020B0604020202020204" pitchFamily="34" charset="0"/>
                <a:cs typeface="Arial" panose="020B0604020202020204" pitchFamily="34" charset="0"/>
              </a:rPr>
              <a:t>kiểu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r>
              <a:rPr lang="en-US" dirty="0">
                <a:latin typeface="Arial" panose="020B0604020202020204" pitchFamily="34" charset="0"/>
                <a:cs typeface="Arial" panose="020B0604020202020204" pitchFamily="34" charset="0"/>
              </a:rPr>
              <a:t>&gt; &lt;property 1</a:t>
            </a:r>
            <a:r>
              <a:rPr lang="en-US" dirty="0" smtClean="0">
                <a:latin typeface="Arial" panose="020B0604020202020204" pitchFamily="34" charset="0"/>
                <a:cs typeface="Arial" panose="020B0604020202020204" pitchFamily="34" charset="0"/>
              </a:rPr>
              <a:t>&gt;; // </a:t>
            </a:r>
            <a:r>
              <a:rPr lang="en-US" dirty="0" err="1" smtClean="0">
                <a:latin typeface="Arial" panose="020B0604020202020204" pitchFamily="34" charset="0"/>
                <a:cs typeface="Arial" panose="020B0604020202020204" pitchFamily="34" charset="0"/>
              </a:rPr>
              <a:t>thuộc</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tính</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của</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lớp</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&lt;</a:t>
            </a:r>
            <a:r>
              <a:rPr lang="en-US" dirty="0" err="1">
                <a:latin typeface="Arial" panose="020B0604020202020204" pitchFamily="34" charset="0"/>
                <a:cs typeface="Arial" panose="020B0604020202020204" pitchFamily="34" charset="0"/>
              </a:rPr>
              <a:t>kiểu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r>
              <a:rPr lang="en-US" dirty="0">
                <a:latin typeface="Arial" panose="020B0604020202020204" pitchFamily="34" charset="0"/>
                <a:cs typeface="Arial" panose="020B0604020202020204" pitchFamily="34" charset="0"/>
              </a:rPr>
              <a:t>&gt; &lt;</a:t>
            </a:r>
            <a:r>
              <a:rPr lang="en-US" dirty="0">
                <a:latin typeface="Arial" panose="020B0604020202020204" pitchFamily="34" charset="0"/>
                <a:cs typeface="Arial" panose="020B0604020202020204" pitchFamily="34" charset="0"/>
                <a:sym typeface="+mn-ea"/>
              </a:rPr>
              <a:t>property </a:t>
            </a:r>
            <a:r>
              <a:rPr lang="en-US" dirty="0">
                <a:latin typeface="Arial" panose="020B0604020202020204" pitchFamily="34" charset="0"/>
                <a:cs typeface="Arial" panose="020B0604020202020204" pitchFamily="34" charset="0"/>
              </a:rPr>
              <a:t>2&gt;;</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constructor 1 // </a:t>
            </a:r>
            <a:r>
              <a:rPr lang="en-US" dirty="0" err="1" smtClean="0">
                <a:latin typeface="Arial" panose="020B0604020202020204" pitchFamily="34" charset="0"/>
                <a:cs typeface="Arial" panose="020B0604020202020204" pitchFamily="34" charset="0"/>
              </a:rPr>
              <a:t>hàm</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khởi</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tạo</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sym typeface="+mn-ea"/>
              </a:rPr>
              <a:t>constructor 2</a:t>
            </a:r>
            <a:endParaRPr lang="en-US" dirty="0">
              <a:latin typeface="Arial" panose="020B0604020202020204" pitchFamily="34" charset="0"/>
              <a:cs typeface="Arial" panose="020B0604020202020204" pitchFamily="34" charset="0"/>
            </a:endParaRPr>
          </a:p>
          <a:p>
            <a:pPr marL="0" indent="0">
              <a:buNone/>
            </a:pPr>
            <a:r>
              <a:rPr lang="en-US" dirty="0" smtClean="0">
                <a:latin typeface="Arial" panose="020B0604020202020204" pitchFamily="34" charset="0"/>
                <a:cs typeface="Arial" panose="020B0604020202020204" pitchFamily="34" charset="0"/>
              </a:rPr>
              <a:t>	method_1 // </a:t>
            </a:r>
            <a:r>
              <a:rPr lang="en-US" dirty="0" err="1" smtClean="0">
                <a:latin typeface="Arial" panose="020B0604020202020204" pitchFamily="34" charset="0"/>
                <a:cs typeface="Arial" panose="020B0604020202020204" pitchFamily="34" charset="0"/>
              </a:rPr>
              <a:t>phương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thức</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của</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lớp</a:t>
            </a:r>
            <a:r>
              <a:rPr lang="en-US" dirty="0" smtClean="0">
                <a:latin typeface="Arial" panose="020B0604020202020204" pitchFamily="34" charset="0"/>
                <a:cs typeface="Arial" panose="020B0604020202020204" pitchFamily="34" charset="0"/>
              </a:rPr>
              <a:t>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method_2</a:t>
            </a:r>
            <a:endParaRPr lang="en-US" dirty="0" smtClean="0">
              <a:latin typeface="Arial" panose="020B0604020202020204" pitchFamily="34" charset="0"/>
              <a:cs typeface="Arial" panose="020B0604020202020204" pitchFamily="34" charset="0"/>
            </a:endParaRPr>
          </a:p>
          <a:p>
            <a:pPr marL="0" indent="0">
              <a:buNone/>
            </a:pPr>
            <a:r>
              <a:rPr lang="en-US" dirty="0" smtClean="0">
                <a:latin typeface="Arial" panose="020B0604020202020204" pitchFamily="34" charset="0"/>
                <a:cs typeface="Arial" panose="020B0604020202020204" pitchFamily="34" charset="0"/>
              </a:rPr>
              <a:t>}</a:t>
            </a:r>
            <a:endParaRPr lang="en-US" dirty="0" smtClean="0">
              <a:latin typeface="Arial" panose="020B0604020202020204" pitchFamily="34" charset="0"/>
              <a:cs typeface="Arial" panose="020B0604020202020204" pitchFamily="34" charset="0"/>
            </a:endParaRPr>
          </a:p>
          <a:p>
            <a:endParaRPr lang="en-US" sz="230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
</file>

<file path=ppt/theme/theme1.xml><?xml version="1.0" encoding="utf-8"?>
<a:theme xmlns:a="http://schemas.openxmlformats.org/drawingml/2006/main" name="Business Cooperate">
  <a:themeElements>
    <a:clrScheme name="Business Cooper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siness Cooperate">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usiness Cooper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usiness Cooper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usiness Cooper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usiness Cooper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usiness Cooper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usiness Cooper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usiness Cooper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usiness Cooper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usiness Cooper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usiness Cooper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usiness Cooper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usiness Cooper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TC103457496[[fn=Parallax]]</Template>
  <TotalTime>0</TotalTime>
  <Words>13874</Words>
  <Application>WPS Presentation</Application>
  <PresentationFormat>Widescreen</PresentationFormat>
  <Paragraphs>817</Paragraphs>
  <Slides>70</Slides>
  <Notes>1</Notes>
  <HiddenSlides>0</HiddenSlides>
  <MMClips>0</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28</vt:i4>
      </vt:variant>
      <vt:variant>
        <vt:lpstr>幻灯片标题</vt:lpstr>
      </vt:variant>
      <vt:variant>
        <vt:i4>70</vt:i4>
      </vt:variant>
    </vt:vector>
  </HeadingPairs>
  <TitlesOfParts>
    <vt:vector size="118" baseType="lpstr">
      <vt:lpstr>Arial</vt:lpstr>
      <vt:lpstr>SimSun</vt:lpstr>
      <vt:lpstr>Wingdings</vt:lpstr>
      <vt:lpstr>Courier New</vt:lpstr>
      <vt:lpstr>Microsoft YaHei</vt:lpstr>
      <vt:lpstr>Arial Unicode MS</vt:lpstr>
      <vt:lpstr>Calibri</vt:lpstr>
      <vt:lpstr>Arial</vt:lpstr>
      <vt:lpstr>Georgia</vt:lpstr>
      <vt:lpstr>Times New Roman</vt:lpstr>
      <vt:lpstr>Palladio Uralic</vt:lpstr>
      <vt:lpstr>Segoe Print</vt:lpstr>
      <vt:lpstr>TeXGyrePagella</vt:lpstr>
      <vt:lpstr>RobotoRegular</vt:lpstr>
      <vt:lpstr>kiloji</vt:lpstr>
      <vt:lpstr>Verdana</vt:lpstr>
      <vt:lpstr>BPG Courier S GPL&amp;GNU</vt:lpstr>
      <vt:lpstr>Wingdings</vt:lpstr>
      <vt:lpstr>Courier New</vt:lpstr>
      <vt:lpstr>Business Cooperate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Môn: Lập trình Hướng đối tượng (Object Oriented Programming)</vt:lpstr>
      <vt:lpstr>	Cách viết class trong Java</vt:lpstr>
      <vt:lpstr>	Lớp trong Java</vt:lpstr>
      <vt:lpstr>	 Lớp trong Java</vt:lpstr>
      <vt:lpstr>	Gói trong Java</vt:lpstr>
      <vt:lpstr>	Gói trong Java</vt:lpstr>
      <vt:lpstr>	Gói trong Java</vt:lpstr>
      <vt:lpstr>	Gói trong Java</vt:lpstr>
      <vt:lpstr> 	Khai báo định nghĩa lớp</vt:lpstr>
      <vt:lpstr>	Khai báo định nghĩa lớp</vt:lpstr>
      <vt:lpstr>	Khai báo định nghĩa lớp</vt:lpstr>
      <vt:lpstr>	Khai báo định nghĩa lớp</vt:lpstr>
      <vt:lpstr>Thuộc tính</vt:lpstr>
      <vt:lpstr>Thuộc tính</vt:lpstr>
      <vt:lpstr>Thuộc tính và biến cục bộ:</vt:lpstr>
      <vt:lpstr>Phương thức</vt:lpstr>
      <vt:lpstr>Phương thức</vt:lpstr>
      <vt:lpstr>Access Modifier:</vt:lpstr>
      <vt:lpstr>Lớp và phương thức:</vt:lpstr>
      <vt:lpstr>Class, abstract class, interface </vt:lpstr>
      <vt:lpstr>Multi Classes </vt:lpstr>
      <vt:lpstr>Access Modifier (properties) </vt:lpstr>
      <vt:lpstr>Access Modifier (Method) </vt:lpstr>
      <vt:lpstr>Access Modifier (Method) </vt:lpstr>
      <vt:lpstr>Tạo và sử dụng đối tượng</vt:lpstr>
      <vt:lpstr>Khai báo và khởi tạo dữ liệu</vt:lpstr>
      <vt:lpstr>	Khai báo và khởi tạo dữ liệu</vt:lpstr>
      <vt:lpstr>Khai báo và khởi tạo dữ liệu</vt:lpstr>
      <vt:lpstr>	 khai báo và khởi tạo dữ  liệu</vt:lpstr>
      <vt:lpstr>Tự tham chiếu</vt:lpstr>
      <vt:lpstr>	Thành viên  tĩnh (static) </vt:lpstr>
      <vt:lpstr>	Thành viên  tĩnh (static) </vt:lpstr>
      <vt:lpstr>Thành viên lớp và thành viên đối tượng</vt:lpstr>
      <vt:lpstr>static </vt:lpstr>
      <vt:lpstr>Thành viên hằng</vt:lpstr>
      <vt:lpstr>final </vt:lpstr>
      <vt:lpstr>	Tham chiếu đến lớp khác gói</vt:lpstr>
      <vt:lpstr>import </vt:lpstr>
      <vt:lpstr>	Biểu đồ lớp</vt:lpstr>
      <vt:lpstr>	UML (Unified Model Language)</vt:lpstr>
      <vt:lpstr>Biểu đồ lớp</vt:lpstr>
      <vt:lpstr>Biểu đồ lớp</vt:lpstr>
      <vt:lpstr>Biểu đồ lớp</vt:lpstr>
      <vt:lpstr>Biểu đồ lớp</vt:lpstr>
      <vt:lpstr>Chỉ định truy cập</vt:lpstr>
      <vt:lpstr>Giá trị         tĩnh</vt:lpstr>
      <vt:lpstr>	Lớp và đối tượng trong UML</vt:lpstr>
      <vt:lpstr>	Phương thức khởi tạo (constructor)</vt:lpstr>
      <vt:lpstr>	Phương thức khởi tạo 1</vt:lpstr>
      <vt:lpstr>	Phương thức khởi tạo 2</vt:lpstr>
      <vt:lpstr>	Phương thức khởi tạo 3</vt:lpstr>
      <vt:lpstr>Che giấu dữ liệu (encapsulation)</vt:lpstr>
      <vt:lpstr>Cơ chế che giấu dữ liệu</vt:lpstr>
      <vt:lpstr>Cơ chế che giấu dữ liệu</vt:lpstr>
      <vt:lpstr>Cơ chế che giấu dữ liệu</vt:lpstr>
      <vt:lpstr>Cơ chế che giấu dữ liệu</vt:lpstr>
      <vt:lpstr>Block code</vt:lpstr>
      <vt:lpstr>Các kỹ thuật thao tác với chuỗi (String)</vt:lpstr>
      <vt:lpstr>Ghép chuỗi</vt:lpstr>
      <vt:lpstr>Các phương thức của chuỗi</vt:lpstr>
      <vt:lpstr>Các phương thức của chuỗi</vt:lpstr>
      <vt:lpstr>Các phương thức của chuỗi</vt:lpstr>
      <vt:lpstr>StringBuffer và StringBuilder</vt:lpstr>
      <vt:lpstr>StringBuffer và StringBuilder </vt:lpstr>
      <vt:lpstr>Các phương thức của StringBuffer và StringBuilder </vt:lpstr>
      <vt:lpstr>Các phương thức của  StringBuffer và StringBuilder </vt:lpstr>
      <vt:lpstr>Các phương thức của  StringBuffer</vt:lpstr>
      <vt:lpstr>Các phương thức của  StringBuffer và StringBuilder </vt:lpstr>
      <vt:lpstr>Các phương thức của  StringBuffer và StringBuilder</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Môn: Lập trình Hướng đối tượng</dc:title>
  <dc:creator>Thanh Van</dc:creator>
  <cp:lastModifiedBy>ASUS</cp:lastModifiedBy>
  <cp:revision>245</cp:revision>
  <dcterms:created xsi:type="dcterms:W3CDTF">2014-08-22T11:10:00Z</dcterms:created>
  <dcterms:modified xsi:type="dcterms:W3CDTF">2021-11-12T10:08:27Z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1033-11.2.0.10351</vt:lpwstr>
  </property>
  <property fmtid="{D5CDD505-2E9C-101B-9397-08002B2CF9AE}" pid="3" name="ICV">
    <vt:lpwstr>9356E9EFB7494E5CA052F036D46BF846</vt:lpwstr>
  </property>
</Properties>
</file>